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sldIdLst>
    <p:sldId id="256" r:id="rId4"/>
    <p:sldId id="259" r:id="rId5"/>
    <p:sldId id="260" r:id="rId6"/>
    <p:sldId id="258" r:id="rId7"/>
    <p:sldId id="262" r:id="rId8"/>
    <p:sldId id="272" r:id="rId9"/>
    <p:sldId id="273" r:id="rId10"/>
    <p:sldId id="270" r:id="rId11"/>
    <p:sldId id="269" r:id="rId12"/>
    <p:sldId id="271" r:id="rId13"/>
    <p:sldId id="261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/>
    <p:restoredTop sz="94769"/>
  </p:normalViewPr>
  <p:slideViewPr>
    <p:cSldViewPr snapToGrid="0" snapToObjects="1">
      <p:cViewPr varScale="1">
        <p:scale>
          <a:sx n="93" d="100"/>
          <a:sy n="93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EA47-D153-FF43-88F7-ED8851A0E917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E136-8AF6-5D46-891E-A95A3B34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072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E136-8AF6-5D46-891E-A95A3B34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94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Arbejdsdagene ligger i uge 20 og 21 og indeholder 17 lektioner i alt (8 dansk, 8 historie, 1 IT-time). Skrivedagene ligger i uge 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E136-8AF6-5D46-891E-A95A3B34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89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32B4-4A14-E49A-8E04-45C4A1990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83C211D-C127-FF4F-F37D-275277808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520D961-6528-6710-78E5-545051211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Arbejdsdagene ligger i uge 20 og 21 og indeholder 17 lektioner i alt (8 dansk, 8 historie, 1 IT-time). Skrivedagene ligger i uge 21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7EC1DF-79CF-BC01-2290-609966B59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CE136-8AF6-5D46-891E-A95A3B34C2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15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3791F-E7EF-064A-8B2A-7AB77CFDB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F37669-146C-A949-A4D4-AD1ED22B2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129DDD-8A7B-BC40-A174-43A3A991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021AAE-9AE2-0B4E-9028-403D05F7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DBD0C0-D2DE-9E45-8D1C-7E14D82C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3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BF8DB-C48A-B34E-AF75-3A90C88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id="{E10BC271-28BC-894F-BFDC-AE2558F3A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9E640-F684-694E-8B72-E111914E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8C157-4DF8-E94C-BCDB-DFAAE6C1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BC570-3A1E-F348-9B64-A2C6F18F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8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33E2B76-A931-3D42-AC66-6388D5C54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ekst 2">
            <a:extLst>
              <a:ext uri="{FF2B5EF4-FFF2-40B4-BE49-F238E27FC236}">
                <a16:creationId xmlns:a16="http://schemas.microsoft.com/office/drawing/2014/main" id="{1E966968-D6A9-D04B-88F2-5DCDCB75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39096D-41BB-CD40-8087-159E32DB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4519CA5-501E-4749-B75F-5C3FF1C8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8ACADF-F458-0348-84DD-A30D8232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1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CB311-29C0-BA47-BACC-1178DB73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700CE6-5935-164C-AF03-F734E8620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15718E-675F-0245-85B5-7DF1A4E9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9F6C64-C079-7A4C-800B-3641D87F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39D29B-1409-C74D-9D39-986EFB7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5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F4E78-1D0F-0B4D-8D43-A14B049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FB0FF3-9E0D-4C44-8E07-FC10080D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C4A63-FDA3-FF4B-9692-A4D09370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4EEC85-035E-F04C-BA4B-87F26690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741DD1-6013-3D47-B5DE-C308A5FF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5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E6A30-08B9-384B-B75C-1C9AC5E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4B645D-55F7-D74A-A02A-0778BE524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C16BD7-7EA6-4F4A-969E-F42F6ADFE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FFAB90-1A99-2843-AB7D-31FDA41A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7E5CD-95D7-2A49-9B4A-130E73AF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14A94C-89BE-3640-A7C6-A1D1D6D1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22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F7158-FE12-5A4B-977D-4E0A112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91A63-9FE6-EB40-BF78-86F1AE356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AFCF3F-FFC2-E940-BE41-86C2F5D11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5A19DB-565C-6F47-8162-8CCB1FB49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AC8B1E0-841C-7C47-A0FB-12BDE8D69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AC12C3F-2563-344A-9F58-212C39E4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E138E52-5DD1-7A4B-B218-9317971A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D886848-048D-7B4E-8C17-80663A8E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4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C9087-53E5-BE4D-8D75-44C0B2B8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8E7F6D1-8913-AB4C-BC53-95ACC5E4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65BADB8-950F-0E42-A604-293984BF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7A46B5-1486-E14E-9999-4C9C0F6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60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8DBCFD-A8F4-2E41-8CD1-88892A7C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5787322-C12F-5B4F-A0FD-A4905321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3DD8BF-0FDF-CC4E-8667-B32CBE11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664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E4FD2-460A-104F-B92D-278D0799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A97FE9-3AC7-EB49-B54B-61688A37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57706F-9CC2-BC46-92A8-B373A0471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5B9B19-78DF-4C48-B2CE-0CFC3EEA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571895-3478-AE47-9488-DE2338B3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00559F3-609A-DE45-9E59-DDEABCBE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05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30354-DC5A-B64C-BDEB-ACB4C62D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BA126F3-30AF-7245-BC48-91DBD0D62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8FDE65-EC6E-A943-A88D-BEB07DF1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096EDC-5476-0644-91E1-D40A17B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2FB4E9-0C23-5848-922A-5FFA5E5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53B08F-8E3E-2348-99DB-6AE81AD3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873106-CE3D-0543-B257-C81CFF93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4E758D-6298-AA4A-B321-C7B246626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168397-53F3-3547-9B26-55FB426CF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EB78-BC21-8A46-B14C-8ECF7A7EDD65}" type="datetimeFigureOut">
              <a:rPr lang="da-DK" smtClean="0"/>
              <a:t>10.04.2025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0FB6F9-CFBF-1F4B-A3A0-4CF5D510D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699C2A-9AD6-2143-87DF-CD292686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205B-3479-6B4E-BD20-1F85FD7F88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08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træ, udendørs, græs, mark&#10;&#10;Automatisk genereret beskrivelse">
            <a:extLst>
              <a:ext uri="{FF2B5EF4-FFF2-40B4-BE49-F238E27FC236}">
                <a16:creationId xmlns:a16="http://schemas.microsoft.com/office/drawing/2014/main" id="{35CD2A31-C3AE-BEB1-1981-2EB9E6408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45C3F4-BFB3-E047-B81B-20CFBFFD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En god historie?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D5F79DD-D15E-FD4E-B7E8-E6F5934A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13" y="4144335"/>
            <a:ext cx="11380573" cy="1098395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Dansk-historieopgaven</a:t>
            </a:r>
          </a:p>
          <a:p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7FA65FD0-8EE6-261B-18E2-690D25497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92D050"/>
                </a:solidFill>
              </a:rPr>
              <a:t>Dansk og historie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Gør rede for besættelsen af Danmark 1940-1945 med særlig vægt på 	samarbejdspolitikken og dens udvikling.</a:t>
            </a:r>
            <a:endParaRPr lang="da-DK" sz="2400" dirty="0"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Lav en historiefaglig kildekritisk analyse af udvalgte historiske kilder med 	fokus på de motiver, metoder og den betydning de danske modstandsfolk 	havde under 2. verdenskrig.  </a:t>
            </a: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Lav en danskfaglig analyse af spillefilmen </a:t>
            </a:r>
            <a:r>
              <a:rPr lang="da-DK" sz="2400" i="1" dirty="0">
                <a:effectLst/>
                <a:ea typeface="Times New Roman" panose="02020603050405020304" pitchFamily="18" charset="0"/>
              </a:rPr>
              <a:t>Hvidstengruppen 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(2012) med 	fokus på filmens fremstilling af de danske modstandsfolk. </a:t>
            </a:r>
            <a:r>
              <a:rPr lang="da-DK" sz="24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Sammenlign 	denne fremstilling med dine konklusioner fra den historiefaglige analyse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da-DK" sz="2400" dirty="0">
                <a:ea typeface="Times New Roman" panose="02020603050405020304" pitchFamily="18" charset="0"/>
              </a:rPr>
              <a:t>    	</a:t>
            </a:r>
            <a:r>
              <a:rPr lang="da-DK" sz="24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Diskuter i forlængelse af redegørelsen og analysen de problemstillinger, der 	er forbundet med filmatiseringen af historiske begivenheder. Inddrag 	synspunkter fra artiklerne i bilag 1 i diskussionen.  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græs, udendørs, person, træ&#10;&#10;Automatisk genereret beskrivelse">
            <a:extLst>
              <a:ext uri="{FF2B5EF4-FFF2-40B4-BE49-F238E27FC236}">
                <a16:creationId xmlns:a16="http://schemas.microsoft.com/office/drawing/2014/main" id="{5BA690D1-93C4-F9FC-81F3-1CB716222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4578E1-85C8-2B40-AE07-A348763B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rgbClr val="FFFFFF"/>
                </a:solidFill>
              </a:rPr>
              <a:t>Rammer for opgaveskrivning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769F5E-B0ED-5F40-B440-5353DDA1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rgbClr val="FFFFFF"/>
                </a:solidFill>
              </a:rPr>
              <a:t>I har mødepligt både til arbejdsdagene og skrivedagene.</a:t>
            </a:r>
          </a:p>
          <a:p>
            <a:r>
              <a:rPr lang="da-DK" sz="2200" dirty="0">
                <a:solidFill>
                  <a:srgbClr val="FFFFFF"/>
                </a:solidFill>
              </a:rPr>
              <a:t>Hvis man bliver syg, og man ikke kan aflevere opgaven, skal man aflevere en lægeerklæring til skolen. Opgaven bliver efter aftale skrevet og afleveret på et senere tidspunkt – inden sommerferien hvis det er muligt.</a:t>
            </a:r>
          </a:p>
          <a:p>
            <a:r>
              <a:rPr lang="da-DK" sz="2200" dirty="0">
                <a:solidFill>
                  <a:srgbClr val="FFFFFF"/>
                </a:solidFill>
              </a:rPr>
              <a:t>Det er snyd at skrive af eller ikke selv skrive teksten. Skolen har en effektiv kontrol. Er du i tvivl, om du gør noget forkert, så spørg din vejleder. </a:t>
            </a:r>
          </a:p>
        </p:txBody>
      </p:sp>
    </p:spTree>
    <p:extLst>
      <p:ext uri="{BB962C8B-B14F-4D97-AF65-F5344CB8AC3E}">
        <p14:creationId xmlns:p14="http://schemas.microsoft.com/office/powerpoint/2010/main" val="98500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8F91A24F-CF3F-19F1-847A-B10FF73E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682546-D656-584D-8347-84638EEF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Formålet er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EAC0EA-3BF2-CF4F-8D4E-D531F23F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 lnSpcReduction="10000"/>
          </a:bodyPr>
          <a:lstStyle/>
          <a:p>
            <a:r>
              <a:rPr lang="da-DK" sz="2200" dirty="0">
                <a:solidFill>
                  <a:srgbClr val="FFFFFF"/>
                </a:solidFill>
              </a:rPr>
              <a:t>at undersøge hvilke problemstillinger der er forbundet med filmatiseringen af historiske begivenheder</a:t>
            </a:r>
          </a:p>
          <a:p>
            <a:r>
              <a:rPr lang="da-DK" sz="2200" dirty="0">
                <a:solidFill>
                  <a:srgbClr val="FFFFFF"/>
                </a:solidFill>
              </a:rPr>
              <a:t>at I får erfaring med at skrive en større opgave, herunder opgaveteknik og formalia</a:t>
            </a:r>
          </a:p>
          <a:p>
            <a:r>
              <a:rPr lang="da-DK" sz="2200" dirty="0">
                <a:solidFill>
                  <a:srgbClr val="FFFFFF"/>
                </a:solidFill>
              </a:rPr>
              <a:t>at I får erfaring med mundtligt at forsvare en skriftlig opgave med en bevidsthed om fagenes forskellige metoder   </a:t>
            </a:r>
          </a:p>
          <a:p>
            <a:endParaRPr lang="da-DK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200" b="1" dirty="0" err="1">
                <a:solidFill>
                  <a:srgbClr val="FFFFFF"/>
                </a:solidFill>
              </a:rPr>
              <a:t>DHO’en</a:t>
            </a:r>
            <a:r>
              <a:rPr lang="da-DK" sz="2200" b="1" dirty="0">
                <a:solidFill>
                  <a:srgbClr val="FFFFFF"/>
                </a:solidFill>
              </a:rPr>
              <a:t> er første skridt på vejen henimod et godt studieretningsprojekt i 3g</a:t>
            </a:r>
          </a:p>
          <a:p>
            <a:r>
              <a:rPr lang="da-DK" sz="2000" dirty="0">
                <a:solidFill>
                  <a:srgbClr val="FFFFFF"/>
                </a:solidFill>
              </a:rPr>
              <a:t>1g: dansk-historieopgaven (DHO)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2g: flerfagligt forløb (FF) og studieretningsopgave (SRO)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3g (efterår): flerfagligt forløb (FF)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3g (forår): studieretningsprojekt (SRP)</a:t>
            </a:r>
          </a:p>
        </p:txBody>
      </p:sp>
    </p:spTree>
    <p:extLst>
      <p:ext uri="{BB962C8B-B14F-4D97-AF65-F5344CB8AC3E}">
        <p14:creationId xmlns:p14="http://schemas.microsoft.com/office/powerpoint/2010/main" val="83155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udendørs, vej/gade, person&#10;&#10;Automatisk genereret beskrivelse">
            <a:extLst>
              <a:ext uri="{FF2B5EF4-FFF2-40B4-BE49-F238E27FC236}">
                <a16:creationId xmlns:a16="http://schemas.microsoft.com/office/drawing/2014/main" id="{1C5BB83E-A9BD-F531-CD23-DCDF8B024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77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9733B9-AB2E-E748-9CF9-859334FD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Program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E693C5-F9CC-1049-B110-4B204392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200" b="1" dirty="0">
                <a:solidFill>
                  <a:srgbClr val="FFFFFF"/>
                </a:solidFill>
              </a:rPr>
              <a:t>Arbejdsdage </a:t>
            </a:r>
            <a:r>
              <a:rPr lang="da-DK" sz="2200" dirty="0">
                <a:solidFill>
                  <a:srgbClr val="FFFFFF"/>
                </a:solidFill>
              </a:rPr>
              <a:t>: 8 timer i hvert fag, hvor I arbejder med emnet</a:t>
            </a:r>
          </a:p>
          <a:p>
            <a:r>
              <a:rPr lang="da-DK" sz="2200" b="1" dirty="0">
                <a:solidFill>
                  <a:srgbClr val="FFFFFF"/>
                </a:solidFill>
              </a:rPr>
              <a:t>Skrivedage</a:t>
            </a:r>
            <a:r>
              <a:rPr lang="da-DK" sz="2200" dirty="0">
                <a:solidFill>
                  <a:srgbClr val="FFFFFF"/>
                </a:solidFill>
              </a:rPr>
              <a:t>: 3 dage, hvor I besvarer en givet opgaveformulering</a:t>
            </a:r>
          </a:p>
          <a:p>
            <a:r>
              <a:rPr lang="da-DK" sz="2200" b="1" dirty="0">
                <a:solidFill>
                  <a:srgbClr val="FFFFFF"/>
                </a:solidFill>
              </a:rPr>
              <a:t>Efter aflevering </a:t>
            </a:r>
            <a:r>
              <a:rPr lang="da-DK" sz="2200" dirty="0">
                <a:solidFill>
                  <a:srgbClr val="FFFFFF"/>
                </a:solidFill>
              </a:rPr>
              <a:t>skal I forberede en mundtlig præsentation af jeres opgaver</a:t>
            </a:r>
          </a:p>
        </p:txBody>
      </p:sp>
    </p:spTree>
    <p:extLst>
      <p:ext uri="{BB962C8B-B14F-4D97-AF65-F5344CB8AC3E}">
        <p14:creationId xmlns:p14="http://schemas.microsoft.com/office/powerpoint/2010/main" val="26160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udendørs, vej/gade, person&#10;&#10;Automatisk genereret beskrivelse">
            <a:extLst>
              <a:ext uri="{FF2B5EF4-FFF2-40B4-BE49-F238E27FC236}">
                <a16:creationId xmlns:a16="http://schemas.microsoft.com/office/drawing/2014/main" id="{AF7EC941-DD89-C046-659C-D237C43927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77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E06CBF-6984-4D49-BAA4-0931FDFF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Arbejdsdagenes indhold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989BD6-E62F-354E-959E-D269B4DE2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I </a:t>
            </a:r>
            <a:r>
              <a:rPr lang="da-DK" sz="2200" dirty="0"/>
              <a:t>dansk</a:t>
            </a:r>
            <a:r>
              <a:rPr lang="da-DK" sz="2200" dirty="0">
                <a:solidFill>
                  <a:srgbClr val="FFFFFF"/>
                </a:solidFill>
              </a:rPr>
              <a:t> skal I se og analysere filmen </a:t>
            </a:r>
            <a:r>
              <a:rPr lang="da-DK" sz="2200" i="1" dirty="0">
                <a:solidFill>
                  <a:srgbClr val="FFFFFF"/>
                </a:solidFill>
              </a:rPr>
              <a:t>Hvidstengruppen</a:t>
            </a:r>
            <a:r>
              <a:rPr lang="da-DK" sz="2200" dirty="0">
                <a:solidFill>
                  <a:srgbClr val="FFFFFF"/>
                </a:solidFill>
              </a:rPr>
              <a:t> (2012) med særligt fokus på filmens fremstilling af modstandsfolkene.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I </a:t>
            </a:r>
            <a:r>
              <a:rPr lang="da-DK" sz="2200" dirty="0"/>
              <a:t>historie</a:t>
            </a:r>
            <a:r>
              <a:rPr lang="da-DK" sz="2200" dirty="0">
                <a:solidFill>
                  <a:srgbClr val="FFFFFF"/>
                </a:solidFill>
              </a:rPr>
              <a:t> skal I undersøge samarbejdspolitikken og modstandsbevægelsen under besættelsen med særligt fokus på en analyse af modstandsfolkenes motiver, metoder og betydning.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Ud fra den viden I opbygger samt analyserne i begge fag, skal I vurdere, hvad filmen bruger historien om Hvidstengruppen til. 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FFFFFF"/>
                </a:solidFill>
              </a:rPr>
              <a:t>Arbejdet samler sig i et mere overordnet spørgsmål, nemlig hvilke problemstillinger der er forbundet med filmatiseringen af historiske begivenheder. </a:t>
            </a:r>
            <a:endParaRPr lang="da-DK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6AE4218C-6205-1592-7A11-8250BCA2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r>
              <a:rPr lang="da-DK" sz="5400" dirty="0">
                <a:solidFill>
                  <a:srgbClr val="FFFFFF"/>
                </a:solidFill>
              </a:rPr>
              <a:t>Overordnet spørgsmål</a:t>
            </a:r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br>
              <a:rPr lang="da-DK" sz="5400" dirty="0">
                <a:solidFill>
                  <a:srgbClr val="FFFFFF"/>
                </a:solidFill>
              </a:rPr>
            </a:br>
            <a:endParaRPr lang="da-DK" sz="5400" dirty="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a-DK" sz="2400" i="1" dirty="0">
                <a:solidFill>
                  <a:schemeClr val="tx2"/>
                </a:solidFill>
                <a:latin typeface="Book Antiqua" panose="02040602050305030304" pitchFamily="18" charset="0"/>
              </a:rPr>
              <a:t>Hvilke dilemmaer kan opstå, når man filmatiserer historiske begivenheder?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0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6AE4218C-6205-1592-7A11-8250BCA2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Opgaveformulering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Gør rede for besættelsen af Danmark 1940-1945 med særlig vægt på samarbejdspolitikken 	og dens udvikling.</a:t>
            </a:r>
            <a:endParaRPr lang="da-DK" sz="2000" dirty="0"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da-DK" sz="2000" dirty="0">
                <a:effectLst/>
                <a:ea typeface="Times New Roman" panose="02020603050405020304" pitchFamily="18" charset="0"/>
              </a:rPr>
              <a:t>		Lav en historiefaglig kildekritisk analyse af udvalgte historiske kilder med fokus på de 	motiver, metoder og den betydning de danske modstandsfolk havde under 2. verdenskrig.  </a:t>
            </a:r>
          </a:p>
          <a:p>
            <a:pPr>
              <a:buNone/>
            </a:pPr>
            <a:r>
              <a:rPr lang="da-DK" sz="2000" dirty="0">
                <a:effectLst/>
                <a:ea typeface="Times New Roman" panose="02020603050405020304" pitchFamily="18" charset="0"/>
              </a:rPr>
              <a:t>		Lav en danskfaglig analyse af spillefilmen </a:t>
            </a:r>
            <a:r>
              <a:rPr lang="da-DK" sz="2000" i="1" dirty="0">
                <a:effectLst/>
                <a:ea typeface="Times New Roman" panose="02020603050405020304" pitchFamily="18" charset="0"/>
              </a:rPr>
              <a:t>Hvidstengruppen 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(2012) med fokus på filmens 	fremstilling af de danske modstandsfolk. Sammenlign denne fremstilling med dine 	konklusioner fra den historiefaglige analyse.</a:t>
            </a:r>
          </a:p>
          <a:p>
            <a:pPr marL="0" indent="0">
              <a:buNone/>
            </a:pPr>
            <a:r>
              <a:rPr lang="da-DK" sz="2000" dirty="0">
                <a:ea typeface="Times New Roman" panose="02020603050405020304" pitchFamily="18" charset="0"/>
              </a:rPr>
              <a:t>    	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Diskuter i forlængelse af redegørelsen og analysen de problemstillinger, der er forbundet 	med filmatiseringen af historiske begivenheder. Inddrag synspunkter fra artiklerne i bilag 1 i 	diskussionen.  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7ACF8-3F20-7213-037E-48AD539BF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C32A49CC-9AE7-18BF-F3EA-4A34D97BE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C29859-8049-915C-8879-B4976D93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Tag hånd om opgaven</a:t>
            </a:r>
          </a:p>
        </p:txBody>
      </p:sp>
      <p:pic>
        <p:nvPicPr>
          <p:cNvPr id="6" name="Pladsholder til indhold 3" descr="Et billede, der indeholder skitse, tegning, clipart, Stregtegning&#10;&#10;Beskrivelsen er genereret automatisk">
            <a:extLst>
              <a:ext uri="{FF2B5EF4-FFF2-40B4-BE49-F238E27FC236}">
                <a16:creationId xmlns:a16="http://schemas.microsoft.com/office/drawing/2014/main" id="{6F79A1F4-26C5-FDDE-0072-A851C3883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189" b="3398"/>
          <a:stretch/>
        </p:blipFill>
        <p:spPr>
          <a:xfrm>
            <a:off x="3992880" y="1690688"/>
            <a:ext cx="6871849" cy="4478892"/>
          </a:xfrm>
        </p:spPr>
      </p:pic>
    </p:spTree>
    <p:extLst>
      <p:ext uri="{BB962C8B-B14F-4D97-AF65-F5344CB8AC3E}">
        <p14:creationId xmlns:p14="http://schemas.microsoft.com/office/powerpoint/2010/main" val="3046464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B723A2E3-ED4D-DA48-7040-D84D720DB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Opgaveformulering – </a:t>
            </a:r>
            <a:r>
              <a:rPr lang="da-DK" sz="5400" dirty="0">
                <a:solidFill>
                  <a:srgbClr val="FFFF00"/>
                </a:solidFill>
              </a:rPr>
              <a:t>dansk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Gør rede for besættelsen af Danmark 1940-1945 med særlig vægt på 	samarbejdspolitikken 	og dens udvikling.</a:t>
            </a:r>
            <a:endParaRPr lang="da-DK" sz="2400" dirty="0"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Lav en historiefaglig kildekritisk analyse af udvalgte historiske kilder med 	fokus på de motiver, metoder og den betydning de danske modstandsfolk 	havde under 2. verdenskrig.  </a:t>
            </a: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</a:t>
            </a:r>
            <a:r>
              <a:rPr lang="da-DK" sz="2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Lav en danskfaglig analyse af spillefilmen </a:t>
            </a:r>
            <a:r>
              <a:rPr lang="da-DK" sz="2400" i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Hvidstengruppen </a:t>
            </a:r>
            <a:r>
              <a:rPr lang="da-DK" sz="2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(2012) med 	fokus på filmens fremstilling af de danske modstandsfolk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. Sammenlign 	denne fremstilling med dine konklusioner fra den historiefaglige analyse.</a:t>
            </a:r>
          </a:p>
          <a:p>
            <a:pPr marL="0" indent="0">
              <a:buNone/>
            </a:pPr>
            <a:r>
              <a:rPr lang="da-DK" sz="2400" dirty="0">
                <a:ea typeface="Times New Roman" panose="02020603050405020304" pitchFamily="18" charset="0"/>
              </a:rPr>
              <a:t>    	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Diskuter i forlængelse af redegørelsen og analysen de problemstillinger, der 	er forbundet med filmatiseringen af historiske begivenheder. Inddrag 	synspunkter fra artiklerne i bilag 1 i diskussionen.  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1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indendørs, person&#10;&#10;Automatisk genereret beskrivelse">
            <a:extLst>
              <a:ext uri="{FF2B5EF4-FFF2-40B4-BE49-F238E27FC236}">
                <a16:creationId xmlns:a16="http://schemas.microsoft.com/office/drawing/2014/main" id="{DB4D6943-688A-4084-4F30-AF5FD9D4B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04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DF95CC-3820-8744-A023-355480A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Opgaveformulering – </a:t>
            </a:r>
            <a:r>
              <a:rPr lang="da-DK" sz="5400" dirty="0">
                <a:solidFill>
                  <a:srgbClr val="00B0F0"/>
                </a:solidFill>
              </a:rPr>
              <a:t>historie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60EAE7-9C91-0545-92F5-999B7678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</a:t>
            </a:r>
            <a:r>
              <a:rPr lang="da-DK" sz="24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Gør rede for besættelsen af Danmark 1940-1945 med særlig vægt på 	samarbejdspolitikken og dens udvikling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.</a:t>
            </a:r>
            <a:endParaRPr lang="da-DK" sz="2400" dirty="0"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</a:t>
            </a:r>
            <a:r>
              <a:rPr lang="da-DK" sz="24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Lav en historiefaglig kildekritisk analyse af udvalgte historiske kilder med 	fokus på de motiver, metoder og den betydning de danske modstandsfolk 	havde under 2. verdenskrig.  </a:t>
            </a:r>
          </a:p>
          <a:p>
            <a:pPr>
              <a:buNone/>
            </a:pPr>
            <a:r>
              <a:rPr lang="da-DK" sz="2400" dirty="0">
                <a:effectLst/>
                <a:ea typeface="Times New Roman" panose="02020603050405020304" pitchFamily="18" charset="0"/>
              </a:rPr>
              <a:t>		Lav en danskfaglig analyse af spillefilmen </a:t>
            </a:r>
            <a:r>
              <a:rPr lang="da-DK" sz="2400" i="1" dirty="0">
                <a:effectLst/>
                <a:ea typeface="Times New Roman" panose="02020603050405020304" pitchFamily="18" charset="0"/>
              </a:rPr>
              <a:t>Hvidstengruppen 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(2012) med 	fokus på filmens fremstilling af de danske modstandsfolk. Sammenlign 	denne fremstilling med dine konklusioner fra den historiefaglige analyse.</a:t>
            </a:r>
          </a:p>
          <a:p>
            <a:pPr marL="0" indent="0">
              <a:buNone/>
            </a:pPr>
            <a:r>
              <a:rPr lang="da-DK" sz="2400" dirty="0">
                <a:ea typeface="Times New Roman" panose="02020603050405020304" pitchFamily="18" charset="0"/>
              </a:rPr>
              <a:t>    	</a:t>
            </a:r>
            <a:r>
              <a:rPr lang="da-DK" sz="2400" dirty="0">
                <a:effectLst/>
                <a:ea typeface="Times New Roman" panose="02020603050405020304" pitchFamily="18" charset="0"/>
              </a:rPr>
              <a:t>Diskuter i forlængelse af redegørelsen og analysen de problemstillinger, der 	er forbundet 	med filmatiseringen af historiske begivenheder. Inddrag 	synspunkter fra artiklerne i bilag 1 i diskussionen.  </a:t>
            </a:r>
          </a:p>
          <a:p>
            <a:pPr marL="0" indent="0">
              <a:buNone/>
            </a:pPr>
            <a:endParaRPr lang="da-DK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7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4A30C6C1EB2429A23EC2955332835" ma:contentTypeVersion="18" ma:contentTypeDescription="Opret et nyt dokument." ma:contentTypeScope="" ma:versionID="89a5fcfde28f67f256fad887755d16bb">
  <xsd:schema xmlns:xsd="http://www.w3.org/2001/XMLSchema" xmlns:xs="http://www.w3.org/2001/XMLSchema" xmlns:p="http://schemas.microsoft.com/office/2006/metadata/properties" xmlns:ns2="8ff34ec9-af0f-4952-9753-0f2a53d487e0" xmlns:ns3="8d6f59e6-9246-4eb8-a54a-1530a25f7e9e" targetNamespace="http://schemas.microsoft.com/office/2006/metadata/properties" ma:root="true" ma:fieldsID="6df8bb9f86b3a5568ea6f70149cfa311" ns2:_="" ns3:_="">
    <xsd:import namespace="8ff34ec9-af0f-4952-9753-0f2a53d487e0"/>
    <xsd:import namespace="8d6f59e6-9246-4eb8-a54a-1530a25f7e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34ec9-af0f-4952-9753-0f2a53d48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ea5d3aee-0c5c-4d0f-a344-c3a62b115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59e6-9246-4eb8-a54a-1530a25f7e9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e6c6974-4f44-4634-b2b9-7c29ea7336a5}" ma:internalName="TaxCatchAll" ma:showField="CatchAllData" ma:web="8d6f59e6-9246-4eb8-a54a-1530a25f7e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6f59e6-9246-4eb8-a54a-1530a25f7e9e" xsi:nil="true"/>
    <lcf76f155ced4ddcb4097134ff3c332f xmlns="8ff34ec9-af0f-4952-9753-0f2a53d487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72F37D-BC90-4DFE-B15A-F00A0DF3F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012CD6-D4DD-4830-8291-DCA4AC4C0184}"/>
</file>

<file path=customXml/itemProps3.xml><?xml version="1.0" encoding="utf-8"?>
<ds:datastoreItem xmlns:ds="http://schemas.openxmlformats.org/officeDocument/2006/customXml" ds:itemID="{32491FF1-CF49-45FA-B6CF-D94957D9D3A5}"/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880</Words>
  <Application>Microsoft Macintosh PowerPoint</Application>
  <PresentationFormat>Widescreen</PresentationFormat>
  <Paragraphs>54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Times New Roman</vt:lpstr>
      <vt:lpstr>Office-tema</vt:lpstr>
      <vt:lpstr>En god historie?</vt:lpstr>
      <vt:lpstr>Formålet er</vt:lpstr>
      <vt:lpstr>Program</vt:lpstr>
      <vt:lpstr>Arbejdsdagenes indhold</vt:lpstr>
      <vt:lpstr>  Overordnet spørgsmål   </vt:lpstr>
      <vt:lpstr>Opgaveformulering</vt:lpstr>
      <vt:lpstr>Tag hånd om opgaven</vt:lpstr>
      <vt:lpstr>Opgaveformulering – dansk</vt:lpstr>
      <vt:lpstr>Opgaveformulering – historie</vt:lpstr>
      <vt:lpstr>Dansk og historie</vt:lpstr>
      <vt:lpstr>Rammer for opgaveskrivning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Dansk-historieopgaven</dc:title>
  <dc:creator>Soeren Rasmussen91</dc:creator>
  <cp:lastModifiedBy>Sanne Krogh</cp:lastModifiedBy>
  <cp:revision>17</cp:revision>
  <dcterms:created xsi:type="dcterms:W3CDTF">2019-04-05T09:18:02Z</dcterms:created>
  <dcterms:modified xsi:type="dcterms:W3CDTF">2025-04-10T07:42:01Z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0x0101006EA4A30C6C1EB2429A23EC2955332835</vt:lpwstr>
  </property>
</Properties>
</file>