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56" r:id="rId4"/>
    <p:sldId id="263" r:id="rId5"/>
    <p:sldId id="259" r:id="rId6"/>
    <p:sldId id="258" r:id="rId7"/>
    <p:sldId id="261" r:id="rId8"/>
    <p:sldId id="264" r:id="rId9"/>
    <p:sldId id="271" r:id="rId10"/>
    <p:sldId id="265" r:id="rId11"/>
    <p:sldId id="272"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24"/>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DCC21-309F-A047-8FB6-024044F6A35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9BFBE59-0FAE-C744-8721-0F36FDD4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5BDFF0E-C3D5-004F-B3E9-684B6C41DED2}"/>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5" name="Pladsholder til sidefod 4">
            <a:extLst>
              <a:ext uri="{FF2B5EF4-FFF2-40B4-BE49-F238E27FC236}">
                <a16:creationId xmlns:a16="http://schemas.microsoft.com/office/drawing/2014/main" id="{ED49AAC9-5F82-6F44-A77A-DCD703C67C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95BF78F-F28D-6A49-A3D4-E41061B292E4}"/>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80670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93E74-BA73-BC4F-BB7F-1B70B66EE7F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88BDE44-95DD-AC4C-93D0-FB09B3ECE9D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787195E-1693-1740-A0B4-6E9CCE51E085}"/>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5" name="Pladsholder til sidefod 4">
            <a:extLst>
              <a:ext uri="{FF2B5EF4-FFF2-40B4-BE49-F238E27FC236}">
                <a16:creationId xmlns:a16="http://schemas.microsoft.com/office/drawing/2014/main" id="{31CE2BAF-15F9-9043-A47D-6BE7182E08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BC83BD-AAAC-C541-AEBB-047EFC8FE990}"/>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73101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F345EAB-FAE3-1D46-848A-8ECF0396A18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2C390D-FFFE-944B-A0AE-4EEE4A0D118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BE8DBA2-1D3C-AA44-A41E-BA906C204049}"/>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5" name="Pladsholder til sidefod 4">
            <a:extLst>
              <a:ext uri="{FF2B5EF4-FFF2-40B4-BE49-F238E27FC236}">
                <a16:creationId xmlns:a16="http://schemas.microsoft.com/office/drawing/2014/main" id="{7C4C9EF5-C0CA-154F-AC0E-49CA99237C2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FD10AF3-F20E-A845-9326-5289A50D1C98}"/>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18995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B67F5-4B9E-3B48-AFC3-5A61ED9F207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7F3C9DB-2E31-3949-8557-4EE4533C225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163A293-45DC-034D-863B-D71B8BABE5A5}"/>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5" name="Pladsholder til sidefod 4">
            <a:extLst>
              <a:ext uri="{FF2B5EF4-FFF2-40B4-BE49-F238E27FC236}">
                <a16:creationId xmlns:a16="http://schemas.microsoft.com/office/drawing/2014/main" id="{A0193206-0E2A-2949-9B73-413B3EDFDA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B4BC440-96FE-3141-A981-0B4E92865B1D}"/>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66330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60B52-43FB-C04E-B27B-92A42BCC2FC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AAF5CFC-9EE6-0545-8A84-E356F5E9A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4225A2A-E849-664D-93A8-4D87648BED10}"/>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5" name="Pladsholder til sidefod 4">
            <a:extLst>
              <a:ext uri="{FF2B5EF4-FFF2-40B4-BE49-F238E27FC236}">
                <a16:creationId xmlns:a16="http://schemas.microsoft.com/office/drawing/2014/main" id="{57936F9E-C68D-804B-9643-18780D892C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916E89-1942-0B40-B2E9-E8DDC8DB4BF6}"/>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411553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113A9-E59B-234D-8377-CF616E06D35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A89C192-945D-9E4D-A1E1-8150F0F7206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DFCF069-ED33-5942-B1B1-50FC9EB3193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B9DACCD-0451-9A4E-A548-5839DA828807}"/>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6" name="Pladsholder til sidefod 5">
            <a:extLst>
              <a:ext uri="{FF2B5EF4-FFF2-40B4-BE49-F238E27FC236}">
                <a16:creationId xmlns:a16="http://schemas.microsoft.com/office/drawing/2014/main" id="{517A55A6-7BC6-5444-844B-2E9D0FA7D56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2848D03-9DFB-854E-B473-C2A9F0D030C8}"/>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84213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83244-DC43-1F47-AC2B-100A73B67CF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1FB0B53-001E-3744-92C7-30DBBDD354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B2880C0-285D-534D-AF7A-1ABB2E9232B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E46E603-331F-594F-AE71-B216C0EEB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CF8327C-818E-5947-8820-2C45A0C4978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68A9759-522A-D841-99D4-80DAD82DA35A}"/>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8" name="Pladsholder til sidefod 7">
            <a:extLst>
              <a:ext uri="{FF2B5EF4-FFF2-40B4-BE49-F238E27FC236}">
                <a16:creationId xmlns:a16="http://schemas.microsoft.com/office/drawing/2014/main" id="{00CB2F34-CFC1-7349-9817-DB61F7982D1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BDC3C92-646E-FD44-8444-46A3307D48B5}"/>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68473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1BF76-F24A-FC48-9523-E136F44227D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E6C7372-631B-924F-9663-46E084914761}"/>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4" name="Pladsholder til sidefod 3">
            <a:extLst>
              <a:ext uri="{FF2B5EF4-FFF2-40B4-BE49-F238E27FC236}">
                <a16:creationId xmlns:a16="http://schemas.microsoft.com/office/drawing/2014/main" id="{226EE8B9-593C-EF4F-A92F-3EE34D5236C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BB7C4B7-C23C-A74B-AC89-6085CCC2937E}"/>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287418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6037E36-05C8-A74A-98A9-A19B7893CD66}"/>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3" name="Pladsholder til sidefod 2">
            <a:extLst>
              <a:ext uri="{FF2B5EF4-FFF2-40B4-BE49-F238E27FC236}">
                <a16:creationId xmlns:a16="http://schemas.microsoft.com/office/drawing/2014/main" id="{08A0872B-C1AD-E240-9C98-99606F65CF1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E41611C-7588-FB40-9F5F-C356CBEDD4A3}"/>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278650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6B067-D4E1-AF41-AB81-EE6B16B250A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A498F44-CF9C-AF48-8D17-FC644DC4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02C8A9B-FF4C-8546-AA6C-980BD4A98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2717E9-488B-984B-A546-EFB826C94580}"/>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6" name="Pladsholder til sidefod 5">
            <a:extLst>
              <a:ext uri="{FF2B5EF4-FFF2-40B4-BE49-F238E27FC236}">
                <a16:creationId xmlns:a16="http://schemas.microsoft.com/office/drawing/2014/main" id="{08D4ECD4-C42B-AE47-A487-3FD5C42DDCD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D91A529-F36E-7E42-A044-302E7FB76445}"/>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16038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7923F-4C5C-1B48-94D7-E548FBAC68D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2F0C821-8C91-AB48-86C2-AE51C0D33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6857F3D-6BCA-314C-94E6-BA5A13DE7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4AD6BA-4128-C44D-B5EB-94F7FD7654DB}"/>
              </a:ext>
            </a:extLst>
          </p:cNvPr>
          <p:cNvSpPr>
            <a:spLocks noGrp="1"/>
          </p:cNvSpPr>
          <p:nvPr>
            <p:ph type="dt" sz="half" idx="10"/>
          </p:nvPr>
        </p:nvSpPr>
        <p:spPr/>
        <p:txBody>
          <a:bodyPr/>
          <a:lstStyle/>
          <a:p>
            <a:fld id="{AA4C2820-A120-A149-94DB-3B2732EB68B9}" type="datetimeFigureOut">
              <a:rPr lang="da-DK" smtClean="0"/>
              <a:t>18.02.2025</a:t>
            </a:fld>
            <a:endParaRPr lang="da-DK"/>
          </a:p>
        </p:txBody>
      </p:sp>
      <p:sp>
        <p:nvSpPr>
          <p:cNvPr id="6" name="Pladsholder til sidefod 5">
            <a:extLst>
              <a:ext uri="{FF2B5EF4-FFF2-40B4-BE49-F238E27FC236}">
                <a16:creationId xmlns:a16="http://schemas.microsoft.com/office/drawing/2014/main" id="{D3FD1244-ECE8-044E-A6F3-785E351E760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3DA6DE3-82B1-0144-AA18-39760E552F50}"/>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04684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9D450A1-F0E6-D946-BB0E-E9DCC85A5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AE4F44-81BC-EB4B-AC85-9D0D399F7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7D7628-A6F2-604E-ABFD-BA128DEA1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C2820-A120-A149-94DB-3B2732EB68B9}" type="datetimeFigureOut">
              <a:rPr lang="da-DK" smtClean="0"/>
              <a:t>18.02.2025</a:t>
            </a:fld>
            <a:endParaRPr lang="da-DK"/>
          </a:p>
        </p:txBody>
      </p:sp>
      <p:sp>
        <p:nvSpPr>
          <p:cNvPr id="5" name="Pladsholder til sidefod 4">
            <a:extLst>
              <a:ext uri="{FF2B5EF4-FFF2-40B4-BE49-F238E27FC236}">
                <a16:creationId xmlns:a16="http://schemas.microsoft.com/office/drawing/2014/main" id="{9A0F59C8-1298-9549-9398-E6BC84DD6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8E77AD9-FB55-5046-A6BE-8A4F10B1D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6031A-398E-BA48-A1F2-6ED531FAABB3}" type="slidenum">
              <a:rPr lang="da-DK" smtClean="0"/>
              <a:t>‹nr.›</a:t>
            </a:fld>
            <a:endParaRPr lang="da-DK"/>
          </a:p>
        </p:txBody>
      </p:sp>
    </p:spTree>
    <p:extLst>
      <p:ext uri="{BB962C8B-B14F-4D97-AF65-F5344CB8AC3E}">
        <p14:creationId xmlns:p14="http://schemas.microsoft.com/office/powerpoint/2010/main" val="186570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82A86-BDC9-F44F-A6BB-30DC6ED7BA11}"/>
              </a:ext>
            </a:extLst>
          </p:cNvPr>
          <p:cNvSpPr>
            <a:spLocks noGrp="1"/>
          </p:cNvSpPr>
          <p:nvPr>
            <p:ph type="ctrTitle"/>
          </p:nvPr>
        </p:nvSpPr>
        <p:spPr/>
        <p:txBody>
          <a:bodyPr/>
          <a:lstStyle/>
          <a:p>
            <a:r>
              <a:rPr lang="da-DK" dirty="0">
                <a:latin typeface="Bodoni 72 Book" pitchFamily="2" charset="0"/>
              </a:rPr>
              <a:t>Flerfagligt forløb 3/SRO</a:t>
            </a:r>
          </a:p>
        </p:txBody>
      </p:sp>
      <p:sp>
        <p:nvSpPr>
          <p:cNvPr id="3" name="Undertitel 2">
            <a:extLst>
              <a:ext uri="{FF2B5EF4-FFF2-40B4-BE49-F238E27FC236}">
                <a16:creationId xmlns:a16="http://schemas.microsoft.com/office/drawing/2014/main" id="{5CBE0D29-D4C5-B347-A6BB-540CDC8B0494}"/>
              </a:ext>
            </a:extLst>
          </p:cNvPr>
          <p:cNvSpPr>
            <a:spLocks noGrp="1"/>
          </p:cNvSpPr>
          <p:nvPr>
            <p:ph type="subTitle" idx="1"/>
          </p:nvPr>
        </p:nvSpPr>
        <p:spPr/>
        <p:txBody>
          <a:bodyPr/>
          <a:lstStyle/>
          <a:p>
            <a:pPr algn="r"/>
            <a:r>
              <a:rPr lang="da-DK" dirty="0">
                <a:latin typeface="Bodoni 72 Book" pitchFamily="2" charset="0"/>
              </a:rPr>
              <a:t>Klasse:</a:t>
            </a:r>
          </a:p>
          <a:p>
            <a:pPr algn="r"/>
            <a:r>
              <a:rPr lang="da-DK" dirty="0">
                <a:latin typeface="Bodoni 72 Book" pitchFamily="2" charset="0"/>
              </a:rPr>
              <a:t>Fag: </a:t>
            </a:r>
          </a:p>
        </p:txBody>
      </p:sp>
    </p:spTree>
    <p:extLst>
      <p:ext uri="{BB962C8B-B14F-4D97-AF65-F5344CB8AC3E}">
        <p14:creationId xmlns:p14="http://schemas.microsoft.com/office/powerpoint/2010/main" val="187622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66296-BAB3-4196-9B8E-CD28939F7552}"/>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da-DK" sz="5400" dirty="0">
                <a:latin typeface="Book Antiqua" panose="02040602050305030304" pitchFamily="18" charset="0"/>
              </a:rPr>
              <a:t>De flerfaglige forløb</a:t>
            </a:r>
          </a:p>
        </p:txBody>
      </p:sp>
      <p:sp>
        <p:nvSpPr>
          <p:cNvPr id="3" name="Pladsholder til indhold 2">
            <a:extLst>
              <a:ext uri="{FF2B5EF4-FFF2-40B4-BE49-F238E27FC236}">
                <a16:creationId xmlns:a16="http://schemas.microsoft.com/office/drawing/2014/main" id="{B0DA8CC1-CA9B-5446-1058-3DF850AF46E3}"/>
              </a:ext>
            </a:extLst>
          </p:cNvPr>
          <p:cNvSpPr>
            <a:spLocks noGrp="1"/>
          </p:cNvSpPr>
          <p:nvPr>
            <p:ph sz="half" idx="1"/>
          </p:nvPr>
        </p:nvSpPr>
        <p:spPr>
          <a:xfrm>
            <a:off x="572493" y="1546578"/>
            <a:ext cx="6713552" cy="5542843"/>
          </a:xfrm>
        </p:spPr>
        <p:txBody>
          <a:bodyPr vert="horz" lIns="91440" tIns="45720" rIns="91440" bIns="45720" rtlCol="0" anchor="t">
            <a:normAutofit lnSpcReduction="10000"/>
          </a:bodyPr>
          <a:lstStyle/>
          <a:p>
            <a:pPr marL="0" indent="0">
              <a:buNone/>
            </a:pPr>
            <a:r>
              <a:rPr lang="da-DK" sz="1500" dirty="0">
                <a:latin typeface="Book Antiqua" panose="02040602050305030304" pitchFamily="18" charset="0"/>
              </a:rPr>
              <a:t>I 3g skal du lave et studieretningsprojekt, som er en skriftlig opgave på 20 sider med dertilhørende mundtlig eksamen.</a:t>
            </a:r>
          </a:p>
          <a:p>
            <a:pPr marL="0" indent="0">
              <a:buNone/>
            </a:pPr>
            <a:r>
              <a:rPr lang="da-DK" sz="1500" dirty="0">
                <a:latin typeface="Book Antiqua" panose="02040602050305030304" pitchFamily="18" charset="0"/>
              </a:rPr>
              <a:t>De flerfaglige forløb er forløb, der skal forberede dig til at lave dette studieretningsprojekt. </a:t>
            </a:r>
          </a:p>
          <a:p>
            <a:pPr marL="0" indent="0" algn="ctr">
              <a:buNone/>
            </a:pPr>
            <a:r>
              <a:rPr lang="da-DK" sz="1500" dirty="0">
                <a:latin typeface="Book Antiqua" panose="02040602050305030304" pitchFamily="18" charset="0"/>
              </a:rPr>
              <a:t> </a:t>
            </a:r>
            <a:r>
              <a:rPr lang="da-DK" sz="1500" b="1" u="sng" dirty="0">
                <a:latin typeface="Book Antiqua" panose="02040602050305030304" pitchFamily="18" charset="0"/>
              </a:rPr>
              <a:t>Der er 4 FF-Forløb i alt:</a:t>
            </a:r>
            <a:endParaRPr lang="da-DK" sz="1500" dirty="0">
              <a:latin typeface="Book Antiqua" panose="02040602050305030304" pitchFamily="18" charset="0"/>
            </a:endParaRPr>
          </a:p>
          <a:p>
            <a:pPr marL="0" indent="0" algn="ctr">
              <a:buNone/>
            </a:pPr>
            <a:r>
              <a:rPr lang="da-DK" sz="1500" b="1" dirty="0">
                <a:latin typeface="Book Antiqua" panose="02040602050305030304" pitchFamily="18" charset="0"/>
              </a:rPr>
              <a:t>1g FF1(DHO)</a:t>
            </a:r>
            <a:r>
              <a:rPr lang="da-DK" sz="1500" dirty="0">
                <a:latin typeface="Book Antiqua" panose="02040602050305030304" pitchFamily="18" charset="0"/>
              </a:rPr>
              <a:t>: Dansk og historie</a:t>
            </a:r>
          </a:p>
          <a:p>
            <a:pPr marL="0" indent="0" algn="ctr">
              <a:buNone/>
            </a:pPr>
            <a:r>
              <a:rPr lang="da-DK" sz="1500" dirty="0">
                <a:latin typeface="Book Antiqua" panose="02040602050305030304" pitchFamily="18" charset="0"/>
              </a:rPr>
              <a:t>Her øvede du dig på at skrive en større skriftlig opgave (6-8 sider) med fokus på korrekt brug af det, man kalder formalia (indholdsfortegnelse, delkonklusioner, litteraturhenvisninger osv.)</a:t>
            </a:r>
          </a:p>
          <a:p>
            <a:pPr marL="0" indent="0" algn="ctr">
              <a:buNone/>
            </a:pPr>
            <a:r>
              <a:rPr lang="da-DK" sz="1500" b="1" dirty="0">
                <a:solidFill>
                  <a:srgbClr val="FF0000"/>
                </a:solidFill>
                <a:latin typeface="Book Antiqua" panose="02040602050305030304" pitchFamily="18" charset="0"/>
              </a:rPr>
              <a:t>2g Oktober: FF2: </a:t>
            </a:r>
          </a:p>
          <a:p>
            <a:pPr marL="0" indent="0" algn="ctr">
              <a:buNone/>
            </a:pPr>
            <a:r>
              <a:rPr lang="da-DK" sz="1500" dirty="0">
                <a:latin typeface="Book Antiqua" panose="02040602050305030304" pitchFamily="18" charset="0"/>
              </a:rPr>
              <a:t>Her lærte du at skrive en begrundet problemformulering, som er det, som danner grundlag for den opgaveformulering, som dine lærer skriver til dig, og som du skal lave en opgave på baggrund af.</a:t>
            </a:r>
          </a:p>
          <a:p>
            <a:pPr marL="0" indent="0" algn="ctr">
              <a:buNone/>
            </a:pPr>
            <a:r>
              <a:rPr lang="da-DK" sz="1500" b="1" dirty="0">
                <a:solidFill>
                  <a:srgbClr val="FF0000"/>
                </a:solidFill>
                <a:latin typeface="Book Antiqua" panose="02040602050305030304" pitchFamily="18" charset="0"/>
              </a:rPr>
              <a:t>2g April:  F3 (SRO): </a:t>
            </a:r>
          </a:p>
          <a:p>
            <a:pPr marL="0" indent="0" algn="ctr">
              <a:buNone/>
            </a:pPr>
            <a:r>
              <a:rPr lang="da-DK" sz="1500" dirty="0">
                <a:latin typeface="Book Antiqua" panose="02040602050305030304" pitchFamily="18" charset="0"/>
              </a:rPr>
              <a:t>I dette forløb skal du BÅDE skrive en begrundet problemformulering og skrive en større opgave: Vi dine lærere laver en opgaveformulering på baggrund af din begrundede problemformulering, som du skal besvare på 6-8 sider (ligesom i </a:t>
            </a:r>
            <a:r>
              <a:rPr lang="da-DK" sz="1500" dirty="0" err="1">
                <a:latin typeface="Book Antiqua" panose="02040602050305030304" pitchFamily="18" charset="0"/>
              </a:rPr>
              <a:t>DHO’en</a:t>
            </a:r>
            <a:r>
              <a:rPr lang="da-DK" sz="1500" dirty="0">
                <a:latin typeface="Book Antiqua" panose="02040602050305030304" pitchFamily="18" charset="0"/>
              </a:rPr>
              <a:t>)</a:t>
            </a:r>
          </a:p>
          <a:p>
            <a:pPr marL="0" indent="0" algn="ctr">
              <a:buNone/>
            </a:pPr>
            <a:r>
              <a:rPr lang="da-DK" sz="1500" b="1" dirty="0">
                <a:latin typeface="Book Antiqua" panose="02040602050305030304" pitchFamily="18" charset="0"/>
              </a:rPr>
              <a:t>3g Efterår: FF4:</a:t>
            </a:r>
          </a:p>
          <a:p>
            <a:pPr marL="0" indent="0" algn="ctr">
              <a:buNone/>
            </a:pPr>
            <a:r>
              <a:rPr lang="da-DK" sz="1500" dirty="0">
                <a:latin typeface="Book Antiqua" panose="02040602050305030304" pitchFamily="18" charset="0"/>
              </a:rPr>
              <a:t>Her forfines dine kompetencer i forhold til at lave en begrundet problemformulering. Det er nemlig RIGTIG vigtigt for at kunne skrive en god SRP-opgave!</a:t>
            </a:r>
          </a:p>
          <a:p>
            <a:pPr marL="0" indent="0">
              <a:buNone/>
            </a:pPr>
            <a:endParaRPr lang="da-DK" sz="1500" b="1" dirty="0">
              <a:latin typeface="Book Antiqua" panose="02040602050305030304" pitchFamily="18" charset="0"/>
            </a:endParaRPr>
          </a:p>
          <a:p>
            <a:pPr marL="0" indent="0">
              <a:buNone/>
            </a:pPr>
            <a:endParaRPr lang="da-DK" sz="1500" dirty="0">
              <a:latin typeface="Book Antiqua" panose="02040602050305030304" pitchFamily="18" charset="0"/>
            </a:endParaRPr>
          </a:p>
          <a:p>
            <a:endParaRPr lang="en-US" sz="1500" dirty="0"/>
          </a:p>
        </p:txBody>
      </p:sp>
      <p:pic>
        <p:nvPicPr>
          <p:cNvPr id="5" name="Pladsholder til indhold 4">
            <a:extLst>
              <a:ext uri="{FF2B5EF4-FFF2-40B4-BE49-F238E27FC236}">
                <a16:creationId xmlns:a16="http://schemas.microsoft.com/office/drawing/2014/main" id="{95FEC24F-353A-302D-4288-CA6546A8850C}"/>
              </a:ext>
            </a:extLst>
          </p:cNvPr>
          <p:cNvPicPr>
            <a:picLocks noGrp="1" noChangeAspect="1"/>
          </p:cNvPicPr>
          <p:nvPr>
            <p:ph sz="half" idx="2"/>
          </p:nvPr>
        </p:nvPicPr>
        <p:blipFill rotWithShape="1">
          <a:blip r:embed="rId2"/>
          <a:srcRect l="27870" r="20900" b="-2"/>
          <a:stretch/>
        </p:blipFill>
        <p:spPr>
          <a:xfrm>
            <a:off x="7675658" y="2093976"/>
            <a:ext cx="3941064" cy="4096512"/>
          </a:xfrm>
          <a:prstGeom prst="rect">
            <a:avLst/>
          </a:prstGeom>
        </p:spPr>
      </p:pic>
    </p:spTree>
    <p:extLst>
      <p:ext uri="{BB962C8B-B14F-4D97-AF65-F5344CB8AC3E}">
        <p14:creationId xmlns:p14="http://schemas.microsoft.com/office/powerpoint/2010/main" val="29706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B095FDF-C91E-C446-ABE0-53AD3D7E68B5}"/>
              </a:ext>
            </a:extLst>
          </p:cNvPr>
          <p:cNvSpPr>
            <a:spLocks noGrp="1"/>
          </p:cNvSpPr>
          <p:nvPr>
            <p:ph type="title"/>
          </p:nvPr>
        </p:nvSpPr>
        <p:spPr>
          <a:xfrm>
            <a:off x="6094105" y="385763"/>
            <a:ext cx="4977976" cy="1728787"/>
          </a:xfrm>
        </p:spPr>
        <p:txBody>
          <a:bodyPr vert="horz" lIns="91440" tIns="45720" rIns="91440" bIns="45720" rtlCol="0" anchor="ctr">
            <a:normAutofit/>
          </a:bodyPr>
          <a:lstStyle/>
          <a:p>
            <a:pPr algn="ctr"/>
            <a:r>
              <a:rPr lang="da-DK" dirty="0">
                <a:solidFill>
                  <a:srgbClr val="000000"/>
                </a:solidFill>
                <a:latin typeface="Bodoni 72 Book" pitchFamily="2" charset="0"/>
              </a:rPr>
              <a:t>Hvad skal vi fokusere på i FF3/SRO</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Når vi holder fokus på det, vi ikke vil have, har vi lige fået det... -  MINDStrain.com">
            <a:extLst>
              <a:ext uri="{FF2B5EF4-FFF2-40B4-BE49-F238E27FC236}">
                <a16:creationId xmlns:a16="http://schemas.microsoft.com/office/drawing/2014/main" id="{C9E6A079-0521-FE4A-B8C9-FF9A86C0DE71}"/>
              </a:ext>
            </a:extLst>
          </p:cNvPr>
          <p:cNvPicPr>
            <a:picLocks noGrp="1" noChangeAspect="1" noChangeArrowheads="1"/>
          </p:cNvPicPr>
          <p:nvPr>
            <p:ph sz="half" idx="2"/>
          </p:nvPr>
        </p:nvPicPr>
        <p:blipFill rotWithShape="1">
          <a:blip r:embed="rId3">
            <a:alphaModFix/>
            <a:extLst>
              <a:ext uri="{28A0092B-C50C-407E-A947-70E740481C1C}">
                <a14:useLocalDpi xmlns:a14="http://schemas.microsoft.com/office/drawing/2010/main" val="0"/>
              </a:ext>
            </a:extLst>
          </a:blip>
          <a:srcRect l="24333" r="24793"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87CD10E3-9DA8-BB46-93AC-845B6BEFE276}"/>
              </a:ext>
            </a:extLst>
          </p:cNvPr>
          <p:cNvSpPr>
            <a:spLocks noGrp="1"/>
          </p:cNvSpPr>
          <p:nvPr>
            <p:ph sz="half" idx="1"/>
          </p:nvPr>
        </p:nvSpPr>
        <p:spPr>
          <a:xfrm>
            <a:off x="5904552" y="980406"/>
            <a:ext cx="5357081" cy="6263357"/>
          </a:xfrm>
        </p:spPr>
        <p:txBody>
          <a:bodyPr vert="horz" lIns="91440" tIns="45720" rIns="91440" bIns="45720" rtlCol="0" anchor="ctr">
            <a:normAutofit fontScale="70000" lnSpcReduction="20000"/>
          </a:bodyPr>
          <a:lstStyle/>
          <a:p>
            <a:pPr marL="0" indent="0">
              <a:buNone/>
            </a:pPr>
            <a:endParaRPr lang="da-DK" sz="1800" b="1" u="sng" dirty="0">
              <a:solidFill>
                <a:srgbClr val="000000"/>
              </a:solidFill>
              <a:latin typeface="Bodoni 72 Book" pitchFamily="2" charset="0"/>
            </a:endParaRPr>
          </a:p>
          <a:p>
            <a:pPr marL="0" indent="0">
              <a:buNone/>
            </a:pPr>
            <a:endParaRPr lang="da-DK" sz="1800" b="1" u="sng" dirty="0">
              <a:solidFill>
                <a:srgbClr val="000000"/>
              </a:solidFill>
              <a:latin typeface="Bodoni 72 Book" pitchFamily="2" charset="0"/>
            </a:endParaRPr>
          </a:p>
          <a:p>
            <a:pPr marL="0" indent="0">
              <a:buNone/>
            </a:pPr>
            <a:br>
              <a:rPr lang="da-DK" sz="1800" b="1" u="sng" dirty="0">
                <a:solidFill>
                  <a:srgbClr val="000000"/>
                </a:solidFill>
                <a:latin typeface="Bodoni 72 Book" pitchFamily="2" charset="0"/>
              </a:rPr>
            </a:br>
            <a:br>
              <a:rPr lang="da-DK" sz="1800" b="1" u="sng" dirty="0">
                <a:solidFill>
                  <a:srgbClr val="000000"/>
                </a:solidFill>
                <a:latin typeface="Bodoni 72 Book" pitchFamily="2" charset="0"/>
              </a:rPr>
            </a:br>
            <a:r>
              <a:rPr lang="da-DK" sz="1800" b="1" u="sng" dirty="0">
                <a:solidFill>
                  <a:srgbClr val="000000"/>
                </a:solidFill>
                <a:latin typeface="Bodoni 72 Book" pitchFamily="2" charset="0"/>
              </a:rPr>
              <a:t>Dag 1-5 dage:</a:t>
            </a:r>
            <a:br>
              <a:rPr lang="da-DK" sz="1800" b="1" u="sng" dirty="0">
                <a:solidFill>
                  <a:srgbClr val="000000"/>
                </a:solidFill>
                <a:latin typeface="Bodoni 72 Book" pitchFamily="2" charset="0"/>
              </a:rPr>
            </a:br>
            <a:endParaRPr lang="da-DK" sz="1800" b="1" u="sng" dirty="0">
              <a:solidFill>
                <a:srgbClr val="000000"/>
              </a:solidFill>
              <a:latin typeface="Bodoni 72 Book" pitchFamily="2" charset="0"/>
            </a:endParaRPr>
          </a:p>
          <a:p>
            <a:pPr>
              <a:buFont typeface="Wingdings" pitchFamily="2" charset="2"/>
              <a:buChar char="ü"/>
            </a:pPr>
            <a:r>
              <a:rPr lang="da-DK" sz="1800" dirty="0">
                <a:solidFill>
                  <a:srgbClr val="000000"/>
                </a:solidFill>
                <a:latin typeface="Bodoni 72 Book" pitchFamily="2" charset="0"/>
              </a:rPr>
              <a:t>Få viden om emnet i vores forløb</a:t>
            </a:r>
          </a:p>
          <a:p>
            <a:pPr>
              <a:buFont typeface="Wingdings" pitchFamily="2" charset="2"/>
              <a:buChar char="ü"/>
            </a:pPr>
            <a:r>
              <a:rPr lang="da-DK" sz="1800" dirty="0">
                <a:solidFill>
                  <a:srgbClr val="000000"/>
                </a:solidFill>
                <a:latin typeface="Bodoni 72 Book" pitchFamily="2" charset="0"/>
              </a:rPr>
              <a:t>Lave en begrundet problemformulering i grupper</a:t>
            </a:r>
          </a:p>
          <a:p>
            <a:pPr>
              <a:buFont typeface="Wingdings" pitchFamily="2" charset="2"/>
              <a:buChar char="ü"/>
            </a:pPr>
            <a:r>
              <a:rPr lang="da-DK" sz="1800" dirty="0">
                <a:solidFill>
                  <a:srgbClr val="000000"/>
                </a:solidFill>
                <a:latin typeface="Bodoni 72 Book" pitchFamily="2" charset="0"/>
              </a:rPr>
              <a:t>Lære at skrive et resume til en større skriftlig opgave</a:t>
            </a:r>
          </a:p>
          <a:p>
            <a:pPr>
              <a:buFont typeface="Wingdings" pitchFamily="2" charset="2"/>
              <a:buChar char="ü"/>
            </a:pPr>
            <a:r>
              <a:rPr lang="da-DK" sz="1800" dirty="0">
                <a:solidFill>
                  <a:srgbClr val="000000"/>
                </a:solidFill>
                <a:latin typeface="Bodoni 72 Book" pitchFamily="2" charset="0"/>
              </a:rPr>
              <a:t>Opfriske din viden om, hvordan du skriver en større opgave med brug af korrekt formalia</a:t>
            </a:r>
          </a:p>
          <a:p>
            <a:pPr>
              <a:buFont typeface="Wingdings" pitchFamily="2" charset="2"/>
              <a:buChar char="ü"/>
            </a:pPr>
            <a:r>
              <a:rPr lang="da-DK" sz="1800" dirty="0">
                <a:solidFill>
                  <a:srgbClr val="000000"/>
                </a:solidFill>
                <a:latin typeface="Bodoni 72 Book" pitchFamily="2" charset="0"/>
              </a:rPr>
              <a:t>Arbejde videre med at gøre dig metodiske og basale videnskabsteoretiske overvejelser</a:t>
            </a:r>
          </a:p>
          <a:p>
            <a:pPr marL="0" indent="0">
              <a:buNone/>
            </a:pPr>
            <a:br>
              <a:rPr lang="da-DK" sz="1800" b="1" u="sng" dirty="0">
                <a:solidFill>
                  <a:srgbClr val="000000"/>
                </a:solidFill>
                <a:latin typeface="Bodoni 72 Book" pitchFamily="2" charset="0"/>
              </a:rPr>
            </a:br>
            <a:r>
              <a:rPr lang="da-DK" sz="1800" b="1" u="sng" dirty="0">
                <a:solidFill>
                  <a:srgbClr val="000000"/>
                </a:solidFill>
                <a:latin typeface="Bodoni 72 Book" pitchFamily="2" charset="0"/>
              </a:rPr>
              <a:t>Dag 6-8:</a:t>
            </a:r>
          </a:p>
          <a:p>
            <a:pPr>
              <a:buFont typeface="Wingdings" pitchFamily="2" charset="2"/>
              <a:buChar char="ü"/>
            </a:pPr>
            <a:r>
              <a:rPr lang="da-DK" sz="1800" dirty="0">
                <a:solidFill>
                  <a:srgbClr val="000000"/>
                </a:solidFill>
                <a:latin typeface="Bodoni 72 Book" pitchFamily="2" charset="0"/>
              </a:rPr>
              <a:t>Individuelt besvare en opgaveformulering, som vi lærere laver på baggrund af jeres begrundede problemformulering. Du skal skrive en opgave på 6-8 sider med:</a:t>
            </a:r>
          </a:p>
          <a:p>
            <a:pPr marL="0" indent="0" algn="ctr">
              <a:lnSpc>
                <a:spcPct val="110000"/>
              </a:lnSpc>
              <a:buNone/>
            </a:pPr>
            <a:r>
              <a:rPr lang="da-DK" sz="1600" dirty="0">
                <a:solidFill>
                  <a:srgbClr val="000000"/>
                </a:solidFill>
                <a:latin typeface="Bodoni 72 Book" pitchFamily="2" charset="0"/>
              </a:rPr>
              <a:t>Resume</a:t>
            </a:r>
            <a:br>
              <a:rPr lang="da-DK" sz="1600" dirty="0">
                <a:solidFill>
                  <a:srgbClr val="000000"/>
                </a:solidFill>
                <a:latin typeface="Bodoni 72 Book" pitchFamily="2" charset="0"/>
              </a:rPr>
            </a:br>
            <a:r>
              <a:rPr lang="da-DK" sz="1600" dirty="0">
                <a:solidFill>
                  <a:srgbClr val="000000"/>
                </a:solidFill>
                <a:latin typeface="Bodoni 72 Book" pitchFamily="2" charset="0"/>
              </a:rPr>
              <a:t>Indholdsfortegnelse</a:t>
            </a:r>
            <a:br>
              <a:rPr lang="da-DK" sz="1600" dirty="0">
                <a:solidFill>
                  <a:srgbClr val="000000"/>
                </a:solidFill>
                <a:latin typeface="Bodoni 72 Book" pitchFamily="2" charset="0"/>
              </a:rPr>
            </a:br>
            <a:r>
              <a:rPr lang="da-DK" sz="1600" dirty="0">
                <a:solidFill>
                  <a:srgbClr val="000000"/>
                </a:solidFill>
                <a:latin typeface="Bodoni 72 Book" pitchFamily="2" charset="0"/>
              </a:rPr>
              <a:t>Indledning</a:t>
            </a:r>
            <a:br>
              <a:rPr lang="da-DK" sz="1600" dirty="0">
                <a:solidFill>
                  <a:srgbClr val="000000"/>
                </a:solidFill>
                <a:latin typeface="Bodoni 72 Book" pitchFamily="2" charset="0"/>
              </a:rPr>
            </a:br>
            <a:r>
              <a:rPr lang="da-DK" sz="1600" dirty="0">
                <a:solidFill>
                  <a:srgbClr val="000000"/>
                </a:solidFill>
                <a:latin typeface="Bodoni 72 Book" pitchFamily="2" charset="0"/>
              </a:rPr>
              <a:t>Hoveddel: Besvarelse af opgaven</a:t>
            </a:r>
            <a:br>
              <a:rPr lang="da-DK" sz="1600" dirty="0">
                <a:solidFill>
                  <a:srgbClr val="000000"/>
                </a:solidFill>
                <a:latin typeface="Bodoni 72 Book" pitchFamily="2" charset="0"/>
              </a:rPr>
            </a:br>
            <a:r>
              <a:rPr lang="da-DK" sz="1600" dirty="0">
                <a:solidFill>
                  <a:srgbClr val="000000"/>
                </a:solidFill>
                <a:latin typeface="Bodoni 72 Book" pitchFamily="2" charset="0"/>
              </a:rPr>
              <a:t>Konklusion</a:t>
            </a:r>
            <a:br>
              <a:rPr lang="da-DK" sz="1600" dirty="0">
                <a:solidFill>
                  <a:srgbClr val="000000"/>
                </a:solidFill>
                <a:latin typeface="Bodoni 72 Book" pitchFamily="2" charset="0"/>
              </a:rPr>
            </a:br>
            <a:r>
              <a:rPr lang="da-DK" sz="1600" dirty="0">
                <a:solidFill>
                  <a:srgbClr val="000000"/>
                </a:solidFill>
                <a:latin typeface="Bodoni 72 Book" pitchFamily="2" charset="0"/>
              </a:rPr>
              <a:t>Litteraturliste</a:t>
            </a:r>
            <a:br>
              <a:rPr lang="da-DK" sz="1600" dirty="0">
                <a:solidFill>
                  <a:srgbClr val="000000"/>
                </a:solidFill>
                <a:latin typeface="Bodoni 72 Book" pitchFamily="2" charset="0"/>
              </a:rPr>
            </a:br>
            <a:r>
              <a:rPr lang="da-DK" sz="1600" dirty="0">
                <a:solidFill>
                  <a:srgbClr val="000000"/>
                </a:solidFill>
                <a:latin typeface="Bodoni 72 Book" pitchFamily="2" charset="0"/>
              </a:rPr>
              <a:t>Litteraturhenvisninger</a:t>
            </a:r>
          </a:p>
          <a:p>
            <a:pPr marL="0" indent="0">
              <a:lnSpc>
                <a:spcPct val="110000"/>
              </a:lnSpc>
              <a:buNone/>
            </a:pPr>
            <a:r>
              <a:rPr lang="da-DK" sz="1800" b="1" u="sng" dirty="0">
                <a:solidFill>
                  <a:srgbClr val="FF0000"/>
                </a:solidFill>
                <a:latin typeface="Bodoni 72 Book" pitchFamily="2" charset="0"/>
              </a:rPr>
              <a:t>I uge 18 eller 19 skal du:</a:t>
            </a:r>
          </a:p>
          <a:p>
            <a:pPr>
              <a:lnSpc>
                <a:spcPct val="110000"/>
              </a:lnSpc>
              <a:buFont typeface="Wingdings" pitchFamily="2" charset="2"/>
              <a:buChar char="ü"/>
            </a:pPr>
            <a:r>
              <a:rPr lang="da-DK" sz="1800" dirty="0">
                <a:solidFill>
                  <a:srgbClr val="000000"/>
                </a:solidFill>
                <a:latin typeface="Bodoni 72 Book" pitchFamily="2" charset="0"/>
              </a:rPr>
              <a:t>Forberede din  mundtlige prøve – herunder lære at lave et talepapir til prøven</a:t>
            </a:r>
          </a:p>
          <a:p>
            <a:pPr>
              <a:lnSpc>
                <a:spcPct val="110000"/>
              </a:lnSpc>
              <a:buFont typeface="Wingdings" pitchFamily="2" charset="2"/>
              <a:buChar char="ü"/>
            </a:pPr>
            <a:r>
              <a:rPr lang="da-DK" sz="1800" dirty="0">
                <a:solidFill>
                  <a:srgbClr val="000000"/>
                </a:solidFill>
                <a:latin typeface="Bodoni 72 Book" pitchFamily="2" charset="0"/>
              </a:rPr>
              <a:t>Have mundtlig prøve i </a:t>
            </a:r>
            <a:r>
              <a:rPr lang="da-DK" sz="1800" dirty="0" err="1">
                <a:solidFill>
                  <a:srgbClr val="000000"/>
                </a:solidFill>
                <a:latin typeface="Bodoni 72 Book" pitchFamily="2" charset="0"/>
              </a:rPr>
              <a:t>SRO’en</a:t>
            </a:r>
            <a:r>
              <a:rPr lang="da-DK" sz="1800" dirty="0">
                <a:solidFill>
                  <a:srgbClr val="000000"/>
                </a:solidFill>
                <a:latin typeface="Bodoni 72 Book" pitchFamily="2" charset="0"/>
              </a:rPr>
              <a:t>, hvor du fremlægger opgavens vigtigste konklusioner og dine metodiske og basale videnskabsteoretiske overvejelser</a:t>
            </a:r>
            <a:br>
              <a:rPr lang="da-DK" sz="1800" dirty="0">
                <a:solidFill>
                  <a:srgbClr val="000000"/>
                </a:solidFill>
                <a:latin typeface="Bodoni 72 Book" pitchFamily="2" charset="0"/>
              </a:rPr>
            </a:br>
            <a:endParaRPr lang="da-DK" sz="1800" dirty="0">
              <a:solidFill>
                <a:srgbClr val="000000"/>
              </a:solidFill>
              <a:latin typeface="Bodoni 72 Book" pitchFamily="2" charset="0"/>
            </a:endParaRPr>
          </a:p>
          <a:p>
            <a:pPr marL="0"/>
            <a:endParaRPr lang="en-US" sz="800" dirty="0">
              <a:solidFill>
                <a:srgbClr val="000000"/>
              </a:solidFill>
            </a:endParaRPr>
          </a:p>
        </p:txBody>
      </p:sp>
    </p:spTree>
    <p:extLst>
      <p:ext uri="{BB962C8B-B14F-4D97-AF65-F5344CB8AC3E}">
        <p14:creationId xmlns:p14="http://schemas.microsoft.com/office/powerpoint/2010/main" val="19024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CC9108-4B45-854E-9404-2483CF986D70}"/>
              </a:ext>
            </a:extLst>
          </p:cNvPr>
          <p:cNvSpPr>
            <a:spLocks noGrp="1"/>
          </p:cNvSpPr>
          <p:nvPr>
            <p:ph type="title"/>
          </p:nvPr>
        </p:nvSpPr>
        <p:spPr>
          <a:xfrm>
            <a:off x="838200" y="365125"/>
            <a:ext cx="10515600" cy="1306443"/>
          </a:xfrm>
        </p:spPr>
        <p:txBody>
          <a:bodyPr vert="horz" lIns="91440" tIns="45720" rIns="91440" bIns="45720" rtlCol="0" anchor="ctr">
            <a:normAutofit/>
          </a:bodyPr>
          <a:lstStyle/>
          <a:p>
            <a:pPr algn="ctr"/>
            <a:r>
              <a:rPr lang="da-DK" sz="4000" dirty="0">
                <a:latin typeface="Bodoni 72 Book" pitchFamily="2" charset="0"/>
              </a:rPr>
              <a:t>God viden</a:t>
            </a:r>
            <a:br>
              <a:rPr lang="da-DK" sz="4000" dirty="0">
                <a:latin typeface="Bodoni 72 Book" pitchFamily="2" charset="0"/>
              </a:rPr>
            </a:br>
            <a:r>
              <a:rPr lang="da-DK" sz="4000" dirty="0">
                <a:latin typeface="Bodoni 72 Book" pitchFamily="2" charset="0"/>
              </a:rPr>
              <a:t>fra lærerne– evaluering fra </a:t>
            </a:r>
            <a:r>
              <a:rPr lang="da-DK" sz="4000" dirty="0" err="1">
                <a:latin typeface="Bodoni 72 Book" pitchFamily="2" charset="0"/>
              </a:rPr>
              <a:t>DHO’en</a:t>
            </a:r>
            <a:r>
              <a:rPr lang="da-DK" sz="4000" dirty="0">
                <a:latin typeface="Bodoni 72 Book" pitchFamily="2" charset="0"/>
              </a:rPr>
              <a:t> og FF2</a:t>
            </a:r>
          </a:p>
        </p:txBody>
      </p:sp>
      <p:sp>
        <p:nvSpPr>
          <p:cNvPr id="3" name="Pladsholder til indhold 2">
            <a:extLst>
              <a:ext uri="{FF2B5EF4-FFF2-40B4-BE49-F238E27FC236}">
                <a16:creationId xmlns:a16="http://schemas.microsoft.com/office/drawing/2014/main" id="{ACD1DFA8-6D0A-2E46-BBB4-EA8DF9C08564}"/>
              </a:ext>
            </a:extLst>
          </p:cNvPr>
          <p:cNvSpPr>
            <a:spLocks noGrp="1"/>
          </p:cNvSpPr>
          <p:nvPr>
            <p:ph sz="half" idx="1"/>
          </p:nvPr>
        </p:nvSpPr>
        <p:spPr>
          <a:xfrm>
            <a:off x="838200" y="1825625"/>
            <a:ext cx="6714744" cy="4303465"/>
          </a:xfrm>
        </p:spPr>
        <p:txBody>
          <a:bodyPr vert="horz" lIns="91440" tIns="45720" rIns="91440" bIns="45720" rtlCol="0">
            <a:normAutofit/>
          </a:bodyPr>
          <a:lstStyle/>
          <a:p>
            <a:pPr marL="0" indent="0">
              <a:buNone/>
            </a:pPr>
            <a:r>
              <a:rPr lang="da-DK" sz="1900" dirty="0">
                <a:latin typeface="Bodoni 72 Book" pitchFamily="2" charset="0"/>
              </a:rPr>
              <a:t>I forbindelse med </a:t>
            </a:r>
            <a:r>
              <a:rPr lang="da-DK" sz="1900" dirty="0" err="1">
                <a:latin typeface="Bodoni 72 Book" pitchFamily="2" charset="0"/>
              </a:rPr>
              <a:t>DHO’en</a:t>
            </a:r>
            <a:r>
              <a:rPr lang="da-DK" sz="1900" dirty="0">
                <a:latin typeface="Bodoni 72 Book" pitchFamily="2" charset="0"/>
              </a:rPr>
              <a:t> og FF2 gav lærerne dig en skriftlig evaluering af din DHO-opgave og jeres begrundede problemformulering i FF2</a:t>
            </a:r>
          </a:p>
          <a:p>
            <a:pPr marL="0" indent="0">
              <a:buNone/>
            </a:pPr>
            <a:r>
              <a:rPr lang="da-DK" sz="1900" dirty="0">
                <a:latin typeface="Bodoni 72 Book" pitchFamily="2" charset="0"/>
              </a:rPr>
              <a:t>Her har du fået nogle råd fra lærerne i forhold til, hvordan du kan skrive en bedre opgave eller optimere dit arbejde med den begrundede problemformulering. Det er nu, du skal bruge disse råd!</a:t>
            </a:r>
          </a:p>
          <a:p>
            <a:pPr marL="0" indent="0">
              <a:buNone/>
            </a:pPr>
            <a:br>
              <a:rPr lang="da-DK" sz="1900" dirty="0">
                <a:latin typeface="Bodoni 72 Book" pitchFamily="2" charset="0"/>
              </a:rPr>
            </a:br>
            <a:r>
              <a:rPr lang="da-DK" sz="1900" dirty="0">
                <a:latin typeface="Bodoni 72 Book" pitchFamily="2" charset="0"/>
              </a:rPr>
              <a:t>Derfor skal du nu finde din FF-mappe i Teams og gå ind under: FF1 (DHO) – Evalueringsark og FF2 - Evalueringsark</a:t>
            </a:r>
          </a:p>
          <a:p>
            <a:pPr marL="0"/>
            <a:endParaRPr lang="da-DK" sz="1900" dirty="0">
              <a:latin typeface="Bodoni 72 Book" pitchFamily="2" charset="0"/>
            </a:endParaRPr>
          </a:p>
          <a:p>
            <a:pPr marL="0" indent="0">
              <a:buNone/>
            </a:pPr>
            <a:r>
              <a:rPr lang="da-DK" sz="1900" dirty="0">
                <a:latin typeface="Bodoni 72 Book" pitchFamily="2" charset="0"/>
              </a:rPr>
              <a:t>Genlæs lærernes + din egen feedback, hvis du har gjort det. </a:t>
            </a:r>
          </a:p>
          <a:p>
            <a:pPr marL="0" indent="0">
              <a:buNone/>
            </a:pPr>
            <a:r>
              <a:rPr lang="da-DK" sz="1900" dirty="0">
                <a:latin typeface="Bodoni 72 Book" pitchFamily="2" charset="0"/>
              </a:rPr>
              <a:t>Tal med din sidemand om, hvad I skal huske, når I laver en begrundet problemformulering, og når I skal skrive en større skriftlig opgave</a:t>
            </a:r>
            <a:endParaRPr lang="en-US" sz="1900" dirty="0"/>
          </a:p>
        </p:txBody>
      </p:sp>
      <p:pic>
        <p:nvPicPr>
          <p:cNvPr id="1026" name="Picture 2" descr="Almen viden-quiz for voksne # 1 - Har du en god paratviden?">
            <a:extLst>
              <a:ext uri="{FF2B5EF4-FFF2-40B4-BE49-F238E27FC236}">
                <a16:creationId xmlns:a16="http://schemas.microsoft.com/office/drawing/2014/main" id="{79AA3178-3C39-F842-8C99-1C4245F9A04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284" r="25074" b="1"/>
          <a:stretch/>
        </p:blipFill>
        <p:spPr bwMode="auto">
          <a:xfrm>
            <a:off x="7989293" y="1904282"/>
            <a:ext cx="3423093"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6DE2D-B121-77E2-F9AC-74F929971B12}"/>
              </a:ext>
            </a:extLst>
          </p:cNvPr>
          <p:cNvSpPr>
            <a:spLocks noGrp="1"/>
          </p:cNvSpPr>
          <p:nvPr>
            <p:ph type="title"/>
          </p:nvPr>
        </p:nvSpPr>
        <p:spPr>
          <a:xfrm>
            <a:off x="838200" y="365126"/>
            <a:ext cx="10515600" cy="1091142"/>
          </a:xfrm>
        </p:spPr>
        <p:txBody>
          <a:bodyPr/>
          <a:lstStyle/>
          <a:p>
            <a:pPr algn="ctr"/>
            <a:r>
              <a:rPr lang="da-DK" dirty="0">
                <a:latin typeface="Bodoni 72 Book" pitchFamily="2" charset="0"/>
              </a:rPr>
              <a:t>Din første gode ven i forløbet… </a:t>
            </a:r>
          </a:p>
        </p:txBody>
      </p:sp>
      <p:sp>
        <p:nvSpPr>
          <p:cNvPr id="3" name="Pladsholder til indhold 2">
            <a:extLst>
              <a:ext uri="{FF2B5EF4-FFF2-40B4-BE49-F238E27FC236}">
                <a16:creationId xmlns:a16="http://schemas.microsoft.com/office/drawing/2014/main" id="{217A68BE-CA90-1804-10A8-166E1B7AA152}"/>
              </a:ext>
            </a:extLst>
          </p:cNvPr>
          <p:cNvSpPr>
            <a:spLocks noGrp="1"/>
          </p:cNvSpPr>
          <p:nvPr>
            <p:ph sz="half" idx="1"/>
          </p:nvPr>
        </p:nvSpPr>
        <p:spPr/>
        <p:txBody>
          <a:bodyPr/>
          <a:lstStyle/>
          <a:p>
            <a:pPr marL="0" indent="0" algn="ctr">
              <a:buNone/>
            </a:pPr>
            <a:r>
              <a:rPr lang="da-DK" b="1" dirty="0">
                <a:latin typeface="Bodoni 72 Book" pitchFamily="2" charset="0"/>
              </a:rPr>
              <a:t>Problemformuleringshjulet</a:t>
            </a:r>
          </a:p>
          <a:p>
            <a:pPr marL="0" indent="0" algn="ctr">
              <a:buNone/>
            </a:pPr>
            <a:endParaRPr lang="da-DK" dirty="0">
              <a:latin typeface="Bodoni 72 Book" pitchFamily="2" charset="0"/>
            </a:endParaRPr>
          </a:p>
          <a:p>
            <a:pPr marL="0" indent="0" algn="ctr">
              <a:buNone/>
            </a:pPr>
            <a:r>
              <a:rPr lang="da-DK" dirty="0">
                <a:latin typeface="Bodoni 72 Book" pitchFamily="2" charset="0"/>
              </a:rPr>
              <a:t>Hjælper jer til at lave en god begrundet problemformulering!</a:t>
            </a:r>
          </a:p>
          <a:p>
            <a:pPr marL="0" indent="0">
              <a:buNone/>
            </a:pPr>
            <a:endParaRPr lang="da-DK" dirty="0">
              <a:latin typeface="Bodoni 72 Book" pitchFamily="2" charset="0"/>
            </a:endParaRPr>
          </a:p>
          <a:p>
            <a:pPr marL="0" indent="0">
              <a:buNone/>
            </a:pPr>
            <a:endParaRPr lang="da-DK" dirty="0">
              <a:latin typeface="Bodoni 72 Book" pitchFamily="2" charset="0"/>
            </a:endParaRPr>
          </a:p>
        </p:txBody>
      </p:sp>
      <p:pic>
        <p:nvPicPr>
          <p:cNvPr id="5" name="Pladsholder til indhold 4">
            <a:extLst>
              <a:ext uri="{FF2B5EF4-FFF2-40B4-BE49-F238E27FC236}">
                <a16:creationId xmlns:a16="http://schemas.microsoft.com/office/drawing/2014/main" id="{9BBA3601-B2AD-4241-5160-9CBBBBCFAF58}"/>
              </a:ext>
            </a:extLst>
          </p:cNvPr>
          <p:cNvPicPr>
            <a:picLocks noGrp="1" noChangeAspect="1"/>
          </p:cNvPicPr>
          <p:nvPr>
            <p:ph sz="half" idx="2"/>
          </p:nvPr>
        </p:nvPicPr>
        <p:blipFill>
          <a:blip r:embed="rId2"/>
          <a:stretch>
            <a:fillRect/>
          </a:stretch>
        </p:blipFill>
        <p:spPr>
          <a:xfrm>
            <a:off x="6172200" y="1456268"/>
            <a:ext cx="5181600" cy="4537949"/>
          </a:xfrm>
          <a:prstGeom prst="rect">
            <a:avLst/>
          </a:prstGeom>
        </p:spPr>
      </p:pic>
    </p:spTree>
    <p:extLst>
      <p:ext uri="{BB962C8B-B14F-4D97-AF65-F5344CB8AC3E}">
        <p14:creationId xmlns:p14="http://schemas.microsoft.com/office/powerpoint/2010/main" val="320040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F6954-DBEA-35E9-395A-1289E9DAF69E}"/>
              </a:ext>
            </a:extLst>
          </p:cNvPr>
          <p:cNvSpPr>
            <a:spLocks noGrp="1"/>
          </p:cNvSpPr>
          <p:nvPr>
            <p:ph type="title"/>
          </p:nvPr>
        </p:nvSpPr>
        <p:spPr>
          <a:xfrm>
            <a:off x="838200" y="365126"/>
            <a:ext cx="10515600" cy="1263650"/>
          </a:xfrm>
        </p:spPr>
        <p:txBody>
          <a:bodyPr/>
          <a:lstStyle/>
          <a:p>
            <a:pPr algn="ctr"/>
            <a:r>
              <a:rPr lang="da-DK" dirty="0">
                <a:latin typeface="Bodoni 72 Book" pitchFamily="2" charset="0"/>
              </a:rPr>
              <a:t>Din anden gode ven i forløbet… </a:t>
            </a:r>
            <a:endParaRPr lang="da-DK" dirty="0"/>
          </a:p>
        </p:txBody>
      </p:sp>
      <p:sp>
        <p:nvSpPr>
          <p:cNvPr id="3" name="Pladsholder til indhold 2">
            <a:extLst>
              <a:ext uri="{FF2B5EF4-FFF2-40B4-BE49-F238E27FC236}">
                <a16:creationId xmlns:a16="http://schemas.microsoft.com/office/drawing/2014/main" id="{1DDC69C1-169A-1EF0-5657-D8EFAE204EBD}"/>
              </a:ext>
            </a:extLst>
          </p:cNvPr>
          <p:cNvSpPr>
            <a:spLocks noGrp="1"/>
          </p:cNvSpPr>
          <p:nvPr>
            <p:ph sz="half" idx="1"/>
          </p:nvPr>
        </p:nvSpPr>
        <p:spPr>
          <a:xfrm>
            <a:off x="1052689" y="1628775"/>
            <a:ext cx="4614333" cy="4548187"/>
          </a:xfrm>
        </p:spPr>
        <p:txBody>
          <a:bodyPr>
            <a:normAutofit fontScale="92500" lnSpcReduction="20000"/>
          </a:bodyPr>
          <a:lstStyle/>
          <a:p>
            <a:pPr marL="0" indent="0" algn="ctr">
              <a:buNone/>
            </a:pPr>
            <a:r>
              <a:rPr lang="da-DK" b="1" dirty="0">
                <a:latin typeface="Bodoni 72 Book" pitchFamily="2" charset="0"/>
              </a:rPr>
              <a:t>Vejledning i større skriftlige opgaver!</a:t>
            </a:r>
          </a:p>
          <a:p>
            <a:pPr marL="0" indent="0" algn="ctr">
              <a:buNone/>
            </a:pPr>
            <a:endParaRPr lang="da-DK" dirty="0">
              <a:latin typeface="Bodoni 72 Book" pitchFamily="2" charset="0"/>
            </a:endParaRPr>
          </a:p>
          <a:p>
            <a:pPr marL="0" indent="0">
              <a:buNone/>
            </a:pPr>
            <a:r>
              <a:rPr lang="da-DK" sz="2300" dirty="0">
                <a:latin typeface="Bodoni 72 Book" pitchFamily="2" charset="0"/>
              </a:rPr>
              <a:t>Når du skriver en større skriftlig opgave, skal du følge de anvisninger, som står på hjemmesiden under ”Vejledning i at skrive større skriftlige opgaver.” </a:t>
            </a:r>
          </a:p>
          <a:p>
            <a:pPr marL="0" indent="0">
              <a:buNone/>
            </a:pPr>
            <a:r>
              <a:rPr lang="da-DK" sz="2300" dirty="0">
                <a:latin typeface="Bodoni 72 Book" pitchFamily="2" charset="0"/>
              </a:rPr>
              <a:t>Her er der forskellige dokumenter og videoer, som alle omhandler de elementer, du skal have med i din SRP.</a:t>
            </a:r>
          </a:p>
          <a:p>
            <a:pPr marL="0" indent="0">
              <a:buNone/>
            </a:pPr>
            <a:endParaRPr lang="da-DK" sz="2300" dirty="0">
              <a:latin typeface="Bodoni 72 Book" pitchFamily="2" charset="0"/>
            </a:endParaRPr>
          </a:p>
          <a:p>
            <a:pPr marL="0" indent="0">
              <a:buNone/>
            </a:pPr>
            <a:r>
              <a:rPr lang="da-DK" sz="2300" dirty="0">
                <a:latin typeface="Bodoni 72 Book" pitchFamily="2" charset="0"/>
              </a:rPr>
              <a:t>Der er eksempelvis både råd til, hvordan en indledning skal skrives, hvordan en indholdsfortegnelse ser ud, og hvordan man laver litteraturhenvisninger.</a:t>
            </a: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p:txBody>
      </p:sp>
      <p:pic>
        <p:nvPicPr>
          <p:cNvPr id="5" name="Pladsholder til indhold 4">
            <a:extLst>
              <a:ext uri="{FF2B5EF4-FFF2-40B4-BE49-F238E27FC236}">
                <a16:creationId xmlns:a16="http://schemas.microsoft.com/office/drawing/2014/main" id="{D32BC589-0B8E-A5CA-1968-A6CC92C7DFA9}"/>
              </a:ext>
            </a:extLst>
          </p:cNvPr>
          <p:cNvPicPr>
            <a:picLocks noGrp="1" noChangeAspect="1"/>
          </p:cNvPicPr>
          <p:nvPr>
            <p:ph sz="half" idx="2"/>
          </p:nvPr>
        </p:nvPicPr>
        <p:blipFill>
          <a:blip r:embed="rId2"/>
          <a:stretch>
            <a:fillRect/>
          </a:stretch>
        </p:blipFill>
        <p:spPr>
          <a:xfrm>
            <a:off x="6096000" y="1628774"/>
            <a:ext cx="5257800" cy="4400551"/>
          </a:xfrm>
          <a:prstGeom prst="rect">
            <a:avLst/>
          </a:prstGeom>
        </p:spPr>
      </p:pic>
    </p:spTree>
    <p:extLst>
      <p:ext uri="{BB962C8B-B14F-4D97-AF65-F5344CB8AC3E}">
        <p14:creationId xmlns:p14="http://schemas.microsoft.com/office/powerpoint/2010/main" val="308351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rot="15136505">
            <a:off x="4163428" y="1578369"/>
            <a:ext cx="2628788" cy="2662374"/>
          </a:xfrm>
          <a:prstGeom prst="rect">
            <a:avLst/>
          </a:prstGeom>
        </p:spPr>
      </p:pic>
      <p:sp>
        <p:nvSpPr>
          <p:cNvPr id="4" name="Ellipse 3"/>
          <p:cNvSpPr/>
          <p:nvPr/>
        </p:nvSpPr>
        <p:spPr>
          <a:xfrm>
            <a:off x="1356190" y="711200"/>
            <a:ext cx="1961445" cy="1975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sz="1400" i="1" dirty="0">
                <a:solidFill>
                  <a:schemeClr val="tx1"/>
                </a:solidFill>
                <a:latin typeface="American Typewriter Condensed"/>
                <a:cs typeface="American Typewriter Condensed"/>
              </a:rPr>
              <a:t>Til læreren:</a:t>
            </a:r>
            <a:r>
              <a:rPr lang="da-DK" i="1" dirty="0">
                <a:solidFill>
                  <a:schemeClr val="tx1"/>
                </a:solidFill>
                <a:latin typeface="American Typewriter Condensed"/>
                <a:cs typeface="American Typewriter Condensed"/>
              </a:rPr>
              <a:t> </a:t>
            </a:r>
            <a:r>
              <a:rPr lang="da-DK" sz="1400" i="1" dirty="0">
                <a:solidFill>
                  <a:schemeClr val="tx1"/>
                </a:solidFill>
                <a:latin typeface="American Typewriter Condensed"/>
                <a:cs typeface="American Typewriter Condensed"/>
              </a:rPr>
              <a:t> Du kan skrive navne i felterne</a:t>
            </a:r>
          </a:p>
        </p:txBody>
      </p:sp>
      <p:sp>
        <p:nvSpPr>
          <p:cNvPr id="5" name="Ellipse 4"/>
          <p:cNvSpPr/>
          <p:nvPr/>
        </p:nvSpPr>
        <p:spPr>
          <a:xfrm>
            <a:off x="9210379" y="457086"/>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6" name="Ellipse 5"/>
          <p:cNvSpPr/>
          <p:nvPr/>
        </p:nvSpPr>
        <p:spPr>
          <a:xfrm>
            <a:off x="7145980" y="2260334"/>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7" name="Ellipse 6"/>
          <p:cNvSpPr/>
          <p:nvPr/>
        </p:nvSpPr>
        <p:spPr>
          <a:xfrm>
            <a:off x="581153" y="3207191"/>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8" name="Ellipse 7"/>
          <p:cNvSpPr/>
          <p:nvPr/>
        </p:nvSpPr>
        <p:spPr>
          <a:xfrm>
            <a:off x="2784121" y="4755444"/>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9" name="Ellipse 8"/>
          <p:cNvSpPr/>
          <p:nvPr/>
        </p:nvSpPr>
        <p:spPr>
          <a:xfrm>
            <a:off x="9144000" y="3664172"/>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10" name="Ellipse 9"/>
          <p:cNvSpPr/>
          <p:nvPr/>
        </p:nvSpPr>
        <p:spPr>
          <a:xfrm>
            <a:off x="5994171" y="4704276"/>
            <a:ext cx="1837491" cy="180288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14" name="Tekstfelt 13">
            <a:extLst>
              <a:ext uri="{FF2B5EF4-FFF2-40B4-BE49-F238E27FC236}">
                <a16:creationId xmlns:a16="http://schemas.microsoft.com/office/drawing/2014/main" id="{8B320564-852B-1C69-30D3-486C468D5F95}"/>
              </a:ext>
            </a:extLst>
          </p:cNvPr>
          <p:cNvSpPr txBox="1"/>
          <p:nvPr/>
        </p:nvSpPr>
        <p:spPr>
          <a:xfrm>
            <a:off x="4334933" y="711200"/>
            <a:ext cx="3533423" cy="523220"/>
          </a:xfrm>
          <a:prstGeom prst="rect">
            <a:avLst/>
          </a:prstGeom>
          <a:noFill/>
        </p:spPr>
        <p:txBody>
          <a:bodyPr wrap="square" rtlCol="0">
            <a:spAutoFit/>
          </a:bodyPr>
          <a:lstStyle/>
          <a:p>
            <a:pPr algn="ctr"/>
            <a:r>
              <a:rPr lang="da-DK" sz="2800" b="1" dirty="0">
                <a:latin typeface="BODONI 72 BOOK" pitchFamily="2" charset="0"/>
              </a:rPr>
              <a:t>Grupper i forløbet</a:t>
            </a:r>
          </a:p>
        </p:txBody>
      </p:sp>
    </p:spTree>
    <p:extLst>
      <p:ext uri="{BB962C8B-B14F-4D97-AF65-F5344CB8AC3E}">
        <p14:creationId xmlns:p14="http://schemas.microsoft.com/office/powerpoint/2010/main" val="404703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D674E-7B0F-1937-8C01-0359A5751C09}"/>
              </a:ext>
            </a:extLst>
          </p:cNvPr>
          <p:cNvSpPr>
            <a:spLocks noGrp="1"/>
          </p:cNvSpPr>
          <p:nvPr>
            <p:ph type="title"/>
          </p:nvPr>
        </p:nvSpPr>
        <p:spPr>
          <a:xfrm>
            <a:off x="838200" y="365125"/>
            <a:ext cx="10515600" cy="729897"/>
          </a:xfrm>
        </p:spPr>
        <p:txBody>
          <a:bodyPr/>
          <a:lstStyle/>
          <a:p>
            <a:pPr algn="ctr"/>
            <a:r>
              <a:rPr lang="da-DK" dirty="0">
                <a:latin typeface="Bodoni 72 Book" pitchFamily="2" charset="0"/>
              </a:rPr>
              <a:t>Emne</a:t>
            </a:r>
          </a:p>
        </p:txBody>
      </p:sp>
      <p:sp>
        <p:nvSpPr>
          <p:cNvPr id="3" name="Pladsholder til indhold 2">
            <a:extLst>
              <a:ext uri="{FF2B5EF4-FFF2-40B4-BE49-F238E27FC236}">
                <a16:creationId xmlns:a16="http://schemas.microsoft.com/office/drawing/2014/main" id="{E518EB08-FAD3-4978-1F97-4425C45B5F23}"/>
              </a:ext>
            </a:extLst>
          </p:cNvPr>
          <p:cNvSpPr>
            <a:spLocks noGrp="1"/>
          </p:cNvSpPr>
          <p:nvPr>
            <p:ph idx="1"/>
          </p:nvPr>
        </p:nvSpPr>
        <p:spPr>
          <a:xfrm>
            <a:off x="838200" y="1332089"/>
            <a:ext cx="10515600" cy="4844874"/>
          </a:xfrm>
        </p:spPr>
        <p:txBody>
          <a:bodyPr/>
          <a:lstStyle/>
          <a:p>
            <a:pPr marL="0" indent="0" algn="ctr">
              <a:buNone/>
            </a:pPr>
            <a:r>
              <a:rPr lang="da-DK" i="1" dirty="0">
                <a:latin typeface="Bodoni 72 Book" pitchFamily="2" charset="0"/>
              </a:rPr>
              <a:t>Til læreren – her kan forløbets emne skrives og evt. udfoldes med flere slides</a:t>
            </a:r>
          </a:p>
        </p:txBody>
      </p:sp>
    </p:spTree>
    <p:extLst>
      <p:ext uri="{BB962C8B-B14F-4D97-AF65-F5344CB8AC3E}">
        <p14:creationId xmlns:p14="http://schemas.microsoft.com/office/powerpoint/2010/main" val="21314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39BB2-347A-1952-EBF5-1BB9E3981E4E}"/>
              </a:ext>
            </a:extLst>
          </p:cNvPr>
          <p:cNvSpPr>
            <a:spLocks noGrp="1"/>
          </p:cNvSpPr>
          <p:nvPr>
            <p:ph type="title"/>
          </p:nvPr>
        </p:nvSpPr>
        <p:spPr>
          <a:xfrm>
            <a:off x="838200" y="365126"/>
            <a:ext cx="10515600" cy="944386"/>
          </a:xfrm>
        </p:spPr>
        <p:txBody>
          <a:bodyPr>
            <a:normAutofit fontScale="90000"/>
          </a:bodyPr>
          <a:lstStyle/>
          <a:p>
            <a:pPr algn="ctr"/>
            <a:r>
              <a:rPr lang="da-DK" dirty="0">
                <a:latin typeface="Bodoni 72 Book" pitchFamily="2" charset="0"/>
              </a:rPr>
              <a:t>Problemformuleringshjulet og</a:t>
            </a:r>
            <a:br>
              <a:rPr lang="da-DK" dirty="0">
                <a:latin typeface="Bodoni 72 Book" pitchFamily="2" charset="0"/>
              </a:rPr>
            </a:br>
            <a:r>
              <a:rPr lang="da-DK" dirty="0">
                <a:latin typeface="Bodoni 72 Book" pitchFamily="2" charset="0"/>
              </a:rPr>
              <a:t>den begrundede problemformulering</a:t>
            </a:r>
          </a:p>
        </p:txBody>
      </p:sp>
      <p:sp>
        <p:nvSpPr>
          <p:cNvPr id="3" name="Pladsholder til indhold 2">
            <a:extLst>
              <a:ext uri="{FF2B5EF4-FFF2-40B4-BE49-F238E27FC236}">
                <a16:creationId xmlns:a16="http://schemas.microsoft.com/office/drawing/2014/main" id="{E62CDB2E-425F-E969-4BEB-5CB6EEEDDDC8}"/>
              </a:ext>
            </a:extLst>
          </p:cNvPr>
          <p:cNvSpPr>
            <a:spLocks noGrp="1"/>
          </p:cNvSpPr>
          <p:nvPr>
            <p:ph sz="half" idx="1"/>
          </p:nvPr>
        </p:nvSpPr>
        <p:spPr>
          <a:xfrm>
            <a:off x="838200" y="1825625"/>
            <a:ext cx="6025444" cy="4351338"/>
          </a:xfrm>
        </p:spPr>
        <p:txBody>
          <a:bodyPr/>
          <a:lstStyle/>
          <a:p>
            <a:pPr marL="0" indent="0">
              <a:buNone/>
            </a:pPr>
            <a:r>
              <a:rPr lang="da-DK" i="1" dirty="0">
                <a:latin typeface="Bodoni 72 Book" pitchFamily="2" charset="0"/>
              </a:rPr>
              <a:t>Til læreren: her skal grupperne arbejde i problemformuleringshjulet, så de finder et godt problem, hvor de kan bruge fagene og det materiale, I har givet dem og/eller de selv skal finde</a:t>
            </a:r>
          </a:p>
        </p:txBody>
      </p:sp>
      <p:pic>
        <p:nvPicPr>
          <p:cNvPr id="5" name="Pladsholder til indhold 4">
            <a:extLst>
              <a:ext uri="{FF2B5EF4-FFF2-40B4-BE49-F238E27FC236}">
                <a16:creationId xmlns:a16="http://schemas.microsoft.com/office/drawing/2014/main" id="{1B33E3E5-D00F-A830-A0FC-0DB7E42795F8}"/>
              </a:ext>
            </a:extLst>
          </p:cNvPr>
          <p:cNvPicPr>
            <a:picLocks noGrp="1" noChangeAspect="1"/>
          </p:cNvPicPr>
          <p:nvPr>
            <p:ph sz="half" idx="2"/>
          </p:nvPr>
        </p:nvPicPr>
        <p:blipFill>
          <a:blip r:embed="rId2"/>
          <a:stretch>
            <a:fillRect/>
          </a:stretch>
        </p:blipFill>
        <p:spPr>
          <a:xfrm>
            <a:off x="7054850" y="1825625"/>
            <a:ext cx="4298950" cy="3829111"/>
          </a:xfrm>
          <a:prstGeom prst="rect">
            <a:avLst/>
          </a:prstGeom>
        </p:spPr>
      </p:pic>
    </p:spTree>
    <p:extLst>
      <p:ext uri="{BB962C8B-B14F-4D97-AF65-F5344CB8AC3E}">
        <p14:creationId xmlns:p14="http://schemas.microsoft.com/office/powerpoint/2010/main" val="31126995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EA4A30C6C1EB2429A23EC2955332835" ma:contentTypeVersion="17" ma:contentTypeDescription="Opret et nyt dokument." ma:contentTypeScope="" ma:versionID="0889cbee3584567bfc3425ff5f95078c">
  <xsd:schema xmlns:xsd="http://www.w3.org/2001/XMLSchema" xmlns:xs="http://www.w3.org/2001/XMLSchema" xmlns:p="http://schemas.microsoft.com/office/2006/metadata/properties" xmlns:ns2="8ff34ec9-af0f-4952-9753-0f2a53d487e0" xmlns:ns3="8d6f59e6-9246-4eb8-a54a-1530a25f7e9e" targetNamespace="http://schemas.microsoft.com/office/2006/metadata/properties" ma:root="true" ma:fieldsID="4419c271d970c7415dedd49c84fad157" ns2:_="" ns3:_="">
    <xsd:import namespace="8ff34ec9-af0f-4952-9753-0f2a53d487e0"/>
    <xsd:import namespace="8d6f59e6-9246-4eb8-a54a-1530a25f7e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34ec9-af0f-4952-9753-0f2a53d48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ea5d3aee-0c5c-4d0f-a344-c3a62b115a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6f59e6-9246-4eb8-a54a-1530a25f7e9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e6c6974-4f44-4634-b2b9-7c29ea7336a5}" ma:internalName="TaxCatchAll" ma:showField="CatchAllData" ma:web="8d6f59e6-9246-4eb8-a54a-1530a25f7e9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E9E41-A1D3-4925-8981-2E530316D9D4}">
  <ds:schemaRefs>
    <ds:schemaRef ds:uri="http://schemas.microsoft.com/sharepoint/v3/contenttype/forms"/>
  </ds:schemaRefs>
</ds:datastoreItem>
</file>

<file path=customXml/itemProps2.xml><?xml version="1.0" encoding="utf-8"?>
<ds:datastoreItem xmlns:ds="http://schemas.openxmlformats.org/officeDocument/2006/customXml" ds:itemID="{A0D7B94B-3F61-42A3-8E02-88BDD17D4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34ec9-af0f-4952-9753-0f2a53d487e0"/>
    <ds:schemaRef ds:uri="8d6f59e6-9246-4eb8-a54a-1530a25f7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TotalTime>
  <Words>687</Words>
  <Application>Microsoft Macintosh PowerPoint</Application>
  <PresentationFormat>Widescreen</PresentationFormat>
  <Paragraphs>55</Paragraphs>
  <Slides>9</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9</vt:i4>
      </vt:variant>
    </vt:vector>
  </HeadingPairs>
  <TitlesOfParts>
    <vt:vector size="18" baseType="lpstr">
      <vt:lpstr>American Typewriter Condensed</vt:lpstr>
      <vt:lpstr>Arial</vt:lpstr>
      <vt:lpstr>Bodoni 72 Book</vt:lpstr>
      <vt:lpstr>Bodoni 72 Book</vt:lpstr>
      <vt:lpstr>Book Antiqua</vt:lpstr>
      <vt:lpstr>Calibri</vt:lpstr>
      <vt:lpstr>Calibri Light</vt:lpstr>
      <vt:lpstr>Wingdings</vt:lpstr>
      <vt:lpstr>Office-tema</vt:lpstr>
      <vt:lpstr>Flerfagligt forløb 3/SRO</vt:lpstr>
      <vt:lpstr>De flerfaglige forløb</vt:lpstr>
      <vt:lpstr>Hvad skal vi fokusere på i FF3/SRO</vt:lpstr>
      <vt:lpstr>God viden fra lærerne– evaluering fra DHO’en og FF2</vt:lpstr>
      <vt:lpstr>Din første gode ven i forløbet… </vt:lpstr>
      <vt:lpstr>Din anden gode ven i forløbet… </vt:lpstr>
      <vt:lpstr>PowerPoint-præsentation</vt:lpstr>
      <vt:lpstr>Emne</vt:lpstr>
      <vt:lpstr>Problemformuleringshjulet og den begrundede problemformulering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Flerfagligt forløb 4/SRO</dc:title>
  <dc:creator>Sanne Krogh</dc:creator>
  <cp:lastModifiedBy>Sanne Krogh</cp:lastModifiedBy>
  <cp:revision>5</cp:revision>
  <dcterms:created xsi:type="dcterms:W3CDTF">2020-12-14T14:09:49Z</dcterms:created>
  <dcterms:modified xsi:type="dcterms:W3CDTF">2025-02-18T09:47:20Z</dcterms:modified>
</cp:coreProperties>
</file>