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entation.xml" ContentType="application/vnd.openxmlformats-officedocument.presentationml.presentation.main+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60" r:id="rId5"/>
    <p:sldId id="277" r:id="rId6"/>
    <p:sldId id="274" r:id="rId7"/>
    <p:sldId id="278" r:id="rId8"/>
    <p:sldId id="263" r:id="rId9"/>
    <p:sldId id="264" r:id="rId10"/>
    <p:sldId id="265" r:id="rId11"/>
    <p:sldId id="258" r:id="rId12"/>
    <p:sldId id="266" r:id="rId13"/>
    <p:sldId id="267" r:id="rId14"/>
    <p:sldId id="268" r:id="rId15"/>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934"/>
  </p:normalViewPr>
  <p:slideViewPr>
    <p:cSldViewPr snapToGrid="0">
      <p:cViewPr varScale="1">
        <p:scale>
          <a:sx n="113" d="100"/>
          <a:sy n="113" d="100"/>
        </p:scale>
        <p:origin x="52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876382-4B96-7747-12B2-CC6CAB6D6BB2}"/>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01D2DE18-9389-8EB1-A5C3-DBB7FFD63B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C7A23C0B-EEBB-9153-4699-3619B41238C8}"/>
              </a:ext>
            </a:extLst>
          </p:cNvPr>
          <p:cNvSpPr>
            <a:spLocks noGrp="1"/>
          </p:cNvSpPr>
          <p:nvPr>
            <p:ph type="dt" sz="half" idx="10"/>
          </p:nvPr>
        </p:nvSpPr>
        <p:spPr/>
        <p:txBody>
          <a:bodyPr/>
          <a:lstStyle/>
          <a:p>
            <a:fld id="{8A539E25-7FEC-0B40-BDE6-6DA5065B8211}" type="datetimeFigureOut">
              <a:rPr lang="da-DK" smtClean="0"/>
              <a:t>28.08.2024</a:t>
            </a:fld>
            <a:endParaRPr lang="da-DK"/>
          </a:p>
        </p:txBody>
      </p:sp>
      <p:sp>
        <p:nvSpPr>
          <p:cNvPr id="5" name="Pladsholder til sidefod 4">
            <a:extLst>
              <a:ext uri="{FF2B5EF4-FFF2-40B4-BE49-F238E27FC236}">
                <a16:creationId xmlns:a16="http://schemas.microsoft.com/office/drawing/2014/main" id="{43EBD35A-BC65-91B3-371A-29314CDF2B1C}"/>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CF232BD5-62EE-6330-C22E-9B0CA1F49AC7}"/>
              </a:ext>
            </a:extLst>
          </p:cNvPr>
          <p:cNvSpPr>
            <a:spLocks noGrp="1"/>
          </p:cNvSpPr>
          <p:nvPr>
            <p:ph type="sldNum" sz="quarter" idx="12"/>
          </p:nvPr>
        </p:nvSpPr>
        <p:spPr/>
        <p:txBody>
          <a:bodyPr/>
          <a:lstStyle/>
          <a:p>
            <a:fld id="{7FCD666B-6807-D94B-8A58-5C24625D410B}" type="slidenum">
              <a:rPr lang="da-DK" smtClean="0"/>
              <a:t>‹nr.›</a:t>
            </a:fld>
            <a:endParaRPr lang="da-DK"/>
          </a:p>
        </p:txBody>
      </p:sp>
    </p:spTree>
    <p:extLst>
      <p:ext uri="{BB962C8B-B14F-4D97-AF65-F5344CB8AC3E}">
        <p14:creationId xmlns:p14="http://schemas.microsoft.com/office/powerpoint/2010/main" val="1986268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04AED2-9D86-73E5-721B-F8385CE2AB18}"/>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DEA3BBEB-4DCE-2A7C-E767-5014A502210A}"/>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59D3D5C5-84BC-D248-87A5-E9BCB91DF40C}"/>
              </a:ext>
            </a:extLst>
          </p:cNvPr>
          <p:cNvSpPr>
            <a:spLocks noGrp="1"/>
          </p:cNvSpPr>
          <p:nvPr>
            <p:ph type="dt" sz="half" idx="10"/>
          </p:nvPr>
        </p:nvSpPr>
        <p:spPr/>
        <p:txBody>
          <a:bodyPr/>
          <a:lstStyle/>
          <a:p>
            <a:fld id="{8A539E25-7FEC-0B40-BDE6-6DA5065B8211}" type="datetimeFigureOut">
              <a:rPr lang="da-DK" smtClean="0"/>
              <a:t>28.08.2024</a:t>
            </a:fld>
            <a:endParaRPr lang="da-DK"/>
          </a:p>
        </p:txBody>
      </p:sp>
      <p:sp>
        <p:nvSpPr>
          <p:cNvPr id="5" name="Pladsholder til sidefod 4">
            <a:extLst>
              <a:ext uri="{FF2B5EF4-FFF2-40B4-BE49-F238E27FC236}">
                <a16:creationId xmlns:a16="http://schemas.microsoft.com/office/drawing/2014/main" id="{AC489EAB-9955-1885-66F6-AA34EF816E87}"/>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2992992B-2935-320D-A73C-C4DC7E6951D6}"/>
              </a:ext>
            </a:extLst>
          </p:cNvPr>
          <p:cNvSpPr>
            <a:spLocks noGrp="1"/>
          </p:cNvSpPr>
          <p:nvPr>
            <p:ph type="sldNum" sz="quarter" idx="12"/>
          </p:nvPr>
        </p:nvSpPr>
        <p:spPr/>
        <p:txBody>
          <a:bodyPr/>
          <a:lstStyle/>
          <a:p>
            <a:fld id="{7FCD666B-6807-D94B-8A58-5C24625D410B}" type="slidenum">
              <a:rPr lang="da-DK" smtClean="0"/>
              <a:t>‹nr.›</a:t>
            </a:fld>
            <a:endParaRPr lang="da-DK"/>
          </a:p>
        </p:txBody>
      </p:sp>
    </p:spTree>
    <p:extLst>
      <p:ext uri="{BB962C8B-B14F-4D97-AF65-F5344CB8AC3E}">
        <p14:creationId xmlns:p14="http://schemas.microsoft.com/office/powerpoint/2010/main" val="2182257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DCCCB34C-496F-DC81-E60B-26BBE3679303}"/>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B00A8617-405B-D789-9DAA-5EAF3FBF328A}"/>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DADB6E31-354F-0A01-DBC3-F19434ADDE3A}"/>
              </a:ext>
            </a:extLst>
          </p:cNvPr>
          <p:cNvSpPr>
            <a:spLocks noGrp="1"/>
          </p:cNvSpPr>
          <p:nvPr>
            <p:ph type="dt" sz="half" idx="10"/>
          </p:nvPr>
        </p:nvSpPr>
        <p:spPr/>
        <p:txBody>
          <a:bodyPr/>
          <a:lstStyle/>
          <a:p>
            <a:fld id="{8A539E25-7FEC-0B40-BDE6-6DA5065B8211}" type="datetimeFigureOut">
              <a:rPr lang="da-DK" smtClean="0"/>
              <a:t>28.08.2024</a:t>
            </a:fld>
            <a:endParaRPr lang="da-DK"/>
          </a:p>
        </p:txBody>
      </p:sp>
      <p:sp>
        <p:nvSpPr>
          <p:cNvPr id="5" name="Pladsholder til sidefod 4">
            <a:extLst>
              <a:ext uri="{FF2B5EF4-FFF2-40B4-BE49-F238E27FC236}">
                <a16:creationId xmlns:a16="http://schemas.microsoft.com/office/drawing/2014/main" id="{6FDBC4F2-BB6F-BB2B-56A0-D0E22A128827}"/>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664499FF-5562-7F22-EE5B-8D5472828FA1}"/>
              </a:ext>
            </a:extLst>
          </p:cNvPr>
          <p:cNvSpPr>
            <a:spLocks noGrp="1"/>
          </p:cNvSpPr>
          <p:nvPr>
            <p:ph type="sldNum" sz="quarter" idx="12"/>
          </p:nvPr>
        </p:nvSpPr>
        <p:spPr/>
        <p:txBody>
          <a:bodyPr/>
          <a:lstStyle/>
          <a:p>
            <a:fld id="{7FCD666B-6807-D94B-8A58-5C24625D410B}" type="slidenum">
              <a:rPr lang="da-DK" smtClean="0"/>
              <a:t>‹nr.›</a:t>
            </a:fld>
            <a:endParaRPr lang="da-DK"/>
          </a:p>
        </p:txBody>
      </p:sp>
    </p:spTree>
    <p:extLst>
      <p:ext uri="{BB962C8B-B14F-4D97-AF65-F5344CB8AC3E}">
        <p14:creationId xmlns:p14="http://schemas.microsoft.com/office/powerpoint/2010/main" val="3690460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4FE139-F2C9-6996-71CF-DA23CBCD9968}"/>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87BF1395-6FDC-93E4-05BE-49E3B2A575E4}"/>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489D2C24-D602-0AD8-303A-0F089E7CB0F1}"/>
              </a:ext>
            </a:extLst>
          </p:cNvPr>
          <p:cNvSpPr>
            <a:spLocks noGrp="1"/>
          </p:cNvSpPr>
          <p:nvPr>
            <p:ph type="dt" sz="half" idx="10"/>
          </p:nvPr>
        </p:nvSpPr>
        <p:spPr/>
        <p:txBody>
          <a:bodyPr/>
          <a:lstStyle/>
          <a:p>
            <a:fld id="{8A539E25-7FEC-0B40-BDE6-6DA5065B8211}" type="datetimeFigureOut">
              <a:rPr lang="da-DK" smtClean="0"/>
              <a:t>28.08.2024</a:t>
            </a:fld>
            <a:endParaRPr lang="da-DK"/>
          </a:p>
        </p:txBody>
      </p:sp>
      <p:sp>
        <p:nvSpPr>
          <p:cNvPr id="5" name="Pladsholder til sidefod 4">
            <a:extLst>
              <a:ext uri="{FF2B5EF4-FFF2-40B4-BE49-F238E27FC236}">
                <a16:creationId xmlns:a16="http://schemas.microsoft.com/office/drawing/2014/main" id="{66E62943-9491-51C9-1585-07A8B317D9CE}"/>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74D26D28-F438-75DC-056E-0B7021CF97CC}"/>
              </a:ext>
            </a:extLst>
          </p:cNvPr>
          <p:cNvSpPr>
            <a:spLocks noGrp="1"/>
          </p:cNvSpPr>
          <p:nvPr>
            <p:ph type="sldNum" sz="quarter" idx="12"/>
          </p:nvPr>
        </p:nvSpPr>
        <p:spPr/>
        <p:txBody>
          <a:bodyPr/>
          <a:lstStyle/>
          <a:p>
            <a:fld id="{7FCD666B-6807-D94B-8A58-5C24625D410B}" type="slidenum">
              <a:rPr lang="da-DK" smtClean="0"/>
              <a:t>‹nr.›</a:t>
            </a:fld>
            <a:endParaRPr lang="da-DK"/>
          </a:p>
        </p:txBody>
      </p:sp>
    </p:spTree>
    <p:extLst>
      <p:ext uri="{BB962C8B-B14F-4D97-AF65-F5344CB8AC3E}">
        <p14:creationId xmlns:p14="http://schemas.microsoft.com/office/powerpoint/2010/main" val="1146587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6B31D1-0685-6EA0-79F7-364DDF3E2680}"/>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086EE9A3-F0FC-ABCE-B45F-D503B34AB2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B0CBCCA2-B882-8FF2-50FA-667CDE2C0CC2}"/>
              </a:ext>
            </a:extLst>
          </p:cNvPr>
          <p:cNvSpPr>
            <a:spLocks noGrp="1"/>
          </p:cNvSpPr>
          <p:nvPr>
            <p:ph type="dt" sz="half" idx="10"/>
          </p:nvPr>
        </p:nvSpPr>
        <p:spPr/>
        <p:txBody>
          <a:bodyPr/>
          <a:lstStyle/>
          <a:p>
            <a:fld id="{8A539E25-7FEC-0B40-BDE6-6DA5065B8211}" type="datetimeFigureOut">
              <a:rPr lang="da-DK" smtClean="0"/>
              <a:t>28.08.2024</a:t>
            </a:fld>
            <a:endParaRPr lang="da-DK"/>
          </a:p>
        </p:txBody>
      </p:sp>
      <p:sp>
        <p:nvSpPr>
          <p:cNvPr id="5" name="Pladsholder til sidefod 4">
            <a:extLst>
              <a:ext uri="{FF2B5EF4-FFF2-40B4-BE49-F238E27FC236}">
                <a16:creationId xmlns:a16="http://schemas.microsoft.com/office/drawing/2014/main" id="{74FEFB33-EE5D-6A6C-F8B1-E079592FB986}"/>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55BAAE85-8DAA-F2BD-09EB-BA9BFD8ACE98}"/>
              </a:ext>
            </a:extLst>
          </p:cNvPr>
          <p:cNvSpPr>
            <a:spLocks noGrp="1"/>
          </p:cNvSpPr>
          <p:nvPr>
            <p:ph type="sldNum" sz="quarter" idx="12"/>
          </p:nvPr>
        </p:nvSpPr>
        <p:spPr/>
        <p:txBody>
          <a:bodyPr/>
          <a:lstStyle/>
          <a:p>
            <a:fld id="{7FCD666B-6807-D94B-8A58-5C24625D410B}" type="slidenum">
              <a:rPr lang="da-DK" smtClean="0"/>
              <a:t>‹nr.›</a:t>
            </a:fld>
            <a:endParaRPr lang="da-DK"/>
          </a:p>
        </p:txBody>
      </p:sp>
    </p:spTree>
    <p:extLst>
      <p:ext uri="{BB962C8B-B14F-4D97-AF65-F5344CB8AC3E}">
        <p14:creationId xmlns:p14="http://schemas.microsoft.com/office/powerpoint/2010/main" val="3509765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BE7BC0-BB56-C411-5741-0DF09BD9D186}"/>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05AD062D-653D-5CAC-6945-8BAB54B1230B}"/>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45A926C5-EDB7-E301-59B0-4F455F73F685}"/>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1E72B53F-3BA1-CF94-63B8-60C7606F9785}"/>
              </a:ext>
            </a:extLst>
          </p:cNvPr>
          <p:cNvSpPr>
            <a:spLocks noGrp="1"/>
          </p:cNvSpPr>
          <p:nvPr>
            <p:ph type="dt" sz="half" idx="10"/>
          </p:nvPr>
        </p:nvSpPr>
        <p:spPr/>
        <p:txBody>
          <a:bodyPr/>
          <a:lstStyle/>
          <a:p>
            <a:fld id="{8A539E25-7FEC-0B40-BDE6-6DA5065B8211}" type="datetimeFigureOut">
              <a:rPr lang="da-DK" smtClean="0"/>
              <a:t>28.08.2024</a:t>
            </a:fld>
            <a:endParaRPr lang="da-DK"/>
          </a:p>
        </p:txBody>
      </p:sp>
      <p:sp>
        <p:nvSpPr>
          <p:cNvPr id="6" name="Pladsholder til sidefod 5">
            <a:extLst>
              <a:ext uri="{FF2B5EF4-FFF2-40B4-BE49-F238E27FC236}">
                <a16:creationId xmlns:a16="http://schemas.microsoft.com/office/drawing/2014/main" id="{A427C1C1-90B1-F4BB-1FAC-6075028375D2}"/>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F1C53ECB-EDC8-F5CE-2CBD-6A5F0000E786}"/>
              </a:ext>
            </a:extLst>
          </p:cNvPr>
          <p:cNvSpPr>
            <a:spLocks noGrp="1"/>
          </p:cNvSpPr>
          <p:nvPr>
            <p:ph type="sldNum" sz="quarter" idx="12"/>
          </p:nvPr>
        </p:nvSpPr>
        <p:spPr/>
        <p:txBody>
          <a:bodyPr/>
          <a:lstStyle/>
          <a:p>
            <a:fld id="{7FCD666B-6807-D94B-8A58-5C24625D410B}" type="slidenum">
              <a:rPr lang="da-DK" smtClean="0"/>
              <a:t>‹nr.›</a:t>
            </a:fld>
            <a:endParaRPr lang="da-DK"/>
          </a:p>
        </p:txBody>
      </p:sp>
    </p:spTree>
    <p:extLst>
      <p:ext uri="{BB962C8B-B14F-4D97-AF65-F5344CB8AC3E}">
        <p14:creationId xmlns:p14="http://schemas.microsoft.com/office/powerpoint/2010/main" val="2434093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0E2338-2D6B-44E9-E158-A264DBB0FDC1}"/>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A6951494-801C-3FD2-6141-2A9600DB12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9CC0D427-FD72-E996-09A4-02BD39AEEECC}"/>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9EC9BA60-C64C-46AA-16CE-4F8B1F948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D251715F-A9C9-D888-9BDB-6774151B052D}"/>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4DBA38EA-46AB-A6FB-7E82-E28C151290A8}"/>
              </a:ext>
            </a:extLst>
          </p:cNvPr>
          <p:cNvSpPr>
            <a:spLocks noGrp="1"/>
          </p:cNvSpPr>
          <p:nvPr>
            <p:ph type="dt" sz="half" idx="10"/>
          </p:nvPr>
        </p:nvSpPr>
        <p:spPr/>
        <p:txBody>
          <a:bodyPr/>
          <a:lstStyle/>
          <a:p>
            <a:fld id="{8A539E25-7FEC-0B40-BDE6-6DA5065B8211}" type="datetimeFigureOut">
              <a:rPr lang="da-DK" smtClean="0"/>
              <a:t>28.08.2024</a:t>
            </a:fld>
            <a:endParaRPr lang="da-DK"/>
          </a:p>
        </p:txBody>
      </p:sp>
      <p:sp>
        <p:nvSpPr>
          <p:cNvPr id="8" name="Pladsholder til sidefod 7">
            <a:extLst>
              <a:ext uri="{FF2B5EF4-FFF2-40B4-BE49-F238E27FC236}">
                <a16:creationId xmlns:a16="http://schemas.microsoft.com/office/drawing/2014/main" id="{EF4FE5AA-FEF6-F1CE-3CCF-05536D0DF669}"/>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0FE85F84-D222-7EB1-2BA4-10F3C442EB34}"/>
              </a:ext>
            </a:extLst>
          </p:cNvPr>
          <p:cNvSpPr>
            <a:spLocks noGrp="1"/>
          </p:cNvSpPr>
          <p:nvPr>
            <p:ph type="sldNum" sz="quarter" idx="12"/>
          </p:nvPr>
        </p:nvSpPr>
        <p:spPr/>
        <p:txBody>
          <a:bodyPr/>
          <a:lstStyle/>
          <a:p>
            <a:fld id="{7FCD666B-6807-D94B-8A58-5C24625D410B}" type="slidenum">
              <a:rPr lang="da-DK" smtClean="0"/>
              <a:t>‹nr.›</a:t>
            </a:fld>
            <a:endParaRPr lang="da-DK"/>
          </a:p>
        </p:txBody>
      </p:sp>
    </p:spTree>
    <p:extLst>
      <p:ext uri="{BB962C8B-B14F-4D97-AF65-F5344CB8AC3E}">
        <p14:creationId xmlns:p14="http://schemas.microsoft.com/office/powerpoint/2010/main" val="23931136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D04D89-F32F-FE26-AB16-6CBADB09FF0F}"/>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1F795C80-4F47-DF2F-7685-F9276491847C}"/>
              </a:ext>
            </a:extLst>
          </p:cNvPr>
          <p:cNvSpPr>
            <a:spLocks noGrp="1"/>
          </p:cNvSpPr>
          <p:nvPr>
            <p:ph type="dt" sz="half" idx="10"/>
          </p:nvPr>
        </p:nvSpPr>
        <p:spPr/>
        <p:txBody>
          <a:bodyPr/>
          <a:lstStyle/>
          <a:p>
            <a:fld id="{8A539E25-7FEC-0B40-BDE6-6DA5065B8211}" type="datetimeFigureOut">
              <a:rPr lang="da-DK" smtClean="0"/>
              <a:t>28.08.2024</a:t>
            </a:fld>
            <a:endParaRPr lang="da-DK"/>
          </a:p>
        </p:txBody>
      </p:sp>
      <p:sp>
        <p:nvSpPr>
          <p:cNvPr id="4" name="Pladsholder til sidefod 3">
            <a:extLst>
              <a:ext uri="{FF2B5EF4-FFF2-40B4-BE49-F238E27FC236}">
                <a16:creationId xmlns:a16="http://schemas.microsoft.com/office/drawing/2014/main" id="{4542DDA7-06F3-D325-ED2A-3ECC6DC6F01A}"/>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33451449-A8DA-9AD9-30F1-B97186DE6D81}"/>
              </a:ext>
            </a:extLst>
          </p:cNvPr>
          <p:cNvSpPr>
            <a:spLocks noGrp="1"/>
          </p:cNvSpPr>
          <p:nvPr>
            <p:ph type="sldNum" sz="quarter" idx="12"/>
          </p:nvPr>
        </p:nvSpPr>
        <p:spPr/>
        <p:txBody>
          <a:bodyPr/>
          <a:lstStyle/>
          <a:p>
            <a:fld id="{7FCD666B-6807-D94B-8A58-5C24625D410B}" type="slidenum">
              <a:rPr lang="da-DK" smtClean="0"/>
              <a:t>‹nr.›</a:t>
            </a:fld>
            <a:endParaRPr lang="da-DK"/>
          </a:p>
        </p:txBody>
      </p:sp>
    </p:spTree>
    <p:extLst>
      <p:ext uri="{BB962C8B-B14F-4D97-AF65-F5344CB8AC3E}">
        <p14:creationId xmlns:p14="http://schemas.microsoft.com/office/powerpoint/2010/main" val="3784006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163159F5-3E5D-CFE8-1953-A8F8950E7D00}"/>
              </a:ext>
            </a:extLst>
          </p:cNvPr>
          <p:cNvSpPr>
            <a:spLocks noGrp="1"/>
          </p:cNvSpPr>
          <p:nvPr>
            <p:ph type="dt" sz="half" idx="10"/>
          </p:nvPr>
        </p:nvSpPr>
        <p:spPr/>
        <p:txBody>
          <a:bodyPr/>
          <a:lstStyle/>
          <a:p>
            <a:fld id="{8A539E25-7FEC-0B40-BDE6-6DA5065B8211}" type="datetimeFigureOut">
              <a:rPr lang="da-DK" smtClean="0"/>
              <a:t>28.08.2024</a:t>
            </a:fld>
            <a:endParaRPr lang="da-DK"/>
          </a:p>
        </p:txBody>
      </p:sp>
      <p:sp>
        <p:nvSpPr>
          <p:cNvPr id="3" name="Pladsholder til sidefod 2">
            <a:extLst>
              <a:ext uri="{FF2B5EF4-FFF2-40B4-BE49-F238E27FC236}">
                <a16:creationId xmlns:a16="http://schemas.microsoft.com/office/drawing/2014/main" id="{9DC3B33F-51D5-A619-A851-729C0A9C2EB0}"/>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AED437BE-4E25-CCA5-9E20-031023399A7D}"/>
              </a:ext>
            </a:extLst>
          </p:cNvPr>
          <p:cNvSpPr>
            <a:spLocks noGrp="1"/>
          </p:cNvSpPr>
          <p:nvPr>
            <p:ph type="sldNum" sz="quarter" idx="12"/>
          </p:nvPr>
        </p:nvSpPr>
        <p:spPr/>
        <p:txBody>
          <a:bodyPr/>
          <a:lstStyle/>
          <a:p>
            <a:fld id="{7FCD666B-6807-D94B-8A58-5C24625D410B}" type="slidenum">
              <a:rPr lang="da-DK" smtClean="0"/>
              <a:t>‹nr.›</a:t>
            </a:fld>
            <a:endParaRPr lang="da-DK"/>
          </a:p>
        </p:txBody>
      </p:sp>
    </p:spTree>
    <p:extLst>
      <p:ext uri="{BB962C8B-B14F-4D97-AF65-F5344CB8AC3E}">
        <p14:creationId xmlns:p14="http://schemas.microsoft.com/office/powerpoint/2010/main" val="502741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1B5397-0710-9102-6475-F3AC7A5898F4}"/>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EC922385-7FD2-E266-A89B-847C19B26F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980BBB5F-0531-2EE0-7188-E89ECE0E07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2FDEDF0C-E30B-FF72-C30E-586B67E355CE}"/>
              </a:ext>
            </a:extLst>
          </p:cNvPr>
          <p:cNvSpPr>
            <a:spLocks noGrp="1"/>
          </p:cNvSpPr>
          <p:nvPr>
            <p:ph type="dt" sz="half" idx="10"/>
          </p:nvPr>
        </p:nvSpPr>
        <p:spPr/>
        <p:txBody>
          <a:bodyPr/>
          <a:lstStyle/>
          <a:p>
            <a:fld id="{8A539E25-7FEC-0B40-BDE6-6DA5065B8211}" type="datetimeFigureOut">
              <a:rPr lang="da-DK" smtClean="0"/>
              <a:t>28.08.2024</a:t>
            </a:fld>
            <a:endParaRPr lang="da-DK"/>
          </a:p>
        </p:txBody>
      </p:sp>
      <p:sp>
        <p:nvSpPr>
          <p:cNvPr id="6" name="Pladsholder til sidefod 5">
            <a:extLst>
              <a:ext uri="{FF2B5EF4-FFF2-40B4-BE49-F238E27FC236}">
                <a16:creationId xmlns:a16="http://schemas.microsoft.com/office/drawing/2014/main" id="{2B188729-1C50-3158-164B-BA0677BE9213}"/>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6BCE6B2E-FBBE-B040-0078-DEDDFD127AFF}"/>
              </a:ext>
            </a:extLst>
          </p:cNvPr>
          <p:cNvSpPr>
            <a:spLocks noGrp="1"/>
          </p:cNvSpPr>
          <p:nvPr>
            <p:ph type="sldNum" sz="quarter" idx="12"/>
          </p:nvPr>
        </p:nvSpPr>
        <p:spPr/>
        <p:txBody>
          <a:bodyPr/>
          <a:lstStyle/>
          <a:p>
            <a:fld id="{7FCD666B-6807-D94B-8A58-5C24625D410B}" type="slidenum">
              <a:rPr lang="da-DK" smtClean="0"/>
              <a:t>‹nr.›</a:t>
            </a:fld>
            <a:endParaRPr lang="da-DK"/>
          </a:p>
        </p:txBody>
      </p:sp>
    </p:spTree>
    <p:extLst>
      <p:ext uri="{BB962C8B-B14F-4D97-AF65-F5344CB8AC3E}">
        <p14:creationId xmlns:p14="http://schemas.microsoft.com/office/powerpoint/2010/main" val="671392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5548BE-C795-04CE-6B8A-9B7998361414}"/>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AB58C17C-496F-B5AC-0729-9C8AE00339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659B978B-FCB5-EBA2-718A-E63586E8AC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1B353A17-F6E6-AC86-544C-359279EE8A49}"/>
              </a:ext>
            </a:extLst>
          </p:cNvPr>
          <p:cNvSpPr>
            <a:spLocks noGrp="1"/>
          </p:cNvSpPr>
          <p:nvPr>
            <p:ph type="dt" sz="half" idx="10"/>
          </p:nvPr>
        </p:nvSpPr>
        <p:spPr/>
        <p:txBody>
          <a:bodyPr/>
          <a:lstStyle/>
          <a:p>
            <a:fld id="{8A539E25-7FEC-0B40-BDE6-6DA5065B8211}" type="datetimeFigureOut">
              <a:rPr lang="da-DK" smtClean="0"/>
              <a:t>28.08.2024</a:t>
            </a:fld>
            <a:endParaRPr lang="da-DK"/>
          </a:p>
        </p:txBody>
      </p:sp>
      <p:sp>
        <p:nvSpPr>
          <p:cNvPr id="6" name="Pladsholder til sidefod 5">
            <a:extLst>
              <a:ext uri="{FF2B5EF4-FFF2-40B4-BE49-F238E27FC236}">
                <a16:creationId xmlns:a16="http://schemas.microsoft.com/office/drawing/2014/main" id="{5EA7D2A0-7FFD-1612-5EDE-A33B14C4C3F7}"/>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8CE83F60-B087-2B78-7816-BB753FC4A959}"/>
              </a:ext>
            </a:extLst>
          </p:cNvPr>
          <p:cNvSpPr>
            <a:spLocks noGrp="1"/>
          </p:cNvSpPr>
          <p:nvPr>
            <p:ph type="sldNum" sz="quarter" idx="12"/>
          </p:nvPr>
        </p:nvSpPr>
        <p:spPr/>
        <p:txBody>
          <a:bodyPr/>
          <a:lstStyle/>
          <a:p>
            <a:fld id="{7FCD666B-6807-D94B-8A58-5C24625D410B}" type="slidenum">
              <a:rPr lang="da-DK" smtClean="0"/>
              <a:t>‹nr.›</a:t>
            </a:fld>
            <a:endParaRPr lang="da-DK"/>
          </a:p>
        </p:txBody>
      </p:sp>
    </p:spTree>
    <p:extLst>
      <p:ext uri="{BB962C8B-B14F-4D97-AF65-F5344CB8AC3E}">
        <p14:creationId xmlns:p14="http://schemas.microsoft.com/office/powerpoint/2010/main" val="1646241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D92D100C-BADC-81FA-2E19-A7172EEAAA7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E3500265-D723-9A75-0C9D-05E688BCF5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3F884908-6CD4-F305-E7A2-B99F1551D82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539E25-7FEC-0B40-BDE6-6DA5065B8211}" type="datetimeFigureOut">
              <a:rPr lang="da-DK" smtClean="0"/>
              <a:t>28.08.2024</a:t>
            </a:fld>
            <a:endParaRPr lang="da-DK"/>
          </a:p>
        </p:txBody>
      </p:sp>
      <p:sp>
        <p:nvSpPr>
          <p:cNvPr id="5" name="Pladsholder til sidefod 4">
            <a:extLst>
              <a:ext uri="{FF2B5EF4-FFF2-40B4-BE49-F238E27FC236}">
                <a16:creationId xmlns:a16="http://schemas.microsoft.com/office/drawing/2014/main" id="{B70A6E5C-96D2-AC38-3B56-A6F576A814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a:extLst>
              <a:ext uri="{FF2B5EF4-FFF2-40B4-BE49-F238E27FC236}">
                <a16:creationId xmlns:a16="http://schemas.microsoft.com/office/drawing/2014/main" id="{D2479837-2DC6-285F-F111-91608E83F7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CD666B-6807-D94B-8A58-5C24625D410B}" type="slidenum">
              <a:rPr lang="da-DK" smtClean="0"/>
              <a:t>‹nr.›</a:t>
            </a:fld>
            <a:endParaRPr lang="da-DK"/>
          </a:p>
        </p:txBody>
      </p:sp>
    </p:spTree>
    <p:extLst>
      <p:ext uri="{BB962C8B-B14F-4D97-AF65-F5344CB8AC3E}">
        <p14:creationId xmlns:p14="http://schemas.microsoft.com/office/powerpoint/2010/main" val="21087767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C55BD3E4-3479-0CA1-0B42-B1F355D4ED1E}"/>
              </a:ext>
            </a:extLst>
          </p:cNvPr>
          <p:cNvSpPr>
            <a:spLocks noGrp="1"/>
          </p:cNvSpPr>
          <p:nvPr>
            <p:ph type="ctrTitle"/>
          </p:nvPr>
        </p:nvSpPr>
        <p:spPr>
          <a:xfrm>
            <a:off x="1524003" y="1999615"/>
            <a:ext cx="9144000" cy="2764028"/>
          </a:xfrm>
        </p:spPr>
        <p:txBody>
          <a:bodyPr anchor="ctr">
            <a:normAutofit/>
          </a:bodyPr>
          <a:lstStyle/>
          <a:p>
            <a:r>
              <a:rPr lang="da-DK" sz="7200" dirty="0">
                <a:latin typeface="Book Antiqua" panose="02040602050305030304" pitchFamily="18" charset="0"/>
              </a:rPr>
              <a:t>Flerfagligt forløb 2</a:t>
            </a:r>
          </a:p>
        </p:txBody>
      </p:sp>
      <p:sp>
        <p:nvSpPr>
          <p:cNvPr id="3" name="Undertitel 2">
            <a:extLst>
              <a:ext uri="{FF2B5EF4-FFF2-40B4-BE49-F238E27FC236}">
                <a16:creationId xmlns:a16="http://schemas.microsoft.com/office/drawing/2014/main" id="{2A4CCAB1-F25A-8D2F-14F2-4B20729A3664}"/>
              </a:ext>
            </a:extLst>
          </p:cNvPr>
          <p:cNvSpPr>
            <a:spLocks noGrp="1"/>
          </p:cNvSpPr>
          <p:nvPr>
            <p:ph type="subTitle" idx="1"/>
          </p:nvPr>
        </p:nvSpPr>
        <p:spPr>
          <a:xfrm>
            <a:off x="1966912" y="5645150"/>
            <a:ext cx="8258176" cy="631825"/>
          </a:xfrm>
        </p:spPr>
        <p:txBody>
          <a:bodyPr anchor="ctr">
            <a:normAutofit/>
          </a:bodyPr>
          <a:lstStyle/>
          <a:p>
            <a:r>
              <a:rPr lang="da-DK" sz="2800">
                <a:latin typeface="Book Antiqua" panose="02040602050305030304" pitchFamily="18" charset="0"/>
              </a:rPr>
              <a:t>Klasse og fag </a:t>
            </a:r>
          </a:p>
        </p:txBody>
      </p:sp>
      <p:sp>
        <p:nvSpPr>
          <p:cNvPr id="14" name="Rectangle 13">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3249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7993ED9-9C64-E17F-5160-A1E7BDA1ECB8}"/>
              </a:ext>
            </a:extLst>
          </p:cNvPr>
          <p:cNvSpPr>
            <a:spLocks noGrp="1"/>
          </p:cNvSpPr>
          <p:nvPr>
            <p:ph type="title"/>
          </p:nvPr>
        </p:nvSpPr>
        <p:spPr>
          <a:xfrm>
            <a:off x="838200" y="365125"/>
            <a:ext cx="10515600" cy="1325563"/>
          </a:xfrm>
        </p:spPr>
        <p:txBody>
          <a:bodyPr>
            <a:normAutofit/>
          </a:bodyPr>
          <a:lstStyle/>
          <a:p>
            <a:r>
              <a:rPr lang="da-DK" sz="5400" dirty="0">
                <a:latin typeface="Book Antiqua" panose="02040602050305030304" pitchFamily="18" charset="0"/>
              </a:rPr>
              <a:t>Emne</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dsholder til indhold 2">
            <a:extLst>
              <a:ext uri="{FF2B5EF4-FFF2-40B4-BE49-F238E27FC236}">
                <a16:creationId xmlns:a16="http://schemas.microsoft.com/office/drawing/2014/main" id="{FA6886B6-6BAC-C3CA-2261-B9AEAAE88534}"/>
              </a:ext>
            </a:extLst>
          </p:cNvPr>
          <p:cNvSpPr>
            <a:spLocks noGrp="1"/>
          </p:cNvSpPr>
          <p:nvPr>
            <p:ph idx="1"/>
          </p:nvPr>
        </p:nvSpPr>
        <p:spPr>
          <a:xfrm>
            <a:off x="838200" y="1929384"/>
            <a:ext cx="10515600" cy="4251960"/>
          </a:xfrm>
        </p:spPr>
        <p:txBody>
          <a:bodyPr>
            <a:normAutofit/>
          </a:bodyPr>
          <a:lstStyle/>
          <a:p>
            <a:pPr marL="0" indent="0">
              <a:buNone/>
            </a:pPr>
            <a:r>
              <a:rPr lang="da-DK" sz="2200" i="1" dirty="0">
                <a:latin typeface="Book Antiqua" panose="02040602050305030304" pitchFamily="18" charset="0"/>
              </a:rPr>
              <a:t>Til lærerne: Evt. kort præsentation af  ugens emne</a:t>
            </a:r>
          </a:p>
          <a:p>
            <a:pPr marL="0" indent="0">
              <a:buNone/>
            </a:pPr>
            <a:endParaRPr lang="da-DK" sz="2200" dirty="0"/>
          </a:p>
        </p:txBody>
      </p:sp>
    </p:spTree>
    <p:extLst>
      <p:ext uri="{BB962C8B-B14F-4D97-AF65-F5344CB8AC3E}">
        <p14:creationId xmlns:p14="http://schemas.microsoft.com/office/powerpoint/2010/main" val="2712454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FCD72D1F-7D3B-C152-F3C0-AC783DC7B353}"/>
              </a:ext>
            </a:extLst>
          </p:cNvPr>
          <p:cNvSpPr>
            <a:spLocks noGrp="1"/>
          </p:cNvSpPr>
          <p:nvPr>
            <p:ph type="title"/>
          </p:nvPr>
        </p:nvSpPr>
        <p:spPr>
          <a:xfrm>
            <a:off x="572493" y="238539"/>
            <a:ext cx="11018520" cy="1434415"/>
          </a:xfrm>
        </p:spPr>
        <p:txBody>
          <a:bodyPr vert="horz" lIns="91440" tIns="45720" rIns="91440" bIns="45720" rtlCol="0" anchor="b">
            <a:normAutofit/>
          </a:bodyPr>
          <a:lstStyle/>
          <a:p>
            <a:r>
              <a:rPr lang="da-DK" sz="5400" dirty="0">
                <a:latin typeface="Book Antiqua" panose="02040602050305030304" pitchFamily="18" charset="0"/>
              </a:rPr>
              <a:t>Problemformuleringshjulet</a:t>
            </a:r>
          </a:p>
        </p:txBody>
      </p:sp>
      <p:sp>
        <p:nvSpPr>
          <p:cNvPr id="12"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dsholder til indhold 2">
            <a:extLst>
              <a:ext uri="{FF2B5EF4-FFF2-40B4-BE49-F238E27FC236}">
                <a16:creationId xmlns:a16="http://schemas.microsoft.com/office/drawing/2014/main" id="{434F1E3D-9977-F36A-1E41-F89BC0212A86}"/>
              </a:ext>
            </a:extLst>
          </p:cNvPr>
          <p:cNvSpPr>
            <a:spLocks noGrp="1"/>
          </p:cNvSpPr>
          <p:nvPr>
            <p:ph sz="half" idx="1"/>
          </p:nvPr>
        </p:nvSpPr>
        <p:spPr>
          <a:xfrm>
            <a:off x="572493" y="2071315"/>
            <a:ext cx="6713552" cy="4340635"/>
          </a:xfrm>
        </p:spPr>
        <p:txBody>
          <a:bodyPr vert="horz" lIns="91440" tIns="45720" rIns="91440" bIns="45720" rtlCol="0" anchor="t">
            <a:normAutofit/>
          </a:bodyPr>
          <a:lstStyle/>
          <a:p>
            <a:pPr marL="0" indent="0">
              <a:buNone/>
            </a:pPr>
            <a:r>
              <a:rPr lang="da-DK" sz="1800" b="1" dirty="0">
                <a:latin typeface="Book Antiqua" panose="02040602050305030304" pitchFamily="18" charset="0"/>
              </a:rPr>
              <a:t>Hvad interesserer dig?</a:t>
            </a:r>
          </a:p>
          <a:p>
            <a:pPr marL="0" indent="0">
              <a:buNone/>
            </a:pPr>
            <a:r>
              <a:rPr lang="da-DK" sz="1800" dirty="0">
                <a:latin typeface="Book Antiqua" panose="02040602050305030304" pitchFamily="18" charset="0"/>
              </a:rPr>
              <a:t>Inden for jeres valgte emne og valgte fag, hvad interesserer jer så? </a:t>
            </a:r>
          </a:p>
          <a:p>
            <a:pPr marL="0"/>
            <a:r>
              <a:rPr lang="da-DK" sz="1800" dirty="0">
                <a:latin typeface="Book Antiqua" panose="02040602050305030304" pitchFamily="18" charset="0"/>
              </a:rPr>
              <a:t>Er der noget, I kommer til at tænke på? </a:t>
            </a:r>
          </a:p>
          <a:p>
            <a:pPr marL="0"/>
            <a:r>
              <a:rPr lang="da-DK" sz="1800" dirty="0">
                <a:latin typeface="Book Antiqua" panose="02040602050305030304" pitchFamily="18" charset="0"/>
              </a:rPr>
              <a:t>Er der noget, der optager jer?</a:t>
            </a:r>
          </a:p>
          <a:p>
            <a:pPr marL="0"/>
            <a:r>
              <a:rPr lang="da-DK" sz="1800" dirty="0">
                <a:latin typeface="Book Antiqua" panose="02040602050305030304" pitchFamily="18" charset="0"/>
              </a:rPr>
              <a:t>Er der noget, I finder interessant?</a:t>
            </a:r>
          </a:p>
          <a:p>
            <a:pPr marL="0"/>
            <a:endParaRPr lang="da-DK" sz="1800" dirty="0">
              <a:latin typeface="Book Antiqua" panose="02040602050305030304" pitchFamily="18" charset="0"/>
            </a:endParaRPr>
          </a:p>
          <a:p>
            <a:pPr marL="0" indent="0">
              <a:buNone/>
            </a:pPr>
            <a:r>
              <a:rPr lang="da-DK" sz="1800" dirty="0">
                <a:latin typeface="Book Antiqua" panose="02040602050305030304" pitchFamily="18" charset="0"/>
              </a:rPr>
              <a:t>Start gerne med sætningerne: ”Vi kommer til at tænke på… ””Det optager os, at…” ”Vi finder det interessant at…”</a:t>
            </a:r>
          </a:p>
          <a:p>
            <a:pPr marL="0"/>
            <a:endParaRPr lang="da-DK" sz="1800" dirty="0">
              <a:latin typeface="Book Antiqua" panose="02040602050305030304" pitchFamily="18" charset="0"/>
            </a:endParaRPr>
          </a:p>
          <a:p>
            <a:pPr marL="0" indent="0">
              <a:buNone/>
            </a:pPr>
            <a:r>
              <a:rPr lang="da-DK" sz="1800" dirty="0">
                <a:latin typeface="Book Antiqua" panose="02040602050305030304" pitchFamily="18" charset="0"/>
              </a:rPr>
              <a:t>Skriv blot frit og alt, hvad I kan komme i tanke om  - stil ikke spørgsmål endnu</a:t>
            </a:r>
          </a:p>
          <a:p>
            <a:endParaRPr lang="en-US" sz="1700" dirty="0"/>
          </a:p>
        </p:txBody>
      </p:sp>
      <p:pic>
        <p:nvPicPr>
          <p:cNvPr id="5" name="Pladsholder til indhold 5">
            <a:extLst>
              <a:ext uri="{FF2B5EF4-FFF2-40B4-BE49-F238E27FC236}">
                <a16:creationId xmlns:a16="http://schemas.microsoft.com/office/drawing/2014/main" id="{DD8037A1-932B-4674-7A23-CBF8F015EB89}"/>
              </a:ext>
            </a:extLst>
          </p:cNvPr>
          <p:cNvPicPr>
            <a:picLocks noGrp="1" noChangeAspect="1"/>
          </p:cNvPicPr>
          <p:nvPr>
            <p:ph sz="half" idx="2"/>
          </p:nvPr>
        </p:nvPicPr>
        <p:blipFill rotWithShape="1">
          <a:blip r:embed="rId2"/>
          <a:srcRect t="6391" b="1842"/>
          <a:stretch/>
        </p:blipFill>
        <p:spPr>
          <a:xfrm>
            <a:off x="7675658" y="2093976"/>
            <a:ext cx="3941064" cy="4096512"/>
          </a:xfrm>
          <a:prstGeom prst="rect">
            <a:avLst/>
          </a:prstGeom>
        </p:spPr>
      </p:pic>
    </p:spTree>
    <p:extLst>
      <p:ext uri="{BB962C8B-B14F-4D97-AF65-F5344CB8AC3E}">
        <p14:creationId xmlns:p14="http://schemas.microsoft.com/office/powerpoint/2010/main" val="25008383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2F0DC087-E0B4-78BC-386D-EF9B27D9DA8A}"/>
              </a:ext>
            </a:extLst>
          </p:cNvPr>
          <p:cNvSpPr>
            <a:spLocks noGrp="1"/>
          </p:cNvSpPr>
          <p:nvPr>
            <p:ph type="title"/>
          </p:nvPr>
        </p:nvSpPr>
        <p:spPr>
          <a:xfrm>
            <a:off x="572493" y="238539"/>
            <a:ext cx="11018520" cy="1434415"/>
          </a:xfrm>
        </p:spPr>
        <p:txBody>
          <a:bodyPr vert="horz" lIns="91440" tIns="45720" rIns="91440" bIns="45720" rtlCol="0" anchor="b">
            <a:normAutofit/>
          </a:bodyPr>
          <a:lstStyle/>
          <a:p>
            <a:r>
              <a:rPr lang="da-DK" sz="5400" dirty="0">
                <a:latin typeface="Book Antiqua" panose="02040602050305030304" pitchFamily="18" charset="0"/>
              </a:rPr>
              <a:t>Problemformuleringshjulet</a:t>
            </a:r>
          </a:p>
        </p:txBody>
      </p:sp>
      <p:sp>
        <p:nvSpPr>
          <p:cNvPr id="12"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dsholder til indhold 2">
            <a:extLst>
              <a:ext uri="{FF2B5EF4-FFF2-40B4-BE49-F238E27FC236}">
                <a16:creationId xmlns:a16="http://schemas.microsoft.com/office/drawing/2014/main" id="{B792F743-1153-0A7F-132D-672F86D6549D}"/>
              </a:ext>
            </a:extLst>
          </p:cNvPr>
          <p:cNvSpPr>
            <a:spLocks noGrp="1"/>
          </p:cNvSpPr>
          <p:nvPr>
            <p:ph sz="half" idx="1"/>
          </p:nvPr>
        </p:nvSpPr>
        <p:spPr>
          <a:xfrm>
            <a:off x="572493" y="2071316"/>
            <a:ext cx="6713552" cy="4119172"/>
          </a:xfrm>
        </p:spPr>
        <p:txBody>
          <a:bodyPr vert="horz" lIns="91440" tIns="45720" rIns="91440" bIns="45720" rtlCol="0" anchor="t">
            <a:normAutofit fontScale="92500" lnSpcReduction="20000"/>
          </a:bodyPr>
          <a:lstStyle/>
          <a:p>
            <a:pPr marL="0" indent="0">
              <a:buNone/>
            </a:pPr>
            <a:r>
              <a:rPr lang="da-DK" sz="2600" b="1" dirty="0">
                <a:latin typeface="Book Antiqua" panose="02040602050305030304" pitchFamily="18" charset="0"/>
              </a:rPr>
              <a:t>Hvilket spørgsmål – Hvad vil du svare på?</a:t>
            </a:r>
          </a:p>
          <a:p>
            <a:pPr marL="0" indent="0">
              <a:buNone/>
            </a:pPr>
            <a:r>
              <a:rPr lang="da-DK" sz="2000" dirty="0">
                <a:latin typeface="Book Antiqua" panose="02040602050305030304" pitchFamily="18" charset="0"/>
              </a:rPr>
              <a:t>Prøv at formulere jeres interesse/tanker som spørgsmål – find gerne på flere.</a:t>
            </a:r>
          </a:p>
          <a:p>
            <a:pPr marL="0" indent="0">
              <a:buNone/>
            </a:pPr>
            <a:r>
              <a:rPr lang="da-DK" sz="2000" dirty="0">
                <a:latin typeface="Book Antiqua" panose="02040602050305030304" pitchFamily="18" charset="0"/>
              </a:rPr>
              <a:t>Vælg 1 af jeres spørgsmål ud og start spørgsmålet med andre </a:t>
            </a:r>
            <a:r>
              <a:rPr lang="da-DK" sz="2000" dirty="0" err="1">
                <a:latin typeface="Book Antiqua" panose="02040602050305030304" pitchFamily="18" charset="0"/>
              </a:rPr>
              <a:t>HV-ord</a:t>
            </a:r>
            <a:r>
              <a:rPr lang="da-DK" sz="2000" dirty="0">
                <a:latin typeface="Book Antiqua" panose="02040602050305030304" pitchFamily="18" charset="0"/>
              </a:rPr>
              <a:t>. Det kan være, at I bliver nødt til at uddybe jeres spørgsmål, for at det giver mening, men det er også ok.</a:t>
            </a:r>
          </a:p>
          <a:p>
            <a:pPr marL="0"/>
            <a:r>
              <a:rPr lang="da-DK" sz="2000" dirty="0">
                <a:latin typeface="Book Antiqua" panose="02040602050305030304" pitchFamily="18" charset="0"/>
              </a:rPr>
              <a:t>Eksempel:</a:t>
            </a:r>
          </a:p>
          <a:p>
            <a:pPr marL="0"/>
            <a:r>
              <a:rPr lang="da-DK" sz="2000" i="1" dirty="0">
                <a:latin typeface="Book Antiqua" panose="02040602050305030304" pitchFamily="18" charset="0"/>
              </a:rPr>
              <a:t>Hvad er bæredygtighed? </a:t>
            </a:r>
          </a:p>
          <a:p>
            <a:pPr marL="0" indent="0">
              <a:buNone/>
            </a:pPr>
            <a:endParaRPr lang="da-DK" sz="2000" dirty="0">
              <a:latin typeface="Book Antiqua" panose="02040602050305030304" pitchFamily="18" charset="0"/>
            </a:endParaRPr>
          </a:p>
          <a:p>
            <a:pPr marL="0" indent="0">
              <a:buNone/>
            </a:pPr>
            <a:r>
              <a:rPr lang="da-DK" sz="2000" dirty="0">
                <a:latin typeface="Book Antiqua" panose="02040602050305030304" pitchFamily="18" charset="0"/>
              </a:rPr>
              <a:t>Nu skal sætningen starte med ”Hvorfor” – Nu kan sætningen lyde: </a:t>
            </a:r>
            <a:r>
              <a:rPr lang="da-DK" sz="2000" i="1" dirty="0">
                <a:latin typeface="Book Antiqua" panose="02040602050305030304" pitchFamily="18" charset="0"/>
              </a:rPr>
              <a:t>Hvorfor er bæredygtighed nødvendigt at have i Danmark?</a:t>
            </a:r>
          </a:p>
          <a:p>
            <a:pPr marL="0"/>
            <a:r>
              <a:rPr lang="da-DK" sz="2000" dirty="0">
                <a:latin typeface="Book Antiqua" panose="02040602050305030304" pitchFamily="18" charset="0"/>
              </a:rPr>
              <a:t>Prøv med forskellige </a:t>
            </a:r>
            <a:r>
              <a:rPr lang="da-DK" sz="2000" dirty="0" err="1">
                <a:latin typeface="Book Antiqua" panose="02040602050305030304" pitchFamily="18" charset="0"/>
              </a:rPr>
              <a:t>HV-ord</a:t>
            </a:r>
            <a:r>
              <a:rPr lang="da-DK" sz="2000" dirty="0">
                <a:latin typeface="Book Antiqua" panose="02040602050305030304" pitchFamily="18" charset="0"/>
              </a:rPr>
              <a:t>:</a:t>
            </a:r>
          </a:p>
          <a:p>
            <a:pPr marL="0"/>
            <a:r>
              <a:rPr lang="da-DK" sz="2000" dirty="0">
                <a:latin typeface="Book Antiqua" panose="02040602050305030304" pitchFamily="18" charset="0"/>
              </a:rPr>
              <a:t>Hvad, Hvorfor, Hvordan, Hvornår, Hvorledes etc.</a:t>
            </a:r>
          </a:p>
          <a:p>
            <a:endParaRPr lang="en-US" sz="1900" dirty="0"/>
          </a:p>
        </p:txBody>
      </p:sp>
      <p:pic>
        <p:nvPicPr>
          <p:cNvPr id="5" name="Pladsholder til indhold 5">
            <a:extLst>
              <a:ext uri="{FF2B5EF4-FFF2-40B4-BE49-F238E27FC236}">
                <a16:creationId xmlns:a16="http://schemas.microsoft.com/office/drawing/2014/main" id="{5F8B3277-A170-7E0C-A3EC-73736A83ACF5}"/>
              </a:ext>
            </a:extLst>
          </p:cNvPr>
          <p:cNvPicPr>
            <a:picLocks noGrp="1" noChangeAspect="1"/>
          </p:cNvPicPr>
          <p:nvPr>
            <p:ph sz="half" idx="2"/>
          </p:nvPr>
        </p:nvPicPr>
        <p:blipFill rotWithShape="1">
          <a:blip r:embed="rId2"/>
          <a:srcRect t="7052" b="34000"/>
          <a:stretch/>
        </p:blipFill>
        <p:spPr>
          <a:xfrm>
            <a:off x="7675658" y="2093976"/>
            <a:ext cx="3941064" cy="4096512"/>
          </a:xfrm>
          <a:prstGeom prst="rect">
            <a:avLst/>
          </a:prstGeom>
        </p:spPr>
      </p:pic>
    </p:spTree>
    <p:extLst>
      <p:ext uri="{BB962C8B-B14F-4D97-AF65-F5344CB8AC3E}">
        <p14:creationId xmlns:p14="http://schemas.microsoft.com/office/powerpoint/2010/main" val="3915394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6597EBDA-8438-8FBE-053B-42AA70F650FB}"/>
              </a:ext>
            </a:extLst>
          </p:cNvPr>
          <p:cNvSpPr>
            <a:spLocks noGrp="1"/>
          </p:cNvSpPr>
          <p:nvPr>
            <p:ph type="title"/>
          </p:nvPr>
        </p:nvSpPr>
        <p:spPr>
          <a:xfrm>
            <a:off x="572493" y="238539"/>
            <a:ext cx="11018520" cy="1434415"/>
          </a:xfrm>
        </p:spPr>
        <p:txBody>
          <a:bodyPr vert="horz" lIns="91440" tIns="45720" rIns="91440" bIns="45720" rtlCol="0" anchor="b">
            <a:normAutofit/>
          </a:bodyPr>
          <a:lstStyle/>
          <a:p>
            <a:r>
              <a:rPr lang="da-DK" sz="5400" dirty="0">
                <a:latin typeface="Book Antiqua" panose="02040602050305030304" pitchFamily="18" charset="0"/>
              </a:rPr>
              <a:t>Problemformuleringshjulet</a:t>
            </a:r>
          </a:p>
        </p:txBody>
      </p:sp>
      <p:sp>
        <p:nvSpPr>
          <p:cNvPr id="12"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dsholder til indhold 2">
            <a:extLst>
              <a:ext uri="{FF2B5EF4-FFF2-40B4-BE49-F238E27FC236}">
                <a16:creationId xmlns:a16="http://schemas.microsoft.com/office/drawing/2014/main" id="{0543AD1B-8CBA-EED0-3DA4-708E5534B86A}"/>
              </a:ext>
            </a:extLst>
          </p:cNvPr>
          <p:cNvSpPr>
            <a:spLocks noGrp="1"/>
          </p:cNvSpPr>
          <p:nvPr>
            <p:ph sz="half" idx="1"/>
          </p:nvPr>
        </p:nvSpPr>
        <p:spPr>
          <a:xfrm>
            <a:off x="572493" y="2071316"/>
            <a:ext cx="6713552" cy="4119172"/>
          </a:xfrm>
        </p:spPr>
        <p:txBody>
          <a:bodyPr vert="horz" lIns="91440" tIns="45720" rIns="91440" bIns="45720" rtlCol="0" anchor="t">
            <a:normAutofit fontScale="92500" lnSpcReduction="10000"/>
          </a:bodyPr>
          <a:lstStyle/>
          <a:p>
            <a:pPr marL="0" indent="0">
              <a:buNone/>
            </a:pPr>
            <a:r>
              <a:rPr lang="da-DK" sz="2400" b="1" dirty="0">
                <a:latin typeface="Book Antiqua" panose="02040602050305030304" pitchFamily="18" charset="0"/>
              </a:rPr>
              <a:t>Hvad vil du arbejde med?</a:t>
            </a:r>
          </a:p>
          <a:p>
            <a:pPr marL="0"/>
            <a:r>
              <a:rPr lang="da-DK" sz="1700" dirty="0">
                <a:latin typeface="Book Antiqua" panose="02040602050305030304" pitchFamily="18" charset="0"/>
              </a:rPr>
              <a:t>Vælg et af jeres spørgsmål, som I nu arbejder videre med.</a:t>
            </a:r>
          </a:p>
          <a:p>
            <a:pPr marL="0" indent="0">
              <a:buNone/>
            </a:pPr>
            <a:r>
              <a:rPr lang="da-DK" sz="1700" dirty="0">
                <a:latin typeface="Book Antiqua" panose="02040602050305030304" pitchFamily="18" charset="0"/>
              </a:rPr>
              <a:t>	Spørg jer selv:</a:t>
            </a:r>
          </a:p>
          <a:p>
            <a:pPr marL="0" indent="0">
              <a:buNone/>
            </a:pPr>
            <a:r>
              <a:rPr lang="da-DK" sz="1700" dirty="0">
                <a:latin typeface="Book Antiqua" panose="02040602050305030304" pitchFamily="18" charset="0"/>
              </a:rPr>
              <a:t>	Hvilke af FF-forløbets to fag vil I bruge for at besvare 	spørgsmålet?</a:t>
            </a:r>
          </a:p>
          <a:p>
            <a:pPr marL="0" indent="0">
              <a:buNone/>
            </a:pPr>
            <a:r>
              <a:rPr lang="da-DK" sz="1700" dirty="0">
                <a:latin typeface="Book Antiqua" panose="02040602050305030304" pitchFamily="18" charset="0"/>
              </a:rPr>
              <a:t>	Hvilket materiale/data/empiri vil I bruge for at besvare 	spørgsmålet? (Her kan det være, at I skal søge på nettet 	efter relevant materiale)?</a:t>
            </a:r>
          </a:p>
          <a:p>
            <a:pPr marL="0" indent="0">
              <a:buNone/>
            </a:pPr>
            <a:r>
              <a:rPr lang="da-DK" sz="1700" dirty="0">
                <a:latin typeface="Book Antiqua" panose="02040602050305030304" pitchFamily="18" charset="0"/>
              </a:rPr>
              <a:t>	Hvis I ikke kan finde relevant materiale, så kan det være, 	at I skal tilbage og prøve at finde et af jeres andre spørgsmål 	frem. Find derefter relevant materiale til dette spørgsmål.</a:t>
            </a:r>
          </a:p>
          <a:p>
            <a:pPr marL="0" indent="0">
              <a:buNone/>
            </a:pPr>
            <a:r>
              <a:rPr lang="da-DK" sz="1700" i="1" dirty="0">
                <a:latin typeface="Book Antiqua" panose="02040602050305030304" pitchFamily="18" charset="0"/>
              </a:rPr>
              <a:t>Til læreren: OBS: denne sekvens kan godt køre længe og skal eventuelt kvalificeres med flere benspænd for eleverne, så de ikke bare vælger et spørgsmål. Et godt spørgsmål er først godt, når man har meget relevant materiale til at besvare spørgsmålet.</a:t>
            </a:r>
          </a:p>
          <a:p>
            <a:endParaRPr lang="en-US" sz="1700" dirty="0"/>
          </a:p>
        </p:txBody>
      </p:sp>
      <p:pic>
        <p:nvPicPr>
          <p:cNvPr id="5" name="Pladsholder til indhold 5">
            <a:extLst>
              <a:ext uri="{FF2B5EF4-FFF2-40B4-BE49-F238E27FC236}">
                <a16:creationId xmlns:a16="http://schemas.microsoft.com/office/drawing/2014/main" id="{62DF4F06-1DBF-926F-4F5C-BC961CDB41A8}"/>
              </a:ext>
            </a:extLst>
          </p:cNvPr>
          <p:cNvPicPr>
            <a:picLocks noGrp="1" noChangeAspect="1"/>
          </p:cNvPicPr>
          <p:nvPr>
            <p:ph sz="half" idx="2"/>
          </p:nvPr>
        </p:nvPicPr>
        <p:blipFill rotWithShape="1">
          <a:blip r:embed="rId2"/>
          <a:srcRect l="3795" r="2" b="2"/>
          <a:stretch/>
        </p:blipFill>
        <p:spPr>
          <a:xfrm>
            <a:off x="7675658" y="2093976"/>
            <a:ext cx="3941064" cy="4096512"/>
          </a:xfrm>
          <a:prstGeom prst="rect">
            <a:avLst/>
          </a:prstGeom>
        </p:spPr>
      </p:pic>
    </p:spTree>
    <p:extLst>
      <p:ext uri="{BB962C8B-B14F-4D97-AF65-F5344CB8AC3E}">
        <p14:creationId xmlns:p14="http://schemas.microsoft.com/office/powerpoint/2010/main" val="34242797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940C8429-F590-50E4-A478-4E29222C56E5}"/>
              </a:ext>
            </a:extLst>
          </p:cNvPr>
          <p:cNvSpPr>
            <a:spLocks noGrp="1"/>
          </p:cNvSpPr>
          <p:nvPr>
            <p:ph type="title"/>
          </p:nvPr>
        </p:nvSpPr>
        <p:spPr>
          <a:xfrm>
            <a:off x="572493" y="238539"/>
            <a:ext cx="11018520" cy="1434415"/>
          </a:xfrm>
        </p:spPr>
        <p:txBody>
          <a:bodyPr vert="horz" lIns="91440" tIns="45720" rIns="91440" bIns="45720" rtlCol="0" anchor="b">
            <a:normAutofit/>
          </a:bodyPr>
          <a:lstStyle/>
          <a:p>
            <a:r>
              <a:rPr lang="da-DK" sz="5400" dirty="0">
                <a:latin typeface="Book Antiqua" panose="02040602050305030304" pitchFamily="18" charset="0"/>
              </a:rPr>
              <a:t>Problemformuleringshjulet</a:t>
            </a:r>
          </a:p>
        </p:txBody>
      </p:sp>
      <p:sp>
        <p:nvSpPr>
          <p:cNvPr id="12"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dsholder til indhold 2">
            <a:extLst>
              <a:ext uri="{FF2B5EF4-FFF2-40B4-BE49-F238E27FC236}">
                <a16:creationId xmlns:a16="http://schemas.microsoft.com/office/drawing/2014/main" id="{70C83512-D80A-E1FD-3A33-92B12BD84F23}"/>
              </a:ext>
            </a:extLst>
          </p:cNvPr>
          <p:cNvSpPr>
            <a:spLocks noGrp="1"/>
          </p:cNvSpPr>
          <p:nvPr>
            <p:ph sz="half" idx="1"/>
          </p:nvPr>
        </p:nvSpPr>
        <p:spPr>
          <a:xfrm>
            <a:off x="572493" y="2071316"/>
            <a:ext cx="6713552" cy="4119172"/>
          </a:xfrm>
        </p:spPr>
        <p:txBody>
          <a:bodyPr vert="horz" lIns="91440" tIns="45720" rIns="91440" bIns="45720" rtlCol="0" anchor="t">
            <a:normAutofit/>
          </a:bodyPr>
          <a:lstStyle/>
          <a:p>
            <a:pPr marL="0" indent="0">
              <a:buNone/>
            </a:pPr>
            <a:r>
              <a:rPr lang="da-DK" sz="2400" b="1" dirty="0">
                <a:latin typeface="Book Antiqua" panose="02040602050305030304" pitchFamily="18" charset="0"/>
              </a:rPr>
              <a:t>Hvordan vil du arbejde med det?</a:t>
            </a:r>
          </a:p>
          <a:p>
            <a:pPr marL="0" indent="0">
              <a:buNone/>
            </a:pPr>
            <a:endParaRPr lang="da-DK" sz="2200" dirty="0">
              <a:latin typeface="Book Antiqua" panose="02040602050305030304" pitchFamily="18" charset="0"/>
            </a:endParaRPr>
          </a:p>
          <a:p>
            <a:pPr marL="0" indent="0">
              <a:buNone/>
            </a:pPr>
            <a:r>
              <a:rPr lang="da-DK" sz="2000" dirty="0">
                <a:latin typeface="Book Antiqua" panose="02040602050305030304" pitchFamily="18" charset="0"/>
              </a:rPr>
              <a:t>I forhold til det spørgsmål og det materiale, I har valgt, skal I nu prøve at svare på: </a:t>
            </a:r>
            <a:r>
              <a:rPr lang="da-DK" sz="2000" i="1" dirty="0">
                <a:latin typeface="Book Antiqua" panose="02040602050305030304" pitchFamily="18" charset="0"/>
              </a:rPr>
              <a:t>Hvordan arbejder I med materialet?</a:t>
            </a:r>
            <a:r>
              <a:rPr lang="da-DK" sz="2000" dirty="0">
                <a:latin typeface="Book Antiqua" panose="02040602050305030304" pitchFamily="18" charset="0"/>
              </a:rPr>
              <a:t> Hvad gør I? Hvorfor er det et godt materiale i forhold til jeres spørgsmål?</a:t>
            </a:r>
          </a:p>
          <a:p>
            <a:pPr marL="0" indent="0">
              <a:buNone/>
            </a:pPr>
            <a:endParaRPr lang="da-DK" sz="2000" dirty="0">
              <a:latin typeface="Book Antiqua" panose="02040602050305030304" pitchFamily="18" charset="0"/>
            </a:endParaRPr>
          </a:p>
          <a:p>
            <a:pPr marL="0" indent="0">
              <a:buNone/>
            </a:pPr>
            <a:r>
              <a:rPr lang="da-DK" sz="2000" dirty="0">
                <a:latin typeface="Book Antiqua" panose="02040602050305030304" pitchFamily="18" charset="0"/>
              </a:rPr>
              <a:t>Skriv disse overvejelser ned.</a:t>
            </a:r>
          </a:p>
          <a:p>
            <a:pPr marL="0"/>
            <a:endParaRPr lang="da-DK" sz="2000" dirty="0">
              <a:latin typeface="Book Antiqua" panose="02040602050305030304" pitchFamily="18" charset="0"/>
            </a:endParaRPr>
          </a:p>
          <a:p>
            <a:pPr marL="0" indent="0">
              <a:buNone/>
            </a:pPr>
            <a:r>
              <a:rPr lang="da-DK" sz="2000" i="1" dirty="0">
                <a:latin typeface="Book Antiqua" panose="02040602050305030304" pitchFamily="18" charset="0"/>
              </a:rPr>
              <a:t>Til læreren: herefter kan I selv lave slides i forhold til at få eleverne rundt i ”Hjulet.” </a:t>
            </a:r>
          </a:p>
          <a:p>
            <a:endParaRPr lang="en-US" sz="2200" dirty="0"/>
          </a:p>
        </p:txBody>
      </p:sp>
      <p:pic>
        <p:nvPicPr>
          <p:cNvPr id="5" name="Pladsholder til indhold 5">
            <a:extLst>
              <a:ext uri="{FF2B5EF4-FFF2-40B4-BE49-F238E27FC236}">
                <a16:creationId xmlns:a16="http://schemas.microsoft.com/office/drawing/2014/main" id="{D5447DB3-78B8-B678-6F9D-95FE846F98E9}"/>
              </a:ext>
            </a:extLst>
          </p:cNvPr>
          <p:cNvPicPr>
            <a:picLocks noGrp="1" noChangeAspect="1"/>
          </p:cNvPicPr>
          <p:nvPr>
            <p:ph sz="half" idx="2"/>
          </p:nvPr>
        </p:nvPicPr>
        <p:blipFill rotWithShape="1">
          <a:blip r:embed="rId2"/>
          <a:srcRect l="3795" r="2" b="2"/>
          <a:stretch/>
        </p:blipFill>
        <p:spPr>
          <a:xfrm>
            <a:off x="7675658" y="2093976"/>
            <a:ext cx="3941064" cy="4096512"/>
          </a:xfrm>
          <a:prstGeom prst="rect">
            <a:avLst/>
          </a:prstGeom>
        </p:spPr>
      </p:pic>
    </p:spTree>
    <p:extLst>
      <p:ext uri="{BB962C8B-B14F-4D97-AF65-F5344CB8AC3E}">
        <p14:creationId xmlns:p14="http://schemas.microsoft.com/office/powerpoint/2010/main" val="3574707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D966296-BAB3-4196-9B8E-CD28939F7552}"/>
              </a:ext>
            </a:extLst>
          </p:cNvPr>
          <p:cNvSpPr>
            <a:spLocks noGrp="1"/>
          </p:cNvSpPr>
          <p:nvPr>
            <p:ph type="title"/>
          </p:nvPr>
        </p:nvSpPr>
        <p:spPr>
          <a:xfrm>
            <a:off x="572493" y="238539"/>
            <a:ext cx="11018520" cy="1434415"/>
          </a:xfrm>
        </p:spPr>
        <p:txBody>
          <a:bodyPr vert="horz" lIns="91440" tIns="45720" rIns="91440" bIns="45720" rtlCol="0" anchor="b">
            <a:normAutofit/>
          </a:bodyPr>
          <a:lstStyle/>
          <a:p>
            <a:pPr algn="ctr"/>
            <a:r>
              <a:rPr lang="da-DK" sz="5400" dirty="0">
                <a:latin typeface="Book Antiqua" panose="02040602050305030304" pitchFamily="18" charset="0"/>
              </a:rPr>
              <a:t>De flerfaglige forløb</a:t>
            </a:r>
          </a:p>
        </p:txBody>
      </p:sp>
      <p:sp>
        <p:nvSpPr>
          <p:cNvPr id="12"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dsholder til indhold 2">
            <a:extLst>
              <a:ext uri="{FF2B5EF4-FFF2-40B4-BE49-F238E27FC236}">
                <a16:creationId xmlns:a16="http://schemas.microsoft.com/office/drawing/2014/main" id="{B0DA8CC1-CA9B-5446-1058-3DF850AF46E3}"/>
              </a:ext>
            </a:extLst>
          </p:cNvPr>
          <p:cNvSpPr>
            <a:spLocks noGrp="1"/>
          </p:cNvSpPr>
          <p:nvPr>
            <p:ph sz="half" idx="1"/>
          </p:nvPr>
        </p:nvSpPr>
        <p:spPr>
          <a:xfrm>
            <a:off x="572493" y="1911493"/>
            <a:ext cx="6713552" cy="4928219"/>
          </a:xfrm>
        </p:spPr>
        <p:txBody>
          <a:bodyPr vert="horz" lIns="91440" tIns="45720" rIns="91440" bIns="45720" rtlCol="0" anchor="t">
            <a:normAutofit/>
          </a:bodyPr>
          <a:lstStyle/>
          <a:p>
            <a:pPr marL="0" indent="0">
              <a:buNone/>
            </a:pPr>
            <a:r>
              <a:rPr lang="da-DK" sz="1500" dirty="0">
                <a:latin typeface="Book Antiqua" panose="02040602050305030304" pitchFamily="18" charset="0"/>
              </a:rPr>
              <a:t>I 3g skal du lave et studieretningsprojekt, som er en skriftlig opgave på 20 sider med dertilhørende mundtlig eksamen.</a:t>
            </a:r>
          </a:p>
          <a:p>
            <a:pPr marL="0" indent="0">
              <a:buNone/>
            </a:pPr>
            <a:r>
              <a:rPr lang="da-DK" sz="1500" dirty="0">
                <a:latin typeface="Book Antiqua" panose="02040602050305030304" pitchFamily="18" charset="0"/>
              </a:rPr>
              <a:t>De flerfaglige forløb er forløb, der skal forberede dig til at lave dette studieretningsprojekt. </a:t>
            </a:r>
          </a:p>
          <a:p>
            <a:pPr marL="0" indent="0">
              <a:buNone/>
            </a:pPr>
            <a:r>
              <a:rPr lang="da-DK" sz="1500" dirty="0">
                <a:latin typeface="Book Antiqua" panose="02040602050305030304" pitchFamily="18" charset="0"/>
              </a:rPr>
              <a:t>Disse forløb vil fungere som en slags ‘projektuger,’ hvor du arbejder med et emne i to fag og lærer de ting, som du skal kunne for at kunne lave et godt studieretningsprojekt (SRP).</a:t>
            </a:r>
          </a:p>
          <a:p>
            <a:pPr marL="0" indent="0">
              <a:buNone/>
            </a:pPr>
            <a:r>
              <a:rPr lang="da-DK" sz="1500" dirty="0">
                <a:latin typeface="Book Antiqua" panose="02040602050305030304" pitchFamily="18" charset="0"/>
              </a:rPr>
              <a:t> Det minder lidt om Projektopgaven fra 9. klasse – bare i en udvidet model.</a:t>
            </a:r>
          </a:p>
          <a:p>
            <a:pPr marL="0" indent="0">
              <a:buNone/>
            </a:pPr>
            <a:endParaRPr lang="da-DK" sz="1500" dirty="0">
              <a:latin typeface="Book Antiqua" panose="02040602050305030304" pitchFamily="18" charset="0"/>
            </a:endParaRPr>
          </a:p>
          <a:p>
            <a:pPr marL="0" indent="0" algn="ctr">
              <a:buNone/>
            </a:pPr>
            <a:r>
              <a:rPr lang="da-DK" sz="1500" dirty="0">
                <a:latin typeface="Book Antiqua" panose="02040602050305030304" pitchFamily="18" charset="0"/>
              </a:rPr>
              <a:t> </a:t>
            </a:r>
            <a:r>
              <a:rPr lang="da-DK" sz="1500" b="1" u="sng" dirty="0">
                <a:latin typeface="Book Antiqua" panose="02040602050305030304" pitchFamily="18" charset="0"/>
              </a:rPr>
              <a:t>Der er 4 FF-Forløb i alt:</a:t>
            </a:r>
            <a:endParaRPr lang="da-DK" sz="1500" dirty="0">
              <a:latin typeface="Book Antiqua" panose="02040602050305030304" pitchFamily="18" charset="0"/>
            </a:endParaRPr>
          </a:p>
          <a:p>
            <a:pPr marL="0" indent="0" algn="ctr">
              <a:buNone/>
            </a:pPr>
            <a:r>
              <a:rPr lang="da-DK" sz="1500" b="1" dirty="0">
                <a:latin typeface="Book Antiqua" panose="02040602050305030304" pitchFamily="18" charset="0"/>
              </a:rPr>
              <a:t>1g FF1(DHO)</a:t>
            </a:r>
            <a:r>
              <a:rPr lang="da-DK" sz="1500" dirty="0">
                <a:latin typeface="Book Antiqua" panose="02040602050305030304" pitchFamily="18" charset="0"/>
              </a:rPr>
              <a:t>: Dansk og historie</a:t>
            </a:r>
          </a:p>
          <a:p>
            <a:pPr marL="0" indent="0" algn="ctr">
              <a:buNone/>
            </a:pPr>
            <a:r>
              <a:rPr lang="da-DK" sz="1500" b="1" dirty="0">
                <a:latin typeface="Book Antiqua" panose="02040602050305030304" pitchFamily="18" charset="0"/>
              </a:rPr>
              <a:t>2g Oktober: FF2: </a:t>
            </a:r>
            <a:r>
              <a:rPr lang="da-DK" sz="1500" i="1" dirty="0">
                <a:latin typeface="Book Antiqua" panose="02040602050305030304" pitchFamily="18" charset="0"/>
              </a:rPr>
              <a:t>(skriv fag)</a:t>
            </a:r>
            <a:endParaRPr lang="da-DK" sz="1500" b="1" dirty="0">
              <a:latin typeface="Book Antiqua" panose="02040602050305030304" pitchFamily="18" charset="0"/>
            </a:endParaRPr>
          </a:p>
          <a:p>
            <a:pPr marL="0" indent="0" algn="ctr">
              <a:buNone/>
            </a:pPr>
            <a:r>
              <a:rPr lang="da-DK" sz="1500" b="1" dirty="0">
                <a:latin typeface="Book Antiqua" panose="02040602050305030304" pitchFamily="18" charset="0"/>
              </a:rPr>
              <a:t>2g April:  F3 (SRO): </a:t>
            </a:r>
            <a:r>
              <a:rPr lang="da-DK" sz="1500" i="1" dirty="0">
                <a:latin typeface="Book Antiqua" panose="02040602050305030304" pitchFamily="18" charset="0"/>
              </a:rPr>
              <a:t>(skriv fag)</a:t>
            </a:r>
            <a:endParaRPr lang="da-DK" sz="1500" b="1" dirty="0">
              <a:latin typeface="Book Antiqua" panose="02040602050305030304" pitchFamily="18" charset="0"/>
            </a:endParaRPr>
          </a:p>
          <a:p>
            <a:pPr marL="0" indent="0" algn="ctr">
              <a:buNone/>
            </a:pPr>
            <a:r>
              <a:rPr lang="da-DK" sz="1500" b="1" dirty="0">
                <a:latin typeface="Book Antiqua" panose="02040602050305030304" pitchFamily="18" charset="0"/>
              </a:rPr>
              <a:t>3g Efterår: FF4: </a:t>
            </a:r>
            <a:r>
              <a:rPr lang="da-DK" sz="1500" dirty="0">
                <a:latin typeface="Book Antiqua" panose="02040602050305030304" pitchFamily="18" charset="0"/>
              </a:rPr>
              <a:t>Fag ukendt</a:t>
            </a:r>
          </a:p>
          <a:p>
            <a:endParaRPr lang="en-US" sz="1500" dirty="0"/>
          </a:p>
        </p:txBody>
      </p:sp>
      <p:pic>
        <p:nvPicPr>
          <p:cNvPr id="5" name="Pladsholder til indhold 4">
            <a:extLst>
              <a:ext uri="{FF2B5EF4-FFF2-40B4-BE49-F238E27FC236}">
                <a16:creationId xmlns:a16="http://schemas.microsoft.com/office/drawing/2014/main" id="{95FEC24F-353A-302D-4288-CA6546A8850C}"/>
              </a:ext>
            </a:extLst>
          </p:cNvPr>
          <p:cNvPicPr>
            <a:picLocks noGrp="1" noChangeAspect="1"/>
          </p:cNvPicPr>
          <p:nvPr>
            <p:ph sz="half" idx="2"/>
          </p:nvPr>
        </p:nvPicPr>
        <p:blipFill rotWithShape="1">
          <a:blip r:embed="rId2"/>
          <a:srcRect l="27870" r="20900" b="-2"/>
          <a:stretch/>
        </p:blipFill>
        <p:spPr>
          <a:xfrm>
            <a:off x="7675658" y="2093976"/>
            <a:ext cx="3941064" cy="4096512"/>
          </a:xfrm>
          <a:prstGeom prst="rect">
            <a:avLst/>
          </a:prstGeom>
        </p:spPr>
      </p:pic>
    </p:spTree>
    <p:extLst>
      <p:ext uri="{BB962C8B-B14F-4D97-AF65-F5344CB8AC3E}">
        <p14:creationId xmlns:p14="http://schemas.microsoft.com/office/powerpoint/2010/main" val="2970634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A6D37EE4-EA1B-46EE-A54B-5233C63C96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BA613E42-19D3-F867-13B6-80B2A1790C15}"/>
              </a:ext>
            </a:extLst>
          </p:cNvPr>
          <p:cNvSpPr>
            <a:spLocks noGrp="1"/>
          </p:cNvSpPr>
          <p:nvPr>
            <p:ph type="title"/>
          </p:nvPr>
        </p:nvSpPr>
        <p:spPr>
          <a:xfrm>
            <a:off x="572493" y="238539"/>
            <a:ext cx="11047013" cy="1434415"/>
          </a:xfrm>
        </p:spPr>
        <p:txBody>
          <a:bodyPr vert="horz" lIns="91440" tIns="45720" rIns="91440" bIns="45720" rtlCol="0" anchor="b">
            <a:normAutofit/>
          </a:bodyPr>
          <a:lstStyle/>
          <a:p>
            <a:pPr algn="ctr"/>
            <a:r>
              <a:rPr lang="da-DK" sz="4600" dirty="0">
                <a:latin typeface="Book Antiqua" panose="02040602050305030304" pitchFamily="18" charset="0"/>
              </a:rPr>
              <a:t>De flerfaglige forløb</a:t>
            </a:r>
            <a:br>
              <a:rPr lang="da-DK" sz="4600" dirty="0">
                <a:latin typeface="Book Antiqua" panose="02040602050305030304" pitchFamily="18" charset="0"/>
              </a:rPr>
            </a:br>
            <a:r>
              <a:rPr lang="da-DK" sz="3200" dirty="0">
                <a:latin typeface="Book Antiqua" panose="02040602050305030304" pitchFamily="18" charset="0"/>
              </a:rPr>
              <a:t>Hvad skal du lære?</a:t>
            </a:r>
          </a:p>
        </p:txBody>
      </p:sp>
      <p:sp>
        <p:nvSpPr>
          <p:cNvPr id="2057" name="sketch line">
            <a:extLst>
              <a:ext uri="{FF2B5EF4-FFF2-40B4-BE49-F238E27FC236}">
                <a16:creationId xmlns:a16="http://schemas.microsoft.com/office/drawing/2014/main" id="{927D5270-6648-4CC1-8F78-48BE299CAC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767709"/>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Det er svært at lære, hvis man allerede véd - Mandag Morgen - Uafhængigt  innovationshus. Analyser og ny viden.">
            <a:extLst>
              <a:ext uri="{FF2B5EF4-FFF2-40B4-BE49-F238E27FC236}">
                <a16:creationId xmlns:a16="http://schemas.microsoft.com/office/drawing/2014/main" id="{795DD610-E310-2411-4264-2E41430A34A2}"/>
              </a:ext>
            </a:extLst>
          </p:cNvPr>
          <p:cNvPicPr>
            <a:picLocks noGrp="1" noChangeAspect="1" noChangeArrowheads="1"/>
          </p:cNvPicPr>
          <p:nvPr>
            <p:ph sz="half" idx="1"/>
          </p:nvPr>
        </p:nvPicPr>
        <p:blipFill rotWithShape="1">
          <a:blip r:embed="rId2">
            <a:extLst>
              <a:ext uri="{28A0092B-C50C-407E-A947-70E740481C1C}">
                <a14:useLocalDpi xmlns:a14="http://schemas.microsoft.com/office/drawing/2010/main" val="0"/>
              </a:ext>
            </a:extLst>
          </a:blip>
          <a:srcRect l="24387" r="22828" b="1"/>
          <a:stretch/>
        </p:blipFill>
        <p:spPr bwMode="auto">
          <a:xfrm>
            <a:off x="572492" y="2002056"/>
            <a:ext cx="3943849" cy="4184060"/>
          </a:xfrm>
          <a:custGeom>
            <a:avLst/>
            <a:gdLst/>
            <a:ahLst/>
            <a:cxnLst/>
            <a:rect l="l" t="t" r="r" b="b"/>
            <a:pathLst>
              <a:path w="3807743" h="6307845">
                <a:moveTo>
                  <a:pt x="723201" y="386"/>
                </a:moveTo>
                <a:cubicBezTo>
                  <a:pt x="853884" y="-4204"/>
                  <a:pt x="1013493" y="33912"/>
                  <a:pt x="1176100" y="22622"/>
                </a:cubicBezTo>
                <a:cubicBezTo>
                  <a:pt x="1230302" y="18859"/>
                  <a:pt x="1281736" y="20622"/>
                  <a:pt x="1331852" y="24473"/>
                </a:cubicBezTo>
                <a:lnTo>
                  <a:pt x="1439547" y="34944"/>
                </a:lnTo>
                <a:lnTo>
                  <a:pt x="1484197" y="36226"/>
                </a:lnTo>
                <a:cubicBezTo>
                  <a:pt x="1535166" y="35421"/>
                  <a:pt x="1586369" y="31625"/>
                  <a:pt x="1636625" y="22622"/>
                </a:cubicBezTo>
                <a:cubicBezTo>
                  <a:pt x="1686882" y="13619"/>
                  <a:pt x="1729837" y="10653"/>
                  <a:pt x="1768740" y="10885"/>
                </a:cubicBezTo>
                <a:lnTo>
                  <a:pt x="1829538" y="15086"/>
                </a:lnTo>
                <a:lnTo>
                  <a:pt x="1869968" y="7996"/>
                </a:lnTo>
                <a:cubicBezTo>
                  <a:pt x="1953577" y="-31"/>
                  <a:pt x="2036989" y="9808"/>
                  <a:pt x="2112925" y="20118"/>
                </a:cubicBezTo>
                <a:lnTo>
                  <a:pt x="2119331" y="20977"/>
                </a:lnTo>
                <a:lnTo>
                  <a:pt x="2221855" y="13374"/>
                </a:lnTo>
                <a:cubicBezTo>
                  <a:pt x="2261207" y="12845"/>
                  <a:pt x="2298379" y="14359"/>
                  <a:pt x="2333484" y="16393"/>
                </a:cubicBezTo>
                <a:lnTo>
                  <a:pt x="2372613" y="18812"/>
                </a:lnTo>
                <a:lnTo>
                  <a:pt x="2404945" y="9387"/>
                </a:lnTo>
                <a:cubicBezTo>
                  <a:pt x="2452532" y="1754"/>
                  <a:pt x="2506192" y="9333"/>
                  <a:pt x="2561622" y="17814"/>
                </a:cubicBezTo>
                <a:lnTo>
                  <a:pt x="2583950" y="20591"/>
                </a:lnTo>
                <a:lnTo>
                  <a:pt x="2643527" y="20319"/>
                </a:lnTo>
                <a:cubicBezTo>
                  <a:pt x="2669677" y="20426"/>
                  <a:pt x="2697963" y="20717"/>
                  <a:pt x="2727392" y="21103"/>
                </a:cubicBezTo>
                <a:lnTo>
                  <a:pt x="2786908" y="21989"/>
                </a:lnTo>
                <a:lnTo>
                  <a:pt x="2846459" y="13267"/>
                </a:lnTo>
                <a:cubicBezTo>
                  <a:pt x="2896401" y="10176"/>
                  <a:pt x="2960607" y="12733"/>
                  <a:pt x="3036361" y="17072"/>
                </a:cubicBezTo>
                <a:lnTo>
                  <a:pt x="3129100" y="22671"/>
                </a:lnTo>
                <a:lnTo>
                  <a:pt x="3130653" y="22622"/>
                </a:lnTo>
                <a:cubicBezTo>
                  <a:pt x="3178874" y="19804"/>
                  <a:pt x="3260845" y="26231"/>
                  <a:pt x="3352422" y="32691"/>
                </a:cubicBezTo>
                <a:lnTo>
                  <a:pt x="3362608" y="33356"/>
                </a:lnTo>
                <a:lnTo>
                  <a:pt x="3446036" y="35579"/>
                </a:lnTo>
                <a:cubicBezTo>
                  <a:pt x="3550323" y="36566"/>
                  <a:pt x="3662083" y="33535"/>
                  <a:pt x="3778601" y="22622"/>
                </a:cubicBezTo>
                <a:cubicBezTo>
                  <a:pt x="3793981" y="243672"/>
                  <a:pt x="3764152" y="318695"/>
                  <a:pt x="3778601" y="467157"/>
                </a:cubicBezTo>
                <a:cubicBezTo>
                  <a:pt x="3790077" y="557563"/>
                  <a:pt x="3783697" y="684218"/>
                  <a:pt x="3777639" y="811856"/>
                </a:cubicBezTo>
                <a:lnTo>
                  <a:pt x="3773760" y="922625"/>
                </a:lnTo>
                <a:lnTo>
                  <a:pt x="3778601" y="974384"/>
                </a:lnTo>
                <a:cubicBezTo>
                  <a:pt x="3785784" y="1003717"/>
                  <a:pt x="3785160" y="1041120"/>
                  <a:pt x="3781239" y="1085904"/>
                </a:cubicBezTo>
                <a:lnTo>
                  <a:pt x="3776107" y="1132519"/>
                </a:lnTo>
                <a:lnTo>
                  <a:pt x="3778601" y="1162456"/>
                </a:lnTo>
                <a:cubicBezTo>
                  <a:pt x="3791360" y="1256797"/>
                  <a:pt x="3774958" y="1367020"/>
                  <a:pt x="3763568" y="1469787"/>
                </a:cubicBezTo>
                <a:lnTo>
                  <a:pt x="3758806" y="1520515"/>
                </a:lnTo>
                <a:lnTo>
                  <a:pt x="3760417" y="1549437"/>
                </a:lnTo>
                <a:cubicBezTo>
                  <a:pt x="3764298" y="1588133"/>
                  <a:pt x="3770171" y="1628243"/>
                  <a:pt x="3778601" y="1669683"/>
                </a:cubicBezTo>
                <a:cubicBezTo>
                  <a:pt x="3846039" y="2001203"/>
                  <a:pt x="3774784" y="2142285"/>
                  <a:pt x="3778601" y="2364982"/>
                </a:cubicBezTo>
                <a:lnTo>
                  <a:pt x="3776565" y="2406088"/>
                </a:lnTo>
                <a:lnTo>
                  <a:pt x="3778601" y="2427673"/>
                </a:lnTo>
                <a:cubicBezTo>
                  <a:pt x="3821357" y="2695960"/>
                  <a:pt x="3735684" y="2699438"/>
                  <a:pt x="3778601" y="2809517"/>
                </a:cubicBezTo>
                <a:cubicBezTo>
                  <a:pt x="3789330" y="2837037"/>
                  <a:pt x="3791666" y="2872927"/>
                  <a:pt x="3789892" y="2914654"/>
                </a:cubicBezTo>
                <a:lnTo>
                  <a:pt x="3784971" y="2966248"/>
                </a:lnTo>
                <a:lnTo>
                  <a:pt x="3796722" y="3024078"/>
                </a:lnTo>
                <a:cubicBezTo>
                  <a:pt x="3809238" y="3115139"/>
                  <a:pt x="3806232" y="3210898"/>
                  <a:pt x="3799338" y="3302850"/>
                </a:cubicBezTo>
                <a:lnTo>
                  <a:pt x="3787405" y="3438354"/>
                </a:lnTo>
                <a:lnTo>
                  <a:pt x="3790719" y="3460532"/>
                </a:lnTo>
                <a:cubicBezTo>
                  <a:pt x="3797323" y="3541872"/>
                  <a:pt x="3789007" y="3624193"/>
                  <a:pt x="3780361" y="3709762"/>
                </a:cubicBezTo>
                <a:lnTo>
                  <a:pt x="3780169" y="3712283"/>
                </a:lnTo>
                <a:lnTo>
                  <a:pt x="3781239" y="3768266"/>
                </a:lnTo>
                <a:cubicBezTo>
                  <a:pt x="3780994" y="3815588"/>
                  <a:pt x="3779902" y="3863939"/>
                  <a:pt x="3778794" y="3912511"/>
                </a:cubicBezTo>
                <a:lnTo>
                  <a:pt x="3776324" y="4054010"/>
                </a:lnTo>
                <a:lnTo>
                  <a:pt x="3778601" y="4074733"/>
                </a:lnTo>
                <a:cubicBezTo>
                  <a:pt x="3822365" y="4336760"/>
                  <a:pt x="3765189" y="4482586"/>
                  <a:pt x="3778601" y="4644650"/>
                </a:cubicBezTo>
                <a:cubicBezTo>
                  <a:pt x="3781954" y="4685166"/>
                  <a:pt x="3782850" y="4718916"/>
                  <a:pt x="3782504" y="4749344"/>
                </a:cubicBezTo>
                <a:lnTo>
                  <a:pt x="3780512" y="4796832"/>
                </a:lnTo>
                <a:lnTo>
                  <a:pt x="3786260" y="4877451"/>
                </a:lnTo>
                <a:cubicBezTo>
                  <a:pt x="3786165" y="4918212"/>
                  <a:pt x="3784020" y="4964155"/>
                  <a:pt x="3781623" y="5015963"/>
                </a:cubicBezTo>
                <a:lnTo>
                  <a:pt x="3779076" y="5087925"/>
                </a:lnTo>
                <a:lnTo>
                  <a:pt x="3779599" y="5155456"/>
                </a:lnTo>
                <a:lnTo>
                  <a:pt x="3775907" y="5219073"/>
                </a:lnTo>
                <a:lnTo>
                  <a:pt x="3778601" y="5402640"/>
                </a:lnTo>
                <a:cubicBezTo>
                  <a:pt x="3780494" y="5441637"/>
                  <a:pt x="3781680" y="5475146"/>
                  <a:pt x="3782335" y="5504141"/>
                </a:cubicBezTo>
                <a:lnTo>
                  <a:pt x="3782798" y="5566951"/>
                </a:lnTo>
                <a:lnTo>
                  <a:pt x="3786885" y="5599303"/>
                </a:lnTo>
                <a:cubicBezTo>
                  <a:pt x="3799534" y="5776838"/>
                  <a:pt x="3769350" y="6111156"/>
                  <a:pt x="3778601" y="6291711"/>
                </a:cubicBezTo>
                <a:cubicBezTo>
                  <a:pt x="3687392" y="6306733"/>
                  <a:pt x="3632350" y="6304889"/>
                  <a:pt x="3574752" y="6300212"/>
                </a:cubicBezTo>
                <a:lnTo>
                  <a:pt x="3545837" y="6297718"/>
                </a:lnTo>
                <a:lnTo>
                  <a:pt x="3527963" y="6296834"/>
                </a:lnTo>
                <a:cubicBezTo>
                  <a:pt x="3482151" y="6294419"/>
                  <a:pt x="3430025" y="6291672"/>
                  <a:pt x="3355561" y="6291711"/>
                </a:cubicBezTo>
                <a:cubicBezTo>
                  <a:pt x="3304843" y="6293555"/>
                  <a:pt x="3262749" y="6292377"/>
                  <a:pt x="3225711" y="6290098"/>
                </a:cubicBezTo>
                <a:lnTo>
                  <a:pt x="3218247" y="6289525"/>
                </a:lnTo>
                <a:lnTo>
                  <a:pt x="3198550" y="6289212"/>
                </a:lnTo>
                <a:cubicBezTo>
                  <a:pt x="3144315" y="6287803"/>
                  <a:pt x="3088976" y="6286105"/>
                  <a:pt x="3034921" y="6284968"/>
                </a:cubicBezTo>
                <a:lnTo>
                  <a:pt x="2973802" y="6284626"/>
                </a:lnTo>
                <a:lnTo>
                  <a:pt x="2932520" y="6291711"/>
                </a:lnTo>
                <a:cubicBezTo>
                  <a:pt x="2893699" y="6300111"/>
                  <a:pt x="2847670" y="6301992"/>
                  <a:pt x="2797581" y="6300669"/>
                </a:cubicBezTo>
                <a:lnTo>
                  <a:pt x="2672392" y="6292599"/>
                </a:lnTo>
                <a:lnTo>
                  <a:pt x="2629726" y="6293120"/>
                </a:lnTo>
                <a:lnTo>
                  <a:pt x="2540544" y="6284698"/>
                </a:lnTo>
                <a:lnTo>
                  <a:pt x="2473475" y="6280786"/>
                </a:lnTo>
                <a:cubicBezTo>
                  <a:pt x="2419724" y="6279900"/>
                  <a:pt x="2368202" y="6282437"/>
                  <a:pt x="2322057" y="6291711"/>
                </a:cubicBezTo>
                <a:cubicBezTo>
                  <a:pt x="2275912" y="6300985"/>
                  <a:pt x="2236301" y="6305003"/>
                  <a:pt x="2199195" y="6305968"/>
                </a:cubicBezTo>
                <a:lnTo>
                  <a:pt x="2094190" y="6302012"/>
                </a:lnTo>
                <a:lnTo>
                  <a:pt x="2029724" y="6307766"/>
                </a:lnTo>
                <a:cubicBezTo>
                  <a:pt x="1971866" y="6308389"/>
                  <a:pt x="1916420" y="6305265"/>
                  <a:pt x="1864312" y="6301339"/>
                </a:cubicBezTo>
                <a:lnTo>
                  <a:pt x="1761307" y="6293375"/>
                </a:lnTo>
                <a:lnTo>
                  <a:pt x="1745972" y="6293782"/>
                </a:lnTo>
                <a:cubicBezTo>
                  <a:pt x="1699734" y="6294177"/>
                  <a:pt x="1664143" y="6292827"/>
                  <a:pt x="1633352" y="6291083"/>
                </a:cubicBezTo>
                <a:lnTo>
                  <a:pt x="1621369" y="6290324"/>
                </a:lnTo>
                <a:lnTo>
                  <a:pt x="1599140" y="6291711"/>
                </a:lnTo>
                <a:cubicBezTo>
                  <a:pt x="1564093" y="6296354"/>
                  <a:pt x="1527169" y="6296254"/>
                  <a:pt x="1488567" y="6294097"/>
                </a:cubicBezTo>
                <a:lnTo>
                  <a:pt x="1429716" y="6289243"/>
                </a:lnTo>
                <a:lnTo>
                  <a:pt x="1401008" y="6291711"/>
                </a:lnTo>
                <a:cubicBezTo>
                  <a:pt x="1314301" y="6301163"/>
                  <a:pt x="1222976" y="6299856"/>
                  <a:pt x="1127367" y="6296839"/>
                </a:cubicBezTo>
                <a:lnTo>
                  <a:pt x="1062601" y="6295730"/>
                </a:lnTo>
                <a:lnTo>
                  <a:pt x="964991" y="6305909"/>
                </a:lnTo>
                <a:cubicBezTo>
                  <a:pt x="833250" y="6307778"/>
                  <a:pt x="714190" y="6280255"/>
                  <a:pt x="603122" y="6291711"/>
                </a:cubicBezTo>
                <a:cubicBezTo>
                  <a:pt x="455032" y="6306986"/>
                  <a:pt x="261206" y="6260346"/>
                  <a:pt x="30143" y="6291711"/>
                </a:cubicBezTo>
                <a:cubicBezTo>
                  <a:pt x="-1198" y="6167281"/>
                  <a:pt x="7291" y="6044138"/>
                  <a:pt x="19371" y="5934598"/>
                </a:cubicBezTo>
                <a:lnTo>
                  <a:pt x="33559" y="5801663"/>
                </a:lnTo>
                <a:lnTo>
                  <a:pt x="30143" y="5784485"/>
                </a:lnTo>
                <a:cubicBezTo>
                  <a:pt x="7257" y="5691455"/>
                  <a:pt x="7506" y="5585492"/>
                  <a:pt x="13352" y="5476692"/>
                </a:cubicBezTo>
                <a:lnTo>
                  <a:pt x="21882" y="5346809"/>
                </a:lnTo>
                <a:lnTo>
                  <a:pt x="22064" y="5339439"/>
                </a:lnTo>
                <a:lnTo>
                  <a:pt x="29601" y="5166357"/>
                </a:lnTo>
                <a:lnTo>
                  <a:pt x="30143" y="5151877"/>
                </a:lnTo>
                <a:cubicBezTo>
                  <a:pt x="30018" y="5125783"/>
                  <a:pt x="30111" y="5102484"/>
                  <a:pt x="30346" y="5081409"/>
                </a:cubicBezTo>
                <a:lnTo>
                  <a:pt x="30433" y="5076663"/>
                </a:lnTo>
                <a:lnTo>
                  <a:pt x="30143" y="4963804"/>
                </a:lnTo>
                <a:cubicBezTo>
                  <a:pt x="27040" y="4910138"/>
                  <a:pt x="27067" y="4856021"/>
                  <a:pt x="28459" y="4800989"/>
                </a:cubicBezTo>
                <a:lnTo>
                  <a:pt x="30399" y="4750796"/>
                </a:lnTo>
                <a:lnTo>
                  <a:pt x="31514" y="4666872"/>
                </a:lnTo>
                <a:lnTo>
                  <a:pt x="34697" y="4639551"/>
                </a:lnTo>
                <a:lnTo>
                  <a:pt x="34963" y="4632686"/>
                </a:lnTo>
                <a:cubicBezTo>
                  <a:pt x="37318" y="4575362"/>
                  <a:pt x="39271" y="4516661"/>
                  <a:pt x="39056" y="4456118"/>
                </a:cubicBezTo>
                <a:lnTo>
                  <a:pt x="36996" y="4412759"/>
                </a:lnTo>
                <a:lnTo>
                  <a:pt x="30143" y="4388188"/>
                </a:lnTo>
                <a:cubicBezTo>
                  <a:pt x="7389" y="4328002"/>
                  <a:pt x="11492" y="4256950"/>
                  <a:pt x="19232" y="4188739"/>
                </a:cubicBezTo>
                <a:lnTo>
                  <a:pt x="23985" y="4147809"/>
                </a:lnTo>
                <a:lnTo>
                  <a:pt x="23690" y="4087290"/>
                </a:lnTo>
                <a:lnTo>
                  <a:pt x="29097" y="3984687"/>
                </a:lnTo>
                <a:lnTo>
                  <a:pt x="28035" y="3962690"/>
                </a:lnTo>
                <a:cubicBezTo>
                  <a:pt x="28525" y="3945828"/>
                  <a:pt x="30052" y="3926691"/>
                  <a:pt x="32148" y="3905387"/>
                </a:cubicBezTo>
                <a:lnTo>
                  <a:pt x="34754" y="3881032"/>
                </a:lnTo>
                <a:lnTo>
                  <a:pt x="39206" y="3802233"/>
                </a:lnTo>
                <a:cubicBezTo>
                  <a:pt x="39778" y="3763353"/>
                  <a:pt x="37619" y="3728800"/>
                  <a:pt x="30143" y="3698588"/>
                </a:cubicBezTo>
                <a:cubicBezTo>
                  <a:pt x="7714" y="3607954"/>
                  <a:pt x="33117" y="3482508"/>
                  <a:pt x="36579" y="3365983"/>
                </a:cubicBezTo>
                <a:lnTo>
                  <a:pt x="36510" y="3356621"/>
                </a:lnTo>
                <a:lnTo>
                  <a:pt x="30143" y="3311044"/>
                </a:lnTo>
                <a:cubicBezTo>
                  <a:pt x="14271" y="3224157"/>
                  <a:pt x="11445" y="3149243"/>
                  <a:pt x="14856" y="3082749"/>
                </a:cubicBezTo>
                <a:lnTo>
                  <a:pt x="22229" y="3005366"/>
                </a:lnTo>
                <a:lnTo>
                  <a:pt x="27244" y="2895198"/>
                </a:lnTo>
                <a:cubicBezTo>
                  <a:pt x="29143" y="2848776"/>
                  <a:pt x="30527" y="2799531"/>
                  <a:pt x="30143" y="2746826"/>
                </a:cubicBezTo>
                <a:lnTo>
                  <a:pt x="36784" y="2638240"/>
                </a:lnTo>
                <a:lnTo>
                  <a:pt x="30143" y="2615745"/>
                </a:lnTo>
                <a:cubicBezTo>
                  <a:pt x="-20952" y="2495890"/>
                  <a:pt x="17898" y="2340273"/>
                  <a:pt x="37923" y="2201958"/>
                </a:cubicBezTo>
                <a:lnTo>
                  <a:pt x="42734" y="2158379"/>
                </a:lnTo>
                <a:lnTo>
                  <a:pt x="30143" y="2114218"/>
                </a:lnTo>
                <a:cubicBezTo>
                  <a:pt x="2269" y="2040950"/>
                  <a:pt x="-2735" y="1972014"/>
                  <a:pt x="1162" y="1906697"/>
                </a:cubicBezTo>
                <a:lnTo>
                  <a:pt x="6289" y="1854885"/>
                </a:lnTo>
                <a:lnTo>
                  <a:pt x="8053" y="1809168"/>
                </a:lnTo>
                <a:cubicBezTo>
                  <a:pt x="9832" y="1790244"/>
                  <a:pt x="12470" y="1771472"/>
                  <a:pt x="15415" y="1752867"/>
                </a:cubicBezTo>
                <a:lnTo>
                  <a:pt x="30925" y="1652561"/>
                </a:lnTo>
                <a:lnTo>
                  <a:pt x="30143" y="1606992"/>
                </a:lnTo>
                <a:cubicBezTo>
                  <a:pt x="28397" y="1588584"/>
                  <a:pt x="27931" y="1568665"/>
                  <a:pt x="28348" y="1547550"/>
                </a:cubicBezTo>
                <a:lnTo>
                  <a:pt x="29206" y="1531212"/>
                </a:lnTo>
                <a:lnTo>
                  <a:pt x="23637" y="1487282"/>
                </a:lnTo>
                <a:cubicBezTo>
                  <a:pt x="16479" y="1367166"/>
                  <a:pt x="59638" y="1246041"/>
                  <a:pt x="30143" y="1156757"/>
                </a:cubicBezTo>
                <a:cubicBezTo>
                  <a:pt x="21716" y="1131248"/>
                  <a:pt x="18318" y="1090735"/>
                  <a:pt x="17757" y="1041370"/>
                </a:cubicBezTo>
                <a:lnTo>
                  <a:pt x="18463" y="985697"/>
                </a:lnTo>
                <a:lnTo>
                  <a:pt x="16239" y="975915"/>
                </a:lnTo>
                <a:cubicBezTo>
                  <a:pt x="13541" y="957312"/>
                  <a:pt x="12597" y="940330"/>
                  <a:pt x="12862" y="924477"/>
                </a:cubicBezTo>
                <a:lnTo>
                  <a:pt x="23640" y="845857"/>
                </a:lnTo>
                <a:lnTo>
                  <a:pt x="30907" y="688163"/>
                </a:lnTo>
                <a:lnTo>
                  <a:pt x="31375" y="662715"/>
                </a:lnTo>
                <a:lnTo>
                  <a:pt x="30143" y="655230"/>
                </a:lnTo>
                <a:cubicBezTo>
                  <a:pt x="20345" y="615334"/>
                  <a:pt x="17924" y="569960"/>
                  <a:pt x="19185" y="520814"/>
                </a:cubicBezTo>
                <a:lnTo>
                  <a:pt x="26662" y="415314"/>
                </a:lnTo>
                <a:lnTo>
                  <a:pt x="25635" y="383217"/>
                </a:lnTo>
                <a:cubicBezTo>
                  <a:pt x="25461" y="243905"/>
                  <a:pt x="35455" y="113017"/>
                  <a:pt x="30143" y="22622"/>
                </a:cubicBezTo>
                <a:cubicBezTo>
                  <a:pt x="90096" y="13526"/>
                  <a:pt x="146841" y="12585"/>
                  <a:pt x="200495" y="15390"/>
                </a:cubicBezTo>
                <a:lnTo>
                  <a:pt x="324102" y="27794"/>
                </a:lnTo>
                <a:lnTo>
                  <a:pt x="329634" y="27979"/>
                </a:lnTo>
                <a:cubicBezTo>
                  <a:pt x="398332" y="30204"/>
                  <a:pt x="468106" y="31425"/>
                  <a:pt x="551798" y="27886"/>
                </a:cubicBezTo>
                <a:lnTo>
                  <a:pt x="592464" y="25476"/>
                </a:lnTo>
                <a:lnTo>
                  <a:pt x="603122" y="22622"/>
                </a:lnTo>
                <a:cubicBezTo>
                  <a:pt x="639294" y="8191"/>
                  <a:pt x="679641" y="1916"/>
                  <a:pt x="723201" y="386"/>
                </a:cubicBezTo>
                <a:close/>
              </a:path>
            </a:pathLst>
          </a:custGeom>
          <a:noFill/>
          <a:extLst>
            <a:ext uri="{909E8E84-426E-40DD-AFC4-6F175D3DCCD1}">
              <a14:hiddenFill xmlns:a14="http://schemas.microsoft.com/office/drawing/2010/main">
                <a:solidFill>
                  <a:srgbClr val="FFFFFF"/>
                </a:solidFill>
              </a14:hiddenFill>
            </a:ext>
          </a:extLst>
        </p:spPr>
      </p:pic>
      <p:sp>
        <p:nvSpPr>
          <p:cNvPr id="4" name="Pladsholder til indhold 3">
            <a:extLst>
              <a:ext uri="{FF2B5EF4-FFF2-40B4-BE49-F238E27FC236}">
                <a16:creationId xmlns:a16="http://schemas.microsoft.com/office/drawing/2014/main" id="{5AA4190D-3598-73B2-C3FC-057F8501EBD5}"/>
              </a:ext>
            </a:extLst>
          </p:cNvPr>
          <p:cNvSpPr>
            <a:spLocks noGrp="1"/>
          </p:cNvSpPr>
          <p:nvPr>
            <p:ph sz="half" idx="2"/>
          </p:nvPr>
        </p:nvSpPr>
        <p:spPr>
          <a:xfrm>
            <a:off x="4905955" y="1880751"/>
            <a:ext cx="6713552" cy="4738709"/>
          </a:xfrm>
        </p:spPr>
        <p:txBody>
          <a:bodyPr vert="horz" lIns="91440" tIns="45720" rIns="91440" bIns="45720" rtlCol="0" anchor="t">
            <a:normAutofit/>
          </a:bodyPr>
          <a:lstStyle/>
          <a:p>
            <a:pPr>
              <a:buFont typeface="Wingdings" pitchFamily="2" charset="2"/>
              <a:buChar char="ü"/>
            </a:pPr>
            <a:r>
              <a:rPr lang="da-DK" sz="1600" dirty="0">
                <a:latin typeface="Book Antiqua" panose="02040602050305030304" pitchFamily="18" charset="0"/>
              </a:rPr>
              <a:t>Formalia, der hører til at skrive en større opgave: indholdsfortegnelse, litteraturliste, henvisninger</a:t>
            </a:r>
          </a:p>
          <a:p>
            <a:pPr>
              <a:buFont typeface="Wingdings" pitchFamily="2" charset="2"/>
              <a:buChar char="ü"/>
            </a:pPr>
            <a:r>
              <a:rPr lang="da-DK" sz="1600" dirty="0">
                <a:latin typeface="Book Antiqua" panose="02040602050305030304" pitchFamily="18" charset="0"/>
              </a:rPr>
              <a:t>At skrive sammenhængende i en større opgave, eks. lave indledning, delkonklusioner og samlet konklusion</a:t>
            </a:r>
          </a:p>
          <a:p>
            <a:pPr>
              <a:buFont typeface="Wingdings" pitchFamily="2" charset="2"/>
              <a:buChar char="ü"/>
            </a:pPr>
            <a:r>
              <a:rPr lang="da-DK" sz="1600" dirty="0">
                <a:latin typeface="Book Antiqua" panose="02040602050305030304" pitchFamily="18" charset="0"/>
              </a:rPr>
              <a:t>At strukturere et mundtligt oplæg, hvor du medtager alle relevante konklusioner fra din SRP</a:t>
            </a:r>
          </a:p>
          <a:p>
            <a:pPr>
              <a:buFont typeface="Wingdings" pitchFamily="2" charset="2"/>
              <a:buChar char="ü"/>
            </a:pPr>
            <a:r>
              <a:rPr lang="da-DK" sz="1600" dirty="0">
                <a:latin typeface="Book Antiqua" panose="02040602050305030304" pitchFamily="18" charset="0"/>
              </a:rPr>
              <a:t>At kunne begrunde, hvorfor du vil arbejde med de fag, du har valgt, og hvordan du vil arbejde med fagene (basal videnskabsteori og faglig metode/fremgangsmåde)</a:t>
            </a:r>
          </a:p>
          <a:p>
            <a:pPr>
              <a:buFont typeface="Wingdings" pitchFamily="2" charset="2"/>
              <a:buChar char="ü"/>
            </a:pPr>
            <a:r>
              <a:rPr lang="da-DK" sz="1600" dirty="0">
                <a:latin typeface="Book Antiqua" panose="02040602050305030304" pitchFamily="18" charset="0"/>
              </a:rPr>
              <a:t>At skrive en problemformulering, som er udgangspunktet for din SRP</a:t>
            </a:r>
          </a:p>
          <a:p>
            <a:pPr>
              <a:buFont typeface="Wingdings" pitchFamily="2" charset="2"/>
              <a:buChar char="ü"/>
            </a:pPr>
            <a:r>
              <a:rPr lang="da-DK" sz="1600" dirty="0">
                <a:latin typeface="Book Antiqua" panose="02040602050305030304" pitchFamily="18" charset="0"/>
              </a:rPr>
              <a:t>At finde relevant litteratur/materiale/empiri til at svare på din problemformulering</a:t>
            </a:r>
          </a:p>
          <a:p>
            <a:endParaRPr lang="da-DK" sz="1600" dirty="0">
              <a:latin typeface="Book Antiqua" panose="02040602050305030304" pitchFamily="18" charset="0"/>
            </a:endParaRPr>
          </a:p>
          <a:p>
            <a:pPr marL="0" indent="0" algn="ctr">
              <a:buNone/>
            </a:pPr>
            <a:r>
              <a:rPr lang="da-DK" sz="1600" b="1" dirty="0">
                <a:latin typeface="Book Antiqua" panose="02040602050305030304" pitchFamily="18" charset="0"/>
              </a:rPr>
              <a:t>De 3 første punkter arbejdede du med i </a:t>
            </a:r>
            <a:r>
              <a:rPr lang="da-DK" sz="1600" b="1" dirty="0" err="1">
                <a:latin typeface="Book Antiqua" panose="02040602050305030304" pitchFamily="18" charset="0"/>
              </a:rPr>
              <a:t>DHO’en</a:t>
            </a:r>
            <a:r>
              <a:rPr lang="da-DK" sz="1600" b="1" dirty="0">
                <a:latin typeface="Book Antiqua" panose="02040602050305030304" pitchFamily="18" charset="0"/>
              </a:rPr>
              <a:t> i 1 g.</a:t>
            </a:r>
          </a:p>
          <a:p>
            <a:pPr marL="0" indent="0" algn="ctr">
              <a:buNone/>
            </a:pPr>
            <a:r>
              <a:rPr lang="da-DK" sz="1600" b="1" dirty="0">
                <a:latin typeface="Book Antiqua" panose="02040602050305030304" pitchFamily="18" charset="0"/>
              </a:rPr>
              <a:t>Det er de sidste 3 punkter, som du skal arbejde med i dette forløb</a:t>
            </a:r>
          </a:p>
          <a:p>
            <a:pPr marL="0"/>
            <a:endParaRPr lang="en-US" sz="1400" dirty="0"/>
          </a:p>
        </p:txBody>
      </p:sp>
    </p:spTree>
    <p:extLst>
      <p:ext uri="{BB962C8B-B14F-4D97-AF65-F5344CB8AC3E}">
        <p14:creationId xmlns:p14="http://schemas.microsoft.com/office/powerpoint/2010/main" val="401284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4F7EBAE4-9945-4473-9E34-B2C66EA0F0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el 1">
            <a:extLst>
              <a:ext uri="{FF2B5EF4-FFF2-40B4-BE49-F238E27FC236}">
                <a16:creationId xmlns:a16="http://schemas.microsoft.com/office/drawing/2014/main" id="{A1389A49-C883-5EA9-FD14-7907274B216C}"/>
              </a:ext>
            </a:extLst>
          </p:cNvPr>
          <p:cNvSpPr>
            <a:spLocks noGrp="1"/>
          </p:cNvSpPr>
          <p:nvPr>
            <p:ph type="title"/>
          </p:nvPr>
        </p:nvSpPr>
        <p:spPr>
          <a:xfrm>
            <a:off x="838200" y="365125"/>
            <a:ext cx="5734050" cy="1325563"/>
          </a:xfrm>
        </p:spPr>
        <p:txBody>
          <a:bodyPr vert="horz" lIns="91440" tIns="45720" rIns="91440" bIns="45720" rtlCol="0" anchor="ctr">
            <a:normAutofit/>
          </a:bodyPr>
          <a:lstStyle/>
          <a:p>
            <a:r>
              <a:rPr lang="da-DK" sz="4100" dirty="0">
                <a:latin typeface="Book Antiqua" panose="02040602050305030304" pitchFamily="18" charset="0"/>
              </a:rPr>
              <a:t>Studieretningsprojektet</a:t>
            </a:r>
          </a:p>
        </p:txBody>
      </p:sp>
      <p:sp>
        <p:nvSpPr>
          <p:cNvPr id="3" name="Pladsholder til indhold 2">
            <a:extLst>
              <a:ext uri="{FF2B5EF4-FFF2-40B4-BE49-F238E27FC236}">
                <a16:creationId xmlns:a16="http://schemas.microsoft.com/office/drawing/2014/main" id="{A414C487-45D6-3FE8-872C-CEA547A89B9F}"/>
              </a:ext>
            </a:extLst>
          </p:cNvPr>
          <p:cNvSpPr>
            <a:spLocks noGrp="1"/>
          </p:cNvSpPr>
          <p:nvPr>
            <p:ph sz="half" idx="1"/>
          </p:nvPr>
        </p:nvSpPr>
        <p:spPr>
          <a:xfrm>
            <a:off x="838200" y="1825625"/>
            <a:ext cx="5393361" cy="4351338"/>
          </a:xfrm>
        </p:spPr>
        <p:txBody>
          <a:bodyPr vert="horz" lIns="91440" tIns="45720" rIns="91440" bIns="45720" rtlCol="0">
            <a:normAutofit lnSpcReduction="10000"/>
          </a:bodyPr>
          <a:lstStyle/>
          <a:p>
            <a:pPr marL="0" indent="0">
              <a:buNone/>
            </a:pPr>
            <a:r>
              <a:rPr lang="da-DK" sz="2000" u="sng" dirty="0">
                <a:latin typeface="Book Antiqua" panose="02040602050305030304" pitchFamily="18" charset="0"/>
              </a:rPr>
              <a:t>Hvorfor skal du lære dette?</a:t>
            </a:r>
          </a:p>
          <a:p>
            <a:pPr marL="0" indent="0">
              <a:buNone/>
            </a:pPr>
            <a:r>
              <a:rPr lang="da-DK" sz="2000" dirty="0">
                <a:latin typeface="Book Antiqua" panose="02040602050305030304" pitchFamily="18" charset="0"/>
              </a:rPr>
              <a:t>For at kunne gå til SRP-eksamen skal du aflevere det, der hedder en </a:t>
            </a:r>
            <a:r>
              <a:rPr lang="da-DK" sz="2000" b="1" dirty="0">
                <a:latin typeface="Book Antiqua" panose="02040602050305030304" pitchFamily="18" charset="0"/>
              </a:rPr>
              <a:t>”Begrundet problemformulering.” </a:t>
            </a:r>
            <a:r>
              <a:rPr lang="da-DK" sz="2000" dirty="0">
                <a:latin typeface="Book Antiqua" panose="02040602050305030304" pitchFamily="18" charset="0"/>
              </a:rPr>
              <a:t>Afleverer man ikke en ”Begrundet problemformulering” kan man ikke gå til prøven.</a:t>
            </a:r>
          </a:p>
          <a:p>
            <a:pPr marL="0"/>
            <a:endParaRPr lang="da-DK" sz="2000" b="1" dirty="0">
              <a:latin typeface="Book Antiqua" panose="02040602050305030304" pitchFamily="18" charset="0"/>
            </a:endParaRPr>
          </a:p>
          <a:p>
            <a:pPr marL="0" indent="0">
              <a:buNone/>
            </a:pPr>
            <a:r>
              <a:rPr lang="da-DK" sz="2000" dirty="0">
                <a:latin typeface="Book Antiqua" panose="02040602050305030304" pitchFamily="18" charset="0"/>
              </a:rPr>
              <a:t>Du skal aflevere denne problemformulering, da det er herudfra, at dine lærere laver en ”</a:t>
            </a:r>
            <a:r>
              <a:rPr lang="da-DK" sz="2000" b="1" dirty="0">
                <a:latin typeface="Book Antiqua" panose="02040602050305030304" pitchFamily="18" charset="0"/>
              </a:rPr>
              <a:t>Opgaveformulering,” </a:t>
            </a:r>
            <a:r>
              <a:rPr lang="da-DK" sz="2000" dirty="0">
                <a:latin typeface="Book Antiqua" panose="02040602050305030304" pitchFamily="18" charset="0"/>
              </a:rPr>
              <a:t>som du skal svare på. </a:t>
            </a:r>
          </a:p>
          <a:p>
            <a:pPr marL="0" indent="0">
              <a:buNone/>
            </a:pPr>
            <a:endParaRPr lang="da-DK" sz="2000" dirty="0">
              <a:latin typeface="Book Antiqua" panose="02040602050305030304" pitchFamily="18" charset="0"/>
            </a:endParaRPr>
          </a:p>
          <a:p>
            <a:pPr marL="0" indent="0" algn="ctr">
              <a:buNone/>
            </a:pPr>
            <a:r>
              <a:rPr lang="da-DK" sz="2000" dirty="0">
                <a:latin typeface="Book Antiqua" panose="02040602050305030304" pitchFamily="18" charset="0"/>
              </a:rPr>
              <a:t>Hvad er forskellen på en </a:t>
            </a:r>
            <a:r>
              <a:rPr lang="da-DK" sz="2000" b="1" dirty="0">
                <a:latin typeface="Book Antiqua" panose="02040602050305030304" pitchFamily="18" charset="0"/>
              </a:rPr>
              <a:t>problemformulering </a:t>
            </a:r>
            <a:r>
              <a:rPr lang="da-DK" sz="2000" dirty="0">
                <a:latin typeface="Book Antiqua" panose="02040602050305030304" pitchFamily="18" charset="0"/>
              </a:rPr>
              <a:t>og en </a:t>
            </a:r>
            <a:r>
              <a:rPr lang="da-DK" sz="2000" b="1" dirty="0">
                <a:latin typeface="Book Antiqua" panose="02040602050305030304" pitchFamily="18" charset="0"/>
              </a:rPr>
              <a:t>opgaveformulering?</a:t>
            </a:r>
            <a:endParaRPr lang="da-DK" sz="2000" dirty="0">
              <a:latin typeface="Book Antiqua" panose="02040602050305030304" pitchFamily="18" charset="0"/>
            </a:endParaRPr>
          </a:p>
          <a:p>
            <a:endParaRPr lang="en-US" sz="2000" dirty="0"/>
          </a:p>
        </p:txBody>
      </p:sp>
      <p:pic>
        <p:nvPicPr>
          <p:cNvPr id="6" name="Pladsholder til indhold 5">
            <a:extLst>
              <a:ext uri="{FF2B5EF4-FFF2-40B4-BE49-F238E27FC236}">
                <a16:creationId xmlns:a16="http://schemas.microsoft.com/office/drawing/2014/main" id="{EC784BE8-A19A-CBA1-195E-E7A93146BC9C}"/>
              </a:ext>
            </a:extLst>
          </p:cNvPr>
          <p:cNvPicPr>
            <a:picLocks noGrp="1" noChangeAspect="1"/>
          </p:cNvPicPr>
          <p:nvPr>
            <p:ph sz="half" idx="2"/>
          </p:nvPr>
        </p:nvPicPr>
        <p:blipFill rotWithShape="1">
          <a:blip r:embed="rId2"/>
          <a:srcRect l="25345" r="17905"/>
          <a:stretch/>
        </p:blipFill>
        <p:spPr>
          <a:xfrm>
            <a:off x="6374920" y="758514"/>
            <a:ext cx="5122238" cy="5122238"/>
          </a:xfrm>
          <a:custGeom>
            <a:avLst/>
            <a:gdLst/>
            <a:ahLst/>
            <a:cxnLst/>
            <a:rect l="l" t="t" r="r" b="b"/>
            <a:pathLst>
              <a:path w="2663168" h="2663168">
                <a:moveTo>
                  <a:pt x="1331584" y="0"/>
                </a:moveTo>
                <a:cubicBezTo>
                  <a:pt x="2066998" y="0"/>
                  <a:pt x="2663168" y="596170"/>
                  <a:pt x="2663168" y="1331584"/>
                </a:cubicBezTo>
                <a:cubicBezTo>
                  <a:pt x="2663168" y="2066998"/>
                  <a:pt x="2066998" y="2663168"/>
                  <a:pt x="1331584" y="2663168"/>
                </a:cubicBezTo>
                <a:cubicBezTo>
                  <a:pt x="596170" y="2663168"/>
                  <a:pt x="0" y="2066998"/>
                  <a:pt x="0" y="1331584"/>
                </a:cubicBezTo>
                <a:cubicBezTo>
                  <a:pt x="0" y="596170"/>
                  <a:pt x="596170" y="0"/>
                  <a:pt x="1331584" y="0"/>
                </a:cubicBezTo>
                <a:close/>
              </a:path>
            </a:pathLst>
          </a:custGeom>
        </p:spPr>
      </p:pic>
      <p:sp>
        <p:nvSpPr>
          <p:cNvPr id="22" name="!!Arc">
            <a:extLst>
              <a:ext uri="{FF2B5EF4-FFF2-40B4-BE49-F238E27FC236}">
                <a16:creationId xmlns:a16="http://schemas.microsoft.com/office/drawing/2014/main" id="{70BEB1E7-2F88-40BC-B73D-42E5B6F80B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189197" flipV="1">
            <a:off x="6261882" y="687822"/>
            <a:ext cx="5471147" cy="5471147"/>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Oval">
            <a:extLst>
              <a:ext uri="{FF2B5EF4-FFF2-40B4-BE49-F238E27FC236}">
                <a16:creationId xmlns:a16="http://schemas.microsoft.com/office/drawing/2014/main" id="{A7B99495-F43F-4D80-A44F-2CB4764EB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48561" y="921125"/>
            <a:ext cx="791021" cy="76956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34691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95286E-6C69-6347-A51A-929EA7DF7B59}"/>
              </a:ext>
            </a:extLst>
          </p:cNvPr>
          <p:cNvSpPr>
            <a:spLocks noGrp="1"/>
          </p:cNvSpPr>
          <p:nvPr>
            <p:ph type="title"/>
          </p:nvPr>
        </p:nvSpPr>
        <p:spPr/>
        <p:txBody>
          <a:bodyPr>
            <a:normAutofit/>
          </a:bodyPr>
          <a:lstStyle/>
          <a:p>
            <a:pPr algn="ctr"/>
            <a:r>
              <a:rPr lang="da-DK" sz="3200" b="1" dirty="0">
                <a:latin typeface="Bodoni 72 Book" pitchFamily="2" charset="0"/>
              </a:rPr>
              <a:t>Problemformulering vs. opgaveformulering</a:t>
            </a:r>
            <a:br>
              <a:rPr lang="da-DK" sz="3200" dirty="0">
                <a:latin typeface="Bodoni 72 Book" pitchFamily="2" charset="0"/>
              </a:rPr>
            </a:br>
            <a:r>
              <a:rPr lang="da-DK" sz="2000" dirty="0">
                <a:latin typeface="Bodoni 72 Book" pitchFamily="2" charset="0"/>
              </a:rPr>
              <a:t>Hvad er forskellen?</a:t>
            </a:r>
          </a:p>
        </p:txBody>
      </p:sp>
      <p:sp>
        <p:nvSpPr>
          <p:cNvPr id="3" name="Pladsholder til tekst 2">
            <a:extLst>
              <a:ext uri="{FF2B5EF4-FFF2-40B4-BE49-F238E27FC236}">
                <a16:creationId xmlns:a16="http://schemas.microsoft.com/office/drawing/2014/main" id="{012C11B3-4715-E14F-94CC-610E6AB81790}"/>
              </a:ext>
            </a:extLst>
          </p:cNvPr>
          <p:cNvSpPr>
            <a:spLocks noGrp="1"/>
          </p:cNvSpPr>
          <p:nvPr>
            <p:ph type="body" idx="1"/>
          </p:nvPr>
        </p:nvSpPr>
        <p:spPr>
          <a:xfrm>
            <a:off x="839788" y="1538869"/>
            <a:ext cx="5157787" cy="468352"/>
          </a:xfrm>
        </p:spPr>
        <p:txBody>
          <a:bodyPr/>
          <a:lstStyle/>
          <a:p>
            <a:r>
              <a:rPr lang="da-DK" dirty="0">
                <a:latin typeface="Bodoni 72 Book" pitchFamily="2" charset="0"/>
              </a:rPr>
              <a:t>Opgaveformulering</a:t>
            </a:r>
          </a:p>
        </p:txBody>
      </p:sp>
      <p:sp>
        <p:nvSpPr>
          <p:cNvPr id="4" name="Pladsholder til indhold 3">
            <a:extLst>
              <a:ext uri="{FF2B5EF4-FFF2-40B4-BE49-F238E27FC236}">
                <a16:creationId xmlns:a16="http://schemas.microsoft.com/office/drawing/2014/main" id="{B9237A42-834C-2D46-96B9-25A2E2FADDFA}"/>
              </a:ext>
            </a:extLst>
          </p:cNvPr>
          <p:cNvSpPr>
            <a:spLocks noGrp="1"/>
          </p:cNvSpPr>
          <p:nvPr>
            <p:ph sz="half" idx="2"/>
          </p:nvPr>
        </p:nvSpPr>
        <p:spPr>
          <a:xfrm>
            <a:off x="839788" y="2007220"/>
            <a:ext cx="5157787" cy="4606939"/>
          </a:xfrm>
        </p:spPr>
        <p:txBody>
          <a:bodyPr>
            <a:normAutofit fontScale="62500" lnSpcReduction="20000"/>
          </a:bodyPr>
          <a:lstStyle/>
          <a:p>
            <a:pPr marL="0" indent="0">
              <a:buNone/>
            </a:pPr>
            <a:endParaRPr lang="da-DK" b="1" dirty="0">
              <a:solidFill>
                <a:srgbClr val="000000"/>
              </a:solidFill>
              <a:latin typeface="BODONI 72 BOOK" pitchFamily="2" charset="0"/>
            </a:endParaRPr>
          </a:p>
          <a:p>
            <a:pPr marL="0" indent="0">
              <a:buNone/>
            </a:pPr>
            <a:r>
              <a:rPr lang="da-DK" b="1" dirty="0">
                <a:solidFill>
                  <a:srgbClr val="000000"/>
                </a:solidFill>
                <a:latin typeface="BODONI 72 BOOK" pitchFamily="2" charset="0"/>
              </a:rPr>
              <a:t>En opgaveformulering er en slags disposition for opgaven. Sådan som I så det i </a:t>
            </a:r>
            <a:r>
              <a:rPr lang="da-DK" b="1" dirty="0" err="1">
                <a:solidFill>
                  <a:srgbClr val="000000"/>
                </a:solidFill>
                <a:latin typeface="BODONI 72 BOOK" pitchFamily="2" charset="0"/>
              </a:rPr>
              <a:t>DHO’en</a:t>
            </a:r>
            <a:r>
              <a:rPr lang="da-DK" b="1" dirty="0">
                <a:solidFill>
                  <a:srgbClr val="000000"/>
                </a:solidFill>
                <a:latin typeface="BODONI 72 BOOK" pitchFamily="2" charset="0"/>
              </a:rPr>
              <a:t>:</a:t>
            </a:r>
          </a:p>
          <a:p>
            <a:pPr marL="0" indent="0">
              <a:buNone/>
            </a:pPr>
            <a:endParaRPr lang="da-DK" i="1" dirty="0">
              <a:solidFill>
                <a:srgbClr val="000000"/>
              </a:solidFill>
              <a:latin typeface="Bodoni 72 Book" pitchFamily="2" charset="0"/>
            </a:endParaRPr>
          </a:p>
          <a:p>
            <a:pPr marL="0" indent="0">
              <a:buNone/>
            </a:pPr>
            <a:r>
              <a:rPr lang="da-DK" i="1" dirty="0">
                <a:solidFill>
                  <a:srgbClr val="000000"/>
                </a:solidFill>
                <a:latin typeface="Bodoni 72 Book" pitchFamily="2" charset="0"/>
              </a:rPr>
              <a:t>Giv en historisk redegørelse for baggrunden for 2. Slesvigske krig (1864). Giv en kort redegørelse for det vanskelige ved at anvende begrebet ’historisk korrekthed’ i forbindelsen med filmatiseringer af historiske begivenheder, som det kommer til udtryk i Peter Yding </a:t>
            </a:r>
            <a:r>
              <a:rPr lang="da-DK" i="1" dirty="0" err="1">
                <a:solidFill>
                  <a:srgbClr val="000000"/>
                </a:solidFill>
                <a:latin typeface="Bodoni 72 Book" pitchFamily="2" charset="0"/>
              </a:rPr>
              <a:t>Brunbechs</a:t>
            </a:r>
            <a:r>
              <a:rPr lang="da-DK" i="1" dirty="0">
                <a:solidFill>
                  <a:srgbClr val="000000"/>
                </a:solidFill>
                <a:latin typeface="Bodoni 72 Book" pitchFamily="2" charset="0"/>
              </a:rPr>
              <a:t> artikel ”Film, fortid, historie og 1864” </a:t>
            </a:r>
          </a:p>
          <a:p>
            <a:pPr marL="0" indent="0">
              <a:buNone/>
            </a:pPr>
            <a:r>
              <a:rPr lang="da-DK" i="1" dirty="0">
                <a:solidFill>
                  <a:srgbClr val="000000"/>
                </a:solidFill>
                <a:latin typeface="Bodoni 72 Book" pitchFamily="2" charset="0"/>
              </a:rPr>
              <a:t>Giv en analyse af kompositionen i afsnit 1 og 2 af tv-serien 1864 og analysér udvalgte scener fra serien med fokus på fremstillingen af Monrad. Analysen af tv-seriens fremstilling sammenlignes med en historiefaglig analyse af Monrads rolle i 1864-krigen. </a:t>
            </a:r>
          </a:p>
          <a:p>
            <a:pPr marL="0" indent="0">
              <a:buNone/>
            </a:pPr>
            <a:r>
              <a:rPr lang="da-DK" i="1" dirty="0">
                <a:solidFill>
                  <a:srgbClr val="000000"/>
                </a:solidFill>
                <a:latin typeface="Bodoni 72 Book" pitchFamily="2" charset="0"/>
              </a:rPr>
              <a:t>Diskutér hvilke konsekvenser det har, at de historiske begivenheder i </a:t>
            </a:r>
            <a:r>
              <a:rPr lang="da-DK" i="1" dirty="0" err="1">
                <a:solidFill>
                  <a:srgbClr val="000000"/>
                </a:solidFill>
                <a:latin typeface="Bodoni 72 Book" pitchFamily="2" charset="0"/>
              </a:rPr>
              <a:t>TV-serien</a:t>
            </a:r>
            <a:r>
              <a:rPr lang="da-DK" i="1" dirty="0">
                <a:solidFill>
                  <a:srgbClr val="000000"/>
                </a:solidFill>
                <a:latin typeface="Bodoni 72 Book" pitchFamily="2" charset="0"/>
              </a:rPr>
              <a:t> 1864 fortælles fra et nutidigt perspektiv.</a:t>
            </a:r>
          </a:p>
          <a:p>
            <a:pPr marL="0" indent="0">
              <a:buNone/>
            </a:pPr>
            <a:endParaRPr lang="da-DK" b="1" dirty="0">
              <a:solidFill>
                <a:srgbClr val="000000"/>
              </a:solidFill>
              <a:latin typeface="BODONI 72 BOOK" pitchFamily="2" charset="0"/>
            </a:endParaRPr>
          </a:p>
          <a:p>
            <a:endParaRPr lang="da-DK" dirty="0"/>
          </a:p>
        </p:txBody>
      </p:sp>
      <p:sp>
        <p:nvSpPr>
          <p:cNvPr id="5" name="Pladsholder til tekst 4">
            <a:extLst>
              <a:ext uri="{FF2B5EF4-FFF2-40B4-BE49-F238E27FC236}">
                <a16:creationId xmlns:a16="http://schemas.microsoft.com/office/drawing/2014/main" id="{A7EDEA57-1F9D-C540-A983-3E5657D64627}"/>
              </a:ext>
            </a:extLst>
          </p:cNvPr>
          <p:cNvSpPr>
            <a:spLocks noGrp="1"/>
          </p:cNvSpPr>
          <p:nvPr>
            <p:ph type="body" sz="quarter" idx="3"/>
          </p:nvPr>
        </p:nvSpPr>
        <p:spPr>
          <a:xfrm>
            <a:off x="6172200" y="1538869"/>
            <a:ext cx="5183188" cy="468351"/>
          </a:xfrm>
        </p:spPr>
        <p:txBody>
          <a:bodyPr/>
          <a:lstStyle/>
          <a:p>
            <a:r>
              <a:rPr lang="da-DK" dirty="0">
                <a:latin typeface="Bodoni 72 Book" pitchFamily="2" charset="0"/>
              </a:rPr>
              <a:t>Problemformulering</a:t>
            </a:r>
          </a:p>
        </p:txBody>
      </p:sp>
      <p:sp>
        <p:nvSpPr>
          <p:cNvPr id="6" name="Pladsholder til indhold 5">
            <a:extLst>
              <a:ext uri="{FF2B5EF4-FFF2-40B4-BE49-F238E27FC236}">
                <a16:creationId xmlns:a16="http://schemas.microsoft.com/office/drawing/2014/main" id="{BA1DC7F7-A4D3-4C43-94BD-DEE74F9B6F10}"/>
              </a:ext>
            </a:extLst>
          </p:cNvPr>
          <p:cNvSpPr>
            <a:spLocks noGrp="1"/>
          </p:cNvSpPr>
          <p:nvPr>
            <p:ph sz="quarter" idx="4"/>
          </p:nvPr>
        </p:nvSpPr>
        <p:spPr>
          <a:xfrm>
            <a:off x="6172200" y="2118360"/>
            <a:ext cx="5183188" cy="4071303"/>
          </a:xfrm>
        </p:spPr>
        <p:txBody>
          <a:bodyPr>
            <a:normAutofit fontScale="62500" lnSpcReduction="20000"/>
          </a:bodyPr>
          <a:lstStyle/>
          <a:p>
            <a:r>
              <a:rPr lang="da-DK" b="1" dirty="0">
                <a:solidFill>
                  <a:srgbClr val="FFFFFF"/>
                </a:solidFill>
                <a:latin typeface="BODONI 72 BOOK" pitchFamily="2" charset="0"/>
              </a:rPr>
              <a:t>Problemformulering </a:t>
            </a:r>
            <a:br>
              <a:rPr lang="da-DK" b="1" dirty="0">
                <a:solidFill>
                  <a:srgbClr val="FFFFFF"/>
                </a:solidFill>
                <a:latin typeface="BODONI 72 BOOK" pitchFamily="2" charset="0"/>
              </a:rPr>
            </a:br>
            <a:r>
              <a:rPr lang="da-DK" b="1" dirty="0">
                <a:solidFill>
                  <a:srgbClr val="000000"/>
                </a:solidFill>
                <a:latin typeface="BODONI 72 BOOK" pitchFamily="2" charset="0"/>
              </a:rPr>
              <a:t>En problemformulering er et spørgsmål udtrykt i 1 eller 2 sætninger med tilhørende underspørgsmål.</a:t>
            </a:r>
            <a:endParaRPr lang="da-DK" b="1" dirty="0">
              <a:solidFill>
                <a:srgbClr val="000000"/>
              </a:solidFill>
              <a:latin typeface="Bodoni 72 Book" pitchFamily="2" charset="0"/>
            </a:endParaRPr>
          </a:p>
          <a:p>
            <a:r>
              <a:rPr lang="da-DK" b="1" dirty="0">
                <a:solidFill>
                  <a:srgbClr val="FFFFFF"/>
                </a:solidFill>
                <a:latin typeface="BODONI 72 BOOK" pitchFamily="2" charset="0"/>
              </a:rPr>
              <a:t>g</a:t>
            </a:r>
            <a:br>
              <a:rPr lang="da-DK" b="1" dirty="0">
                <a:solidFill>
                  <a:srgbClr val="FFFFFF"/>
                </a:solidFill>
                <a:latin typeface="BODONI 72 BOOK" pitchFamily="2" charset="0"/>
              </a:rPr>
            </a:br>
            <a:r>
              <a:rPr lang="da-DK" b="1" dirty="0">
                <a:solidFill>
                  <a:srgbClr val="FFFFFF"/>
                </a:solidFill>
                <a:latin typeface="BODONI 72 BOOK" pitchFamily="2" charset="0"/>
              </a:rPr>
              <a:t>Hvad er forskellen?</a:t>
            </a:r>
            <a:endParaRPr lang="da-DK" dirty="0"/>
          </a:p>
        </p:txBody>
      </p:sp>
      <p:pic>
        <p:nvPicPr>
          <p:cNvPr id="2058" name="Picture 10" descr="Den gode problemformulering">
            <a:extLst>
              <a:ext uri="{FF2B5EF4-FFF2-40B4-BE49-F238E27FC236}">
                <a16:creationId xmlns:a16="http://schemas.microsoft.com/office/drawing/2014/main" id="{327CCA7A-56B8-F240-BACA-030E2E5C5E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5640" y="3180964"/>
            <a:ext cx="3535680" cy="28845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9540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E55E27-EDC1-EB4B-8670-EE430E8278FF}"/>
              </a:ext>
            </a:extLst>
          </p:cNvPr>
          <p:cNvSpPr>
            <a:spLocks noGrp="1"/>
          </p:cNvSpPr>
          <p:nvPr>
            <p:ph type="title"/>
          </p:nvPr>
        </p:nvSpPr>
        <p:spPr>
          <a:xfrm>
            <a:off x="1219200" y="838200"/>
            <a:ext cx="8761413" cy="926252"/>
          </a:xfrm>
        </p:spPr>
        <p:txBody>
          <a:bodyPr>
            <a:normAutofit fontScale="90000"/>
          </a:bodyPr>
          <a:lstStyle/>
          <a:p>
            <a:pPr algn="ctr"/>
            <a:r>
              <a:rPr lang="da-DK" b="1" dirty="0">
                <a:latin typeface="Bodoni 72 Book" pitchFamily="2" charset="0"/>
              </a:rPr>
              <a:t>Eksempler på problemformuleringer</a:t>
            </a:r>
            <a:br>
              <a:rPr lang="da-DK" dirty="0">
                <a:latin typeface="Bodoni 72 Book" pitchFamily="2" charset="0"/>
              </a:rPr>
            </a:br>
            <a:r>
              <a:rPr lang="da-DK" sz="2000" dirty="0">
                <a:latin typeface="Bodoni 72 Book" pitchFamily="2" charset="0"/>
                <a:ea typeface="ＭＳ Ｐゴシック" panose="020B0600070205080204" pitchFamily="34" charset="-128"/>
              </a:rPr>
              <a:t>H</a:t>
            </a:r>
            <a:r>
              <a:rPr lang="da-DK" altLang="da-DK" sz="2000" dirty="0">
                <a:latin typeface="Bodoni 72 Book" pitchFamily="2" charset="0"/>
                <a:ea typeface="ＭＳ Ｐゴシック" panose="020B0600070205080204" pitchFamily="34" charset="-128"/>
              </a:rPr>
              <a:t>vilke fag er involveret og hvordan kunne et underspørgsmål til de forskellige problemformuleringer se ud?</a:t>
            </a:r>
            <a:br>
              <a:rPr lang="da-DK" altLang="da-DK" sz="2000" dirty="0">
                <a:latin typeface="Bodoni 72 Book" pitchFamily="2" charset="0"/>
                <a:ea typeface="ＭＳ Ｐゴシック" panose="020B0600070205080204" pitchFamily="34" charset="-128"/>
              </a:rPr>
            </a:br>
            <a:endParaRPr lang="da-DK" dirty="0">
              <a:latin typeface="Bodoni 72 Book" pitchFamily="2" charset="0"/>
            </a:endParaRPr>
          </a:p>
        </p:txBody>
      </p:sp>
      <p:sp>
        <p:nvSpPr>
          <p:cNvPr id="3" name="Pladsholder til indhold 2">
            <a:extLst>
              <a:ext uri="{FF2B5EF4-FFF2-40B4-BE49-F238E27FC236}">
                <a16:creationId xmlns:a16="http://schemas.microsoft.com/office/drawing/2014/main" id="{DE6136DF-C428-3041-A22A-7D2CCCD615F2}"/>
              </a:ext>
            </a:extLst>
          </p:cNvPr>
          <p:cNvSpPr>
            <a:spLocks noGrp="1"/>
          </p:cNvSpPr>
          <p:nvPr>
            <p:ph idx="1"/>
          </p:nvPr>
        </p:nvSpPr>
        <p:spPr/>
        <p:txBody>
          <a:bodyPr/>
          <a:lstStyle/>
          <a:p>
            <a:pPr>
              <a:lnSpc>
                <a:spcPct val="80000"/>
              </a:lnSpc>
              <a:buFont typeface="Wingdings" pitchFamily="2" charset="2"/>
              <a:buChar char="q"/>
            </a:pPr>
            <a:r>
              <a:rPr lang="da-DK" altLang="da-DK" dirty="0">
                <a:latin typeface="Bodoni 72 Book" pitchFamily="2" charset="0"/>
                <a:ea typeface="ＭＳ Ｐゴシック" panose="020B0600070205080204" pitchFamily="34" charset="-128"/>
              </a:rPr>
              <a:t>Hvilke psykologiske og sociologiske forhold i det senmoderne samfund kan forklare selviscenesættelsen i et moderne TV-fænomen som Paradise Hotel? </a:t>
            </a:r>
          </a:p>
          <a:p>
            <a:pPr>
              <a:lnSpc>
                <a:spcPct val="80000"/>
              </a:lnSpc>
              <a:buNone/>
            </a:pPr>
            <a:endParaRPr lang="da-DK" altLang="da-DK" dirty="0">
              <a:latin typeface="Bodoni 72 Book" pitchFamily="2" charset="0"/>
              <a:ea typeface="ＭＳ Ｐゴシック" panose="020B0600070205080204" pitchFamily="34" charset="-128"/>
            </a:endParaRPr>
          </a:p>
          <a:p>
            <a:pPr>
              <a:lnSpc>
                <a:spcPct val="80000"/>
              </a:lnSpc>
              <a:buFont typeface="Wingdings" pitchFamily="2" charset="2"/>
              <a:buChar char="q"/>
            </a:pPr>
            <a:r>
              <a:rPr lang="da-DK" altLang="da-DK" dirty="0">
                <a:latin typeface="Bodoni 72 Book" pitchFamily="2" charset="0"/>
                <a:ea typeface="ＭＳ Ｐゴシック" panose="020B0600070205080204" pitchFamily="34" charset="-128"/>
              </a:rPr>
              <a:t>Hvorfor nægter nogle folk at tro på evolutionsteorien, når den er så veludbygget?</a:t>
            </a:r>
          </a:p>
          <a:p>
            <a:pPr>
              <a:lnSpc>
                <a:spcPct val="80000"/>
              </a:lnSpc>
              <a:buNone/>
            </a:pPr>
            <a:endParaRPr lang="da-DK" altLang="da-DK" dirty="0">
              <a:latin typeface="Bodoni 72 Book" pitchFamily="2" charset="0"/>
              <a:ea typeface="ＭＳ Ｐゴシック" panose="020B0600070205080204" pitchFamily="34" charset="-128"/>
            </a:endParaRPr>
          </a:p>
          <a:p>
            <a:pPr>
              <a:lnSpc>
                <a:spcPct val="80000"/>
              </a:lnSpc>
              <a:buFont typeface="Wingdings" pitchFamily="2" charset="2"/>
              <a:buChar char="q"/>
            </a:pPr>
            <a:r>
              <a:rPr lang="da-DK" altLang="da-DK" dirty="0">
                <a:latin typeface="Bodoni 72 Book" pitchFamily="2" charset="0"/>
                <a:ea typeface="ＭＳ Ｐゴシック" panose="020B0600070205080204" pitchFamily="34" charset="-128"/>
              </a:rPr>
              <a:t>Hvorfor bliver folk ved med at tage snus, når man ved, at det er sundhedsskadeligt og yderst vanedannende?</a:t>
            </a:r>
          </a:p>
          <a:p>
            <a:pPr>
              <a:lnSpc>
                <a:spcPct val="80000"/>
              </a:lnSpc>
              <a:buNone/>
            </a:pPr>
            <a:endParaRPr lang="da-DK" altLang="da-DK" dirty="0">
              <a:latin typeface="Bodoni 72 Book" pitchFamily="2" charset="0"/>
              <a:ea typeface="ＭＳ Ｐゴシック" panose="020B0600070205080204" pitchFamily="34" charset="-128"/>
            </a:endParaRPr>
          </a:p>
          <a:p>
            <a:pPr>
              <a:lnSpc>
                <a:spcPct val="80000"/>
              </a:lnSpc>
              <a:buFont typeface="Wingdings" pitchFamily="2" charset="2"/>
              <a:buChar char="q"/>
            </a:pPr>
            <a:r>
              <a:rPr lang="da-DK" altLang="da-DK" dirty="0">
                <a:latin typeface="Bodoni 72 Book" pitchFamily="2" charset="0"/>
                <a:ea typeface="ＭＳ Ｐゴシック" panose="020B0600070205080204" pitchFamily="34" charset="-128"/>
              </a:rPr>
              <a:t>Hvorfor dyrker unge i det senmoderne samfund ekstremsport?</a:t>
            </a:r>
          </a:p>
          <a:p>
            <a:endParaRPr lang="da-DK" dirty="0"/>
          </a:p>
        </p:txBody>
      </p:sp>
    </p:spTree>
    <p:extLst>
      <p:ext uri="{BB962C8B-B14F-4D97-AF65-F5344CB8AC3E}">
        <p14:creationId xmlns:p14="http://schemas.microsoft.com/office/powerpoint/2010/main" val="2584124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0EA495-DCC9-5A41-B71E-4B8F503B20E5}"/>
              </a:ext>
            </a:extLst>
          </p:cNvPr>
          <p:cNvSpPr>
            <a:spLocks noGrp="1"/>
          </p:cNvSpPr>
          <p:nvPr>
            <p:ph type="title"/>
          </p:nvPr>
        </p:nvSpPr>
        <p:spPr>
          <a:xfrm>
            <a:off x="589560" y="856180"/>
            <a:ext cx="4560584" cy="1128068"/>
          </a:xfrm>
        </p:spPr>
        <p:txBody>
          <a:bodyPr vert="horz" lIns="91440" tIns="45720" rIns="91440" bIns="45720" rtlCol="0" anchor="ctr">
            <a:normAutofit/>
          </a:bodyPr>
          <a:lstStyle/>
          <a:p>
            <a:r>
              <a:rPr lang="da-DK" sz="3700" b="1" dirty="0">
                <a:latin typeface="BODONI 72 BOOK" pitchFamily="2" charset="0"/>
              </a:rPr>
              <a:t>En god problemformulering</a:t>
            </a:r>
          </a:p>
        </p:txBody>
      </p:sp>
      <p:sp>
        <p:nvSpPr>
          <p:cNvPr id="3" name="Pladsholder til indhold 2">
            <a:extLst>
              <a:ext uri="{FF2B5EF4-FFF2-40B4-BE49-F238E27FC236}">
                <a16:creationId xmlns:a16="http://schemas.microsoft.com/office/drawing/2014/main" id="{E5CBCCE6-5312-8042-B83E-202A25B2418E}"/>
              </a:ext>
            </a:extLst>
          </p:cNvPr>
          <p:cNvSpPr>
            <a:spLocks noGrp="1"/>
          </p:cNvSpPr>
          <p:nvPr>
            <p:ph sz="half" idx="1"/>
          </p:nvPr>
        </p:nvSpPr>
        <p:spPr>
          <a:xfrm>
            <a:off x="590719" y="2330505"/>
            <a:ext cx="4559425" cy="3979585"/>
          </a:xfrm>
        </p:spPr>
        <p:txBody>
          <a:bodyPr vert="horz" lIns="91440" tIns="45720" rIns="91440" bIns="45720" rtlCol="0" anchor="ctr">
            <a:normAutofit/>
          </a:bodyPr>
          <a:lstStyle/>
          <a:p>
            <a:pPr marL="0" indent="0">
              <a:buNone/>
            </a:pPr>
            <a:r>
              <a:rPr lang="da-DK" sz="2400" dirty="0">
                <a:latin typeface="Bodoni 72 Book" pitchFamily="2" charset="0"/>
              </a:rPr>
              <a:t>Nu skal vi gøre dig god til at lave en god begrundet problemformulering og gå til vejledning, så du har det bedste udgangspunkt for at lave et godt studieretningsprojekt!</a:t>
            </a:r>
          </a:p>
          <a:p>
            <a:pPr marL="0"/>
            <a:endParaRPr lang="en-US" sz="2000" b="1" dirty="0"/>
          </a:p>
          <a:p>
            <a:pPr marL="0"/>
            <a:endParaRPr lang="en-US" sz="2000" b="1" dirty="0"/>
          </a:p>
          <a:p>
            <a:pPr marL="0" indent="0">
              <a:buNone/>
            </a:pPr>
            <a:r>
              <a:rPr lang="da-DK" b="1" dirty="0">
                <a:latin typeface="BODONI 72 BOOK" pitchFamily="2" charset="0"/>
              </a:rPr>
              <a:t>DET ER DET DENNE UGE HANDLER OM!</a:t>
            </a:r>
          </a:p>
          <a:p>
            <a:endParaRPr lang="en-US" sz="2000" dirty="0"/>
          </a:p>
        </p:txBody>
      </p:sp>
      <p:pic>
        <p:nvPicPr>
          <p:cNvPr id="3074" name="Picture 2" descr="Problemformulering | Kultur og samfund">
            <a:extLst>
              <a:ext uri="{FF2B5EF4-FFF2-40B4-BE49-F238E27FC236}">
                <a16:creationId xmlns:a16="http://schemas.microsoft.com/office/drawing/2014/main" id="{C9D21D75-ABEB-7F46-83D9-81AF34028257}"/>
              </a:ext>
            </a:extLst>
          </p:cNvPr>
          <p:cNvPicPr>
            <a:picLocks noGrp="1" noChangeAspect="1" noChangeArrowheads="1"/>
          </p:cNvPicPr>
          <p:nvPr>
            <p:ph sz="half" idx="2"/>
          </p:nvPr>
        </p:nvPicPr>
        <p:blipFill rotWithShape="1">
          <a:blip r:embed="rId2">
            <a:extLst>
              <a:ext uri="{28A0092B-C50C-407E-A947-70E740481C1C}">
                <a14:useLocalDpi xmlns:a14="http://schemas.microsoft.com/office/drawing/2010/main" val="0"/>
              </a:ext>
            </a:extLst>
          </a:blip>
          <a:srcRect l="20074" r="11526" b="-1"/>
          <a:stretch/>
        </p:blipFill>
        <p:spPr bwMode="auto">
          <a:xfrm>
            <a:off x="5977788" y="799352"/>
            <a:ext cx="5425410" cy="52592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6263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0BF6A0-5786-65BE-45BF-FC2FBC5E9D78}"/>
              </a:ext>
            </a:extLst>
          </p:cNvPr>
          <p:cNvSpPr>
            <a:spLocks noGrp="1"/>
          </p:cNvSpPr>
          <p:nvPr>
            <p:ph type="title"/>
          </p:nvPr>
        </p:nvSpPr>
        <p:spPr>
          <a:xfrm>
            <a:off x="838200" y="365126"/>
            <a:ext cx="10515600" cy="1035050"/>
          </a:xfrm>
        </p:spPr>
        <p:txBody>
          <a:bodyPr>
            <a:normAutofit fontScale="90000"/>
          </a:bodyPr>
          <a:lstStyle/>
          <a:p>
            <a:pPr algn="ctr"/>
            <a:r>
              <a:rPr lang="da-DK" dirty="0">
                <a:latin typeface="Book Antiqua" panose="02040602050305030304" pitchFamily="18" charset="0"/>
              </a:rPr>
              <a:t>Hvad er en begrundet problemformulering</a:t>
            </a:r>
          </a:p>
        </p:txBody>
      </p:sp>
      <p:sp>
        <p:nvSpPr>
          <p:cNvPr id="3" name="Pladsholder til indhold 2">
            <a:extLst>
              <a:ext uri="{FF2B5EF4-FFF2-40B4-BE49-F238E27FC236}">
                <a16:creationId xmlns:a16="http://schemas.microsoft.com/office/drawing/2014/main" id="{2CA86068-53C5-2D34-772D-D18C2BBFC1B8}"/>
              </a:ext>
            </a:extLst>
          </p:cNvPr>
          <p:cNvSpPr>
            <a:spLocks noGrp="1"/>
          </p:cNvSpPr>
          <p:nvPr>
            <p:ph sz="half" idx="1"/>
          </p:nvPr>
        </p:nvSpPr>
        <p:spPr>
          <a:xfrm>
            <a:off x="838200" y="1825625"/>
            <a:ext cx="4982737" cy="4351338"/>
          </a:xfrm>
        </p:spPr>
        <p:txBody>
          <a:bodyPr/>
          <a:lstStyle/>
          <a:p>
            <a:pPr marL="0" indent="0" algn="ctr">
              <a:buNone/>
            </a:pPr>
            <a:r>
              <a:rPr lang="da-DK" sz="1800" i="1" dirty="0">
                <a:latin typeface="Book Antiqua" panose="02040602050305030304" pitchFamily="18" charset="0"/>
              </a:rPr>
              <a:t>Til lærerne: Vise eleverne skemaet ”</a:t>
            </a:r>
            <a:r>
              <a:rPr lang="da-DK" sz="1800" b="1" i="1" dirty="0">
                <a:latin typeface="Book Antiqua" panose="02040602050305030304" pitchFamily="18" charset="0"/>
              </a:rPr>
              <a:t>En Begrundet Problemformulering” </a:t>
            </a:r>
            <a:r>
              <a:rPr lang="da-DK" sz="1800" i="1" dirty="0">
                <a:latin typeface="Book Antiqua" panose="02040602050305030304" pitchFamily="18" charset="0"/>
              </a:rPr>
              <a:t>– ligger på hjemmesiden – Elevmaterialer – Flerfaglige forløb</a:t>
            </a:r>
          </a:p>
          <a:p>
            <a:pPr marL="0" indent="0" algn="ctr">
              <a:buNone/>
            </a:pPr>
            <a:r>
              <a:rPr lang="da-DK" sz="1800" i="1" dirty="0">
                <a:latin typeface="Book Antiqua" panose="02040602050305030304" pitchFamily="18" charset="0"/>
              </a:rPr>
              <a:t>- Kort snak om hvert enkelt punkt</a:t>
            </a:r>
          </a:p>
          <a:p>
            <a:endParaRPr lang="da-DK" dirty="0"/>
          </a:p>
        </p:txBody>
      </p:sp>
      <p:pic>
        <p:nvPicPr>
          <p:cNvPr id="7" name="Pladsholder til indhold 6">
            <a:extLst>
              <a:ext uri="{FF2B5EF4-FFF2-40B4-BE49-F238E27FC236}">
                <a16:creationId xmlns:a16="http://schemas.microsoft.com/office/drawing/2014/main" id="{A3DF6ACF-9E5B-5ACC-F985-CAF57EF3064B}"/>
              </a:ext>
            </a:extLst>
          </p:cNvPr>
          <p:cNvPicPr>
            <a:picLocks noGrp="1" noChangeAspect="1"/>
          </p:cNvPicPr>
          <p:nvPr>
            <p:ph sz="half" idx="2"/>
          </p:nvPr>
        </p:nvPicPr>
        <p:blipFill>
          <a:blip r:embed="rId2"/>
          <a:stretch>
            <a:fillRect/>
          </a:stretch>
        </p:blipFill>
        <p:spPr>
          <a:xfrm>
            <a:off x="7197482" y="1825625"/>
            <a:ext cx="3131036" cy="4351338"/>
          </a:xfrm>
          <a:prstGeom prst="rect">
            <a:avLst/>
          </a:prstGeom>
        </p:spPr>
      </p:pic>
    </p:spTree>
    <p:extLst>
      <p:ext uri="{BB962C8B-B14F-4D97-AF65-F5344CB8AC3E}">
        <p14:creationId xmlns:p14="http://schemas.microsoft.com/office/powerpoint/2010/main" val="4020845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E72FBBA-9921-B1D9-1B5E-1AEFBEE800D6}"/>
              </a:ext>
            </a:extLst>
          </p:cNvPr>
          <p:cNvSpPr>
            <a:spLocks noGrp="1"/>
          </p:cNvSpPr>
          <p:nvPr>
            <p:ph type="title"/>
          </p:nvPr>
        </p:nvSpPr>
        <p:spPr>
          <a:xfrm>
            <a:off x="630936" y="639520"/>
            <a:ext cx="5078488" cy="1719072"/>
          </a:xfrm>
        </p:spPr>
        <p:txBody>
          <a:bodyPr vert="horz" lIns="91440" tIns="45720" rIns="91440" bIns="45720" rtlCol="0" anchor="b">
            <a:normAutofit/>
          </a:bodyPr>
          <a:lstStyle/>
          <a:p>
            <a:pPr marL="0" indent="0"/>
            <a:br>
              <a:rPr lang="en-US" sz="2200" b="1" kern="1200" dirty="0">
                <a:solidFill>
                  <a:schemeClr val="tx1"/>
                </a:solidFill>
                <a:latin typeface="+mj-lt"/>
                <a:ea typeface="+mj-ea"/>
                <a:cs typeface="+mj-cs"/>
              </a:rPr>
            </a:br>
            <a:r>
              <a:rPr lang="da-DK" sz="3200" kern="1200" dirty="0">
                <a:solidFill>
                  <a:schemeClr val="tx1"/>
                </a:solidFill>
                <a:latin typeface="Book Antiqua" panose="02040602050305030304" pitchFamily="18" charset="0"/>
              </a:rPr>
              <a:t>Problemformulerings-hjulet</a:t>
            </a:r>
            <a:br>
              <a:rPr lang="en-US" sz="2400" kern="1200" dirty="0">
                <a:solidFill>
                  <a:schemeClr val="tx1"/>
                </a:solidFill>
                <a:latin typeface="Book Antiqua" panose="02040602050305030304" pitchFamily="18" charset="0"/>
              </a:rPr>
            </a:br>
            <a:endParaRPr lang="en-US" sz="2400" kern="1200" dirty="0">
              <a:solidFill>
                <a:schemeClr val="tx1"/>
              </a:solidFill>
              <a:latin typeface="Book Antiqua" panose="02040602050305030304" pitchFamily="18" charset="0"/>
            </a:endParaRPr>
          </a:p>
        </p:txBody>
      </p:sp>
      <p:sp>
        <p:nvSpPr>
          <p:cNvPr id="12"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dsholder til indhold 2">
            <a:extLst>
              <a:ext uri="{FF2B5EF4-FFF2-40B4-BE49-F238E27FC236}">
                <a16:creationId xmlns:a16="http://schemas.microsoft.com/office/drawing/2014/main" id="{01EB611D-3054-793A-D79F-53104181FB14}"/>
              </a:ext>
            </a:extLst>
          </p:cNvPr>
          <p:cNvSpPr>
            <a:spLocks noGrp="1"/>
          </p:cNvSpPr>
          <p:nvPr>
            <p:ph sz="half" idx="1"/>
          </p:nvPr>
        </p:nvSpPr>
        <p:spPr>
          <a:xfrm>
            <a:off x="630935" y="2807208"/>
            <a:ext cx="4108333" cy="3410712"/>
          </a:xfrm>
        </p:spPr>
        <p:txBody>
          <a:bodyPr vert="horz" lIns="91440" tIns="45720" rIns="91440" bIns="45720" rtlCol="0" anchor="t">
            <a:normAutofit/>
          </a:bodyPr>
          <a:lstStyle/>
          <a:p>
            <a:pPr marL="0" indent="0">
              <a:buNone/>
            </a:pPr>
            <a:r>
              <a:rPr lang="da-DK" sz="2200" dirty="0">
                <a:latin typeface="Book Antiqua" panose="02040602050305030304" pitchFamily="18" charset="0"/>
              </a:rPr>
              <a:t>Vejen til at skrive en god begrundet problemformulering går via et grundigt arbejde med </a:t>
            </a:r>
            <a:r>
              <a:rPr lang="da-DK" sz="2200" b="1" dirty="0">
                <a:latin typeface="Book Antiqua" panose="02040602050305030304" pitchFamily="18" charset="0"/>
              </a:rPr>
              <a:t>”Problemformuleringshjulet.”</a:t>
            </a:r>
            <a:endParaRPr lang="da-DK" sz="2200" dirty="0">
              <a:latin typeface="Book Antiqua" panose="02040602050305030304" pitchFamily="18" charset="0"/>
            </a:endParaRPr>
          </a:p>
        </p:txBody>
      </p:sp>
      <p:pic>
        <p:nvPicPr>
          <p:cNvPr id="5" name="Pladsholder til indhold 4">
            <a:extLst>
              <a:ext uri="{FF2B5EF4-FFF2-40B4-BE49-F238E27FC236}">
                <a16:creationId xmlns:a16="http://schemas.microsoft.com/office/drawing/2014/main" id="{7660BC97-2308-5645-7A4A-B4803B6563A4}"/>
              </a:ext>
            </a:extLst>
          </p:cNvPr>
          <p:cNvPicPr>
            <a:picLocks noGrp="1" noChangeAspect="1"/>
          </p:cNvPicPr>
          <p:nvPr>
            <p:ph sz="half" idx="2"/>
          </p:nvPr>
        </p:nvPicPr>
        <p:blipFill>
          <a:blip r:embed="rId2"/>
          <a:stretch>
            <a:fillRect/>
          </a:stretch>
        </p:blipFill>
        <p:spPr>
          <a:xfrm>
            <a:off x="4654296" y="891883"/>
            <a:ext cx="6903720" cy="5074233"/>
          </a:xfrm>
          <a:prstGeom prst="rect">
            <a:avLst/>
          </a:prstGeom>
        </p:spPr>
      </p:pic>
    </p:spTree>
    <p:extLst>
      <p:ext uri="{BB962C8B-B14F-4D97-AF65-F5344CB8AC3E}">
        <p14:creationId xmlns:p14="http://schemas.microsoft.com/office/powerpoint/2010/main" val="1344297558"/>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6EA4A30C6C1EB2429A23EC2955332835" ma:contentTypeVersion="17" ma:contentTypeDescription="Opret et nyt dokument." ma:contentTypeScope="" ma:versionID="0889cbee3584567bfc3425ff5f95078c">
  <xsd:schema xmlns:xsd="http://www.w3.org/2001/XMLSchema" xmlns:xs="http://www.w3.org/2001/XMLSchema" xmlns:p="http://schemas.microsoft.com/office/2006/metadata/properties" xmlns:ns2="8ff34ec9-af0f-4952-9753-0f2a53d487e0" xmlns:ns3="8d6f59e6-9246-4eb8-a54a-1530a25f7e9e" targetNamespace="http://schemas.microsoft.com/office/2006/metadata/properties" ma:root="true" ma:fieldsID="4419c271d970c7415dedd49c84fad157" ns2:_="" ns3:_="">
    <xsd:import namespace="8ff34ec9-af0f-4952-9753-0f2a53d487e0"/>
    <xsd:import namespace="8d6f59e6-9246-4eb8-a54a-1530a25f7e9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SearchProperties" minOccurs="0"/>
                <xsd:element ref="ns2:MediaServiceLocation"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f34ec9-af0f-4952-9753-0f2a53d487e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Billedmærker" ma:readOnly="false" ma:fieldId="{5cf76f15-5ced-4ddc-b409-7134ff3c332f}" ma:taxonomyMulti="true" ma:sspId="ea5d3aee-0c5c-4d0f-a344-c3a62b115a24"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ServiceLocation" ma:index="21" nillable="true" ma:displayName="Location" ma:indexed="true" ma:internalName="MediaServiceLocatio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d6f59e6-9246-4eb8-a54a-1530a25f7e9e"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be6c6974-4f44-4634-b2b9-7c29ea7336a5}" ma:internalName="TaxCatchAll" ma:showField="CatchAllData" ma:web="8d6f59e6-9246-4eb8-a54a-1530a25f7e9e">
      <xsd:complexType>
        <xsd:complexContent>
          <xsd:extension base="dms:MultiChoiceLookup">
            <xsd:sequence>
              <xsd:element name="Value" type="dms:Lookup" maxOccurs="unbounded" minOccurs="0" nillable="true"/>
            </xsd:sequence>
          </xsd:extension>
        </xsd:complexContent>
      </xsd:complexType>
    </xsd:element>
    <xsd:element name="SharedWithUsers" ma:index="23"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Delt med 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CD62A86-6F41-460C-ABA9-4B9BC943755D}"/>
</file>

<file path=customXml/itemProps2.xml><?xml version="1.0" encoding="utf-8"?>
<ds:datastoreItem xmlns:ds="http://schemas.openxmlformats.org/officeDocument/2006/customXml" ds:itemID="{1349A0B2-F449-4F72-A1BE-EEB5A654736F}"/>
</file>

<file path=docProps/app.xml><?xml version="1.0" encoding="utf-8"?>
<Properties xmlns="http://schemas.openxmlformats.org/officeDocument/2006/extended-properties" xmlns:vt="http://schemas.openxmlformats.org/officeDocument/2006/docPropsVTypes">
  <TotalTime>260</TotalTime>
  <Words>1153</Words>
  <Application>Microsoft Macintosh PowerPoint</Application>
  <PresentationFormat>Widescreen</PresentationFormat>
  <Paragraphs>97</Paragraphs>
  <Slides>14</Slides>
  <Notes>0</Notes>
  <HiddenSlides>0</HiddenSlides>
  <MMClips>0</MMClips>
  <ScaleCrop>false</ScaleCrop>
  <HeadingPairs>
    <vt:vector size="6" baseType="variant">
      <vt:variant>
        <vt:lpstr>Benyttede skrifttyper</vt:lpstr>
      </vt:variant>
      <vt:variant>
        <vt:i4>7</vt:i4>
      </vt:variant>
      <vt:variant>
        <vt:lpstr>Tema</vt:lpstr>
      </vt:variant>
      <vt:variant>
        <vt:i4>1</vt:i4>
      </vt:variant>
      <vt:variant>
        <vt:lpstr>Slidetitler</vt:lpstr>
      </vt:variant>
      <vt:variant>
        <vt:i4>14</vt:i4>
      </vt:variant>
    </vt:vector>
  </HeadingPairs>
  <TitlesOfParts>
    <vt:vector size="22" baseType="lpstr">
      <vt:lpstr>Arial</vt:lpstr>
      <vt:lpstr>BODONI 72 BOOK</vt:lpstr>
      <vt:lpstr>BODONI 72 BOOK</vt:lpstr>
      <vt:lpstr>Book Antiqua</vt:lpstr>
      <vt:lpstr>Calibri</vt:lpstr>
      <vt:lpstr>Calibri Light</vt:lpstr>
      <vt:lpstr>Wingdings</vt:lpstr>
      <vt:lpstr>Office-tema</vt:lpstr>
      <vt:lpstr>Flerfagligt forløb 2</vt:lpstr>
      <vt:lpstr>De flerfaglige forløb</vt:lpstr>
      <vt:lpstr>De flerfaglige forløb Hvad skal du lære?</vt:lpstr>
      <vt:lpstr>Studieretningsprojektet</vt:lpstr>
      <vt:lpstr>Problemformulering vs. opgaveformulering Hvad er forskellen?</vt:lpstr>
      <vt:lpstr>Eksempler på problemformuleringer Hvilke fag er involveret og hvordan kunne et underspørgsmål til de forskellige problemformuleringer se ud? </vt:lpstr>
      <vt:lpstr>En god problemformulering</vt:lpstr>
      <vt:lpstr>Hvad er en begrundet problemformulering</vt:lpstr>
      <vt:lpstr> Problemformulerings-hjulet </vt:lpstr>
      <vt:lpstr>Emne</vt:lpstr>
      <vt:lpstr>Problemformuleringshjulet</vt:lpstr>
      <vt:lpstr>Problemformuleringshjulet</vt:lpstr>
      <vt:lpstr>Problemformuleringshjulet</vt:lpstr>
      <vt:lpstr>Problemformuleringshjulet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Flerfagligt forløb 2</dc:title>
  <dc:creator>Sanne Krogh</dc:creator>
  <cp:lastModifiedBy>Sanne Krogh</cp:lastModifiedBy>
  <cp:revision>7</cp:revision>
  <dcterms:created xsi:type="dcterms:W3CDTF">2022-08-18T06:55:33Z</dcterms:created>
  <dcterms:modified xsi:type="dcterms:W3CDTF">2024-08-28T11:48:06Z</dcterms:modified>
</cp:coreProperties>
</file>