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56" r:id="rId2"/>
    <p:sldId id="257" r:id="rId3"/>
    <p:sldId id="273" r:id="rId4"/>
    <p:sldId id="275" r:id="rId5"/>
    <p:sldId id="259" r:id="rId6"/>
    <p:sldId id="277" r:id="rId7"/>
    <p:sldId id="274" r:id="rId8"/>
    <p:sldId id="278" r:id="rId9"/>
    <p:sldId id="262" r:id="rId10"/>
    <p:sldId id="265" r:id="rId11"/>
    <p:sldId id="276" r:id="rId12"/>
    <p:sldId id="272" r:id="rId13"/>
    <p:sldId id="266" r:id="rId14"/>
    <p:sldId id="267" r:id="rId15"/>
    <p:sldId id="268" r:id="rId16"/>
    <p:sldId id="271" r:id="rId1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BEE4F4-64EC-334E-B5EE-DF871B231E2E}" v="393" dt="2019-11-12T13:21:35.7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0"/>
    <p:restoredTop sz="94624"/>
  </p:normalViewPr>
  <p:slideViewPr>
    <p:cSldViewPr snapToGrid="0" snapToObjects="1">
      <p:cViewPr varScale="1">
        <p:scale>
          <a:sx n="84" d="100"/>
          <a:sy n="84" d="100"/>
        </p:scale>
        <p:origin x="200" y="8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23C3CB-6B87-254E-9574-220218EB8876}"/>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92BCB0EB-614D-3E41-93B7-86D50098F2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E14A85AF-C4E5-4948-8F3D-0D0BDF8B72CE}"/>
              </a:ext>
            </a:extLst>
          </p:cNvPr>
          <p:cNvSpPr>
            <a:spLocks noGrp="1"/>
          </p:cNvSpPr>
          <p:nvPr>
            <p:ph type="dt" sz="half" idx="10"/>
          </p:nvPr>
        </p:nvSpPr>
        <p:spPr/>
        <p:txBody>
          <a:bodyPr/>
          <a:lstStyle/>
          <a:p>
            <a:fld id="{5923F103-BC34-4FE4-A40E-EDDEECFDA5D0}" type="datetimeFigureOut">
              <a:rPr lang="en-US" smtClean="0"/>
              <a:pPr/>
              <a:t>8/23/22</a:t>
            </a:fld>
            <a:endParaRPr lang="en-US" dirty="0"/>
          </a:p>
        </p:txBody>
      </p:sp>
      <p:sp>
        <p:nvSpPr>
          <p:cNvPr id="5" name="Pladsholder til sidefod 4">
            <a:extLst>
              <a:ext uri="{FF2B5EF4-FFF2-40B4-BE49-F238E27FC236}">
                <a16:creationId xmlns:a16="http://schemas.microsoft.com/office/drawing/2014/main" id="{D5237FB9-1561-364C-85C5-A38631F98299}"/>
              </a:ext>
            </a:extLst>
          </p:cNvPr>
          <p:cNvSpPr>
            <a:spLocks noGrp="1"/>
          </p:cNvSpPr>
          <p:nvPr>
            <p:ph type="ftr" sz="quarter" idx="11"/>
          </p:nvPr>
        </p:nvSpPr>
        <p:spPr/>
        <p:txBody>
          <a:bodyPr/>
          <a:lstStyle/>
          <a:p>
            <a:endParaRPr lang="en-US" dirty="0"/>
          </a:p>
        </p:txBody>
      </p:sp>
      <p:sp>
        <p:nvSpPr>
          <p:cNvPr id="6" name="Pladsholder til slidenummer 5">
            <a:extLst>
              <a:ext uri="{FF2B5EF4-FFF2-40B4-BE49-F238E27FC236}">
                <a16:creationId xmlns:a16="http://schemas.microsoft.com/office/drawing/2014/main" id="{A7CF09B5-E4DF-1245-A693-AB1328178AF2}"/>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254302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0DBD81-1A64-1A42-B069-FD42F80D4508}"/>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5A055F0D-65CB-F24B-8127-6DD50575CC13}"/>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3D64A92-23EE-2E45-8D18-BFB5375306DA}"/>
              </a:ext>
            </a:extLst>
          </p:cNvPr>
          <p:cNvSpPr>
            <a:spLocks noGrp="1"/>
          </p:cNvSpPr>
          <p:nvPr>
            <p:ph type="dt" sz="half" idx="10"/>
          </p:nvPr>
        </p:nvSpPr>
        <p:spPr/>
        <p:txBody>
          <a:bodyPr/>
          <a:lstStyle/>
          <a:p>
            <a:fld id="{53086D93-FCAC-47E0-A2EE-787E62CA814C}" type="datetimeFigureOut">
              <a:rPr lang="en-US" smtClean="0"/>
              <a:t>8/23/22</a:t>
            </a:fld>
            <a:endParaRPr lang="en-US" dirty="0"/>
          </a:p>
        </p:txBody>
      </p:sp>
      <p:sp>
        <p:nvSpPr>
          <p:cNvPr id="5" name="Pladsholder til sidefod 4">
            <a:extLst>
              <a:ext uri="{FF2B5EF4-FFF2-40B4-BE49-F238E27FC236}">
                <a16:creationId xmlns:a16="http://schemas.microsoft.com/office/drawing/2014/main" id="{8D557808-CD49-C74D-A2AE-57C1D5A098E7}"/>
              </a:ext>
            </a:extLst>
          </p:cNvPr>
          <p:cNvSpPr>
            <a:spLocks noGrp="1"/>
          </p:cNvSpPr>
          <p:nvPr>
            <p:ph type="ftr" sz="quarter" idx="11"/>
          </p:nvPr>
        </p:nvSpPr>
        <p:spPr/>
        <p:txBody>
          <a:bodyPr/>
          <a:lstStyle/>
          <a:p>
            <a:endParaRPr lang="en-US" dirty="0"/>
          </a:p>
        </p:txBody>
      </p:sp>
      <p:sp>
        <p:nvSpPr>
          <p:cNvPr id="6" name="Pladsholder til slidenummer 5">
            <a:extLst>
              <a:ext uri="{FF2B5EF4-FFF2-40B4-BE49-F238E27FC236}">
                <a16:creationId xmlns:a16="http://schemas.microsoft.com/office/drawing/2014/main" id="{75799663-6467-DB41-81B3-23F67943678B}"/>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982649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CC16543D-CAEC-0C4C-B865-424B0EC6113A}"/>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B881DBC5-2FBC-A647-AAD4-2DCEECD42535}"/>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59730E9-4353-914D-9962-B8AE7FE5E977}"/>
              </a:ext>
            </a:extLst>
          </p:cNvPr>
          <p:cNvSpPr>
            <a:spLocks noGrp="1"/>
          </p:cNvSpPr>
          <p:nvPr>
            <p:ph type="dt" sz="half" idx="10"/>
          </p:nvPr>
        </p:nvSpPr>
        <p:spPr/>
        <p:txBody>
          <a:bodyPr/>
          <a:lstStyle/>
          <a:p>
            <a:fld id="{CDA879A6-0FD0-4734-A311-86BFCA472E6E}" type="datetimeFigureOut">
              <a:rPr lang="en-US" smtClean="0"/>
              <a:t>8/23/22</a:t>
            </a:fld>
            <a:endParaRPr lang="en-US" dirty="0"/>
          </a:p>
        </p:txBody>
      </p:sp>
      <p:sp>
        <p:nvSpPr>
          <p:cNvPr id="5" name="Pladsholder til sidefod 4">
            <a:extLst>
              <a:ext uri="{FF2B5EF4-FFF2-40B4-BE49-F238E27FC236}">
                <a16:creationId xmlns:a16="http://schemas.microsoft.com/office/drawing/2014/main" id="{CBC1F12E-BD7B-DF4C-A219-56E3822169A1}"/>
              </a:ext>
            </a:extLst>
          </p:cNvPr>
          <p:cNvSpPr>
            <a:spLocks noGrp="1"/>
          </p:cNvSpPr>
          <p:nvPr>
            <p:ph type="ftr" sz="quarter" idx="11"/>
          </p:nvPr>
        </p:nvSpPr>
        <p:spPr/>
        <p:txBody>
          <a:bodyPr/>
          <a:lstStyle/>
          <a:p>
            <a:endParaRPr lang="en-US" dirty="0"/>
          </a:p>
        </p:txBody>
      </p:sp>
      <p:sp>
        <p:nvSpPr>
          <p:cNvPr id="6" name="Pladsholder til slidenummer 5">
            <a:extLst>
              <a:ext uri="{FF2B5EF4-FFF2-40B4-BE49-F238E27FC236}">
                <a16:creationId xmlns:a16="http://schemas.microsoft.com/office/drawing/2014/main" id="{AA29CBD4-7C90-6249-A17F-199E26CAE809}"/>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48307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EF27B7-44AF-6442-9960-146D7705304F}"/>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A9604EC1-8696-594A-8037-E288B8EB17F6}"/>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41EBF46-25ED-084D-A4E2-0D83E90A2AF2}"/>
              </a:ext>
            </a:extLst>
          </p:cNvPr>
          <p:cNvSpPr>
            <a:spLocks noGrp="1"/>
          </p:cNvSpPr>
          <p:nvPr>
            <p:ph type="dt" sz="half" idx="10"/>
          </p:nvPr>
        </p:nvSpPr>
        <p:spPr/>
        <p:txBody>
          <a:bodyPr/>
          <a:lstStyle/>
          <a:p>
            <a:fld id="{19C9CA7B-DFD4-44B5-8C60-D14B8CD1FB59}" type="datetimeFigureOut">
              <a:rPr lang="en-US" smtClean="0"/>
              <a:t>8/23/22</a:t>
            </a:fld>
            <a:endParaRPr lang="en-US" dirty="0"/>
          </a:p>
        </p:txBody>
      </p:sp>
      <p:sp>
        <p:nvSpPr>
          <p:cNvPr id="5" name="Pladsholder til sidefod 4">
            <a:extLst>
              <a:ext uri="{FF2B5EF4-FFF2-40B4-BE49-F238E27FC236}">
                <a16:creationId xmlns:a16="http://schemas.microsoft.com/office/drawing/2014/main" id="{F65695ED-D52B-8646-892C-7D0C090711C4}"/>
              </a:ext>
            </a:extLst>
          </p:cNvPr>
          <p:cNvSpPr>
            <a:spLocks noGrp="1"/>
          </p:cNvSpPr>
          <p:nvPr>
            <p:ph type="ftr" sz="quarter" idx="11"/>
          </p:nvPr>
        </p:nvSpPr>
        <p:spPr/>
        <p:txBody>
          <a:bodyPr/>
          <a:lstStyle/>
          <a:p>
            <a:endParaRPr lang="en-US" dirty="0"/>
          </a:p>
        </p:txBody>
      </p:sp>
      <p:sp>
        <p:nvSpPr>
          <p:cNvPr id="6" name="Pladsholder til slidenummer 5">
            <a:extLst>
              <a:ext uri="{FF2B5EF4-FFF2-40B4-BE49-F238E27FC236}">
                <a16:creationId xmlns:a16="http://schemas.microsoft.com/office/drawing/2014/main" id="{369E6A4E-4599-F341-BB6E-B8411160306A}"/>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199417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520E32-24BE-7743-B4F0-20DC94F5977D}"/>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C4153D65-4902-1245-B627-48F4F4C351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C04E37AF-79ED-8E4A-B653-00647C8AF72C}"/>
              </a:ext>
            </a:extLst>
          </p:cNvPr>
          <p:cNvSpPr>
            <a:spLocks noGrp="1"/>
          </p:cNvSpPr>
          <p:nvPr>
            <p:ph type="dt" sz="half" idx="10"/>
          </p:nvPr>
        </p:nvSpPr>
        <p:spPr/>
        <p:txBody>
          <a:bodyPr/>
          <a:lstStyle/>
          <a:p>
            <a:fld id="{F34E6425-0181-43F2-84FC-787E803FD2F8}" type="datetimeFigureOut">
              <a:rPr lang="en-US" smtClean="0"/>
              <a:t>8/23/22</a:t>
            </a:fld>
            <a:endParaRPr lang="en-US" dirty="0"/>
          </a:p>
        </p:txBody>
      </p:sp>
      <p:sp>
        <p:nvSpPr>
          <p:cNvPr id="5" name="Pladsholder til sidefod 4">
            <a:extLst>
              <a:ext uri="{FF2B5EF4-FFF2-40B4-BE49-F238E27FC236}">
                <a16:creationId xmlns:a16="http://schemas.microsoft.com/office/drawing/2014/main" id="{67A15836-160C-1546-95D6-CAFD7F3B55EF}"/>
              </a:ext>
            </a:extLst>
          </p:cNvPr>
          <p:cNvSpPr>
            <a:spLocks noGrp="1"/>
          </p:cNvSpPr>
          <p:nvPr>
            <p:ph type="ftr" sz="quarter" idx="11"/>
          </p:nvPr>
        </p:nvSpPr>
        <p:spPr/>
        <p:txBody>
          <a:bodyPr/>
          <a:lstStyle/>
          <a:p>
            <a:endParaRPr lang="en-US" dirty="0"/>
          </a:p>
        </p:txBody>
      </p:sp>
      <p:sp>
        <p:nvSpPr>
          <p:cNvPr id="6" name="Pladsholder til slidenummer 5">
            <a:extLst>
              <a:ext uri="{FF2B5EF4-FFF2-40B4-BE49-F238E27FC236}">
                <a16:creationId xmlns:a16="http://schemas.microsoft.com/office/drawing/2014/main" id="{91403666-B13B-CF4C-853D-53E42528C5E2}"/>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060786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BAE44F-1E6F-5B4E-8A3C-E398C896259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6AF50F6A-CCE0-DE42-98B3-389D2BAC586D}"/>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256765CD-E1DD-2E4D-ACAA-6C4DC3D402C4}"/>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0D20A672-F7EB-974C-8001-1FB1C6102D84}"/>
              </a:ext>
            </a:extLst>
          </p:cNvPr>
          <p:cNvSpPr>
            <a:spLocks noGrp="1"/>
          </p:cNvSpPr>
          <p:nvPr>
            <p:ph type="dt" sz="half" idx="10"/>
          </p:nvPr>
        </p:nvSpPr>
        <p:spPr/>
        <p:txBody>
          <a:bodyPr/>
          <a:lstStyle/>
          <a:p>
            <a:fld id="{3BDB8791-F1B0-41E7-B7FD-A781E65C4266}" type="datetimeFigureOut">
              <a:rPr lang="en-US" smtClean="0"/>
              <a:t>8/23/22</a:t>
            </a:fld>
            <a:endParaRPr lang="en-US" dirty="0"/>
          </a:p>
        </p:txBody>
      </p:sp>
      <p:sp>
        <p:nvSpPr>
          <p:cNvPr id="6" name="Pladsholder til sidefod 5">
            <a:extLst>
              <a:ext uri="{FF2B5EF4-FFF2-40B4-BE49-F238E27FC236}">
                <a16:creationId xmlns:a16="http://schemas.microsoft.com/office/drawing/2014/main" id="{2C1D3EFC-CC8E-B94F-970E-655C300A0AC1}"/>
              </a:ext>
            </a:extLst>
          </p:cNvPr>
          <p:cNvSpPr>
            <a:spLocks noGrp="1"/>
          </p:cNvSpPr>
          <p:nvPr>
            <p:ph type="ftr" sz="quarter" idx="11"/>
          </p:nvPr>
        </p:nvSpPr>
        <p:spPr/>
        <p:txBody>
          <a:bodyPr/>
          <a:lstStyle/>
          <a:p>
            <a:endParaRPr lang="en-US" dirty="0"/>
          </a:p>
        </p:txBody>
      </p:sp>
      <p:sp>
        <p:nvSpPr>
          <p:cNvPr id="7" name="Pladsholder til slidenummer 6">
            <a:extLst>
              <a:ext uri="{FF2B5EF4-FFF2-40B4-BE49-F238E27FC236}">
                <a16:creationId xmlns:a16="http://schemas.microsoft.com/office/drawing/2014/main" id="{5C8F08C5-95A4-2046-83FB-8B4BCEB87500}"/>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193457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24E319-CA6E-2746-A333-8FD98D000977}"/>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9931FFE2-1539-8F44-B980-A962DEBCF7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9BB35CE2-9390-3746-B204-8D7906A81709}"/>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C4B8287D-EA26-A543-BD4C-BE7E71CC22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99B16A27-7AF5-5346-988A-BD4B96A879B8}"/>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A7EA46AB-A887-344A-957B-6C3104974972}"/>
              </a:ext>
            </a:extLst>
          </p:cNvPr>
          <p:cNvSpPr>
            <a:spLocks noGrp="1"/>
          </p:cNvSpPr>
          <p:nvPr>
            <p:ph type="dt" sz="half" idx="10"/>
          </p:nvPr>
        </p:nvSpPr>
        <p:spPr/>
        <p:txBody>
          <a:bodyPr/>
          <a:lstStyle/>
          <a:p>
            <a:fld id="{5FDD63B2-E120-4ED8-B27B-C685F510A5FE}" type="datetimeFigureOut">
              <a:rPr lang="en-US" smtClean="0"/>
              <a:t>8/23/22</a:t>
            </a:fld>
            <a:endParaRPr lang="en-US" dirty="0"/>
          </a:p>
        </p:txBody>
      </p:sp>
      <p:sp>
        <p:nvSpPr>
          <p:cNvPr id="8" name="Pladsholder til sidefod 7">
            <a:extLst>
              <a:ext uri="{FF2B5EF4-FFF2-40B4-BE49-F238E27FC236}">
                <a16:creationId xmlns:a16="http://schemas.microsoft.com/office/drawing/2014/main" id="{902832CE-B2A8-CE48-8CC9-2466FE10FE7D}"/>
              </a:ext>
            </a:extLst>
          </p:cNvPr>
          <p:cNvSpPr>
            <a:spLocks noGrp="1"/>
          </p:cNvSpPr>
          <p:nvPr>
            <p:ph type="ftr" sz="quarter" idx="11"/>
          </p:nvPr>
        </p:nvSpPr>
        <p:spPr/>
        <p:txBody>
          <a:bodyPr/>
          <a:lstStyle/>
          <a:p>
            <a:endParaRPr lang="en-US" dirty="0"/>
          </a:p>
        </p:txBody>
      </p:sp>
      <p:sp>
        <p:nvSpPr>
          <p:cNvPr id="9" name="Pladsholder til slidenummer 8">
            <a:extLst>
              <a:ext uri="{FF2B5EF4-FFF2-40B4-BE49-F238E27FC236}">
                <a16:creationId xmlns:a16="http://schemas.microsoft.com/office/drawing/2014/main" id="{1146DD46-4C60-1E42-B476-62E893560C7E}"/>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119000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282DCC-D25E-3346-A656-01B728246529}"/>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1E63BB63-F482-9A49-AC88-B956D21D19EC}"/>
              </a:ext>
            </a:extLst>
          </p:cNvPr>
          <p:cNvSpPr>
            <a:spLocks noGrp="1"/>
          </p:cNvSpPr>
          <p:nvPr>
            <p:ph type="dt" sz="half" idx="10"/>
          </p:nvPr>
        </p:nvSpPr>
        <p:spPr/>
        <p:txBody>
          <a:bodyPr/>
          <a:lstStyle/>
          <a:p>
            <a:fld id="{7AA18ACC-A947-437B-A130-35BD54FDF1E9}" type="datetimeFigureOut">
              <a:rPr lang="en-US" smtClean="0"/>
              <a:t>8/23/22</a:t>
            </a:fld>
            <a:endParaRPr lang="en-US" dirty="0"/>
          </a:p>
        </p:txBody>
      </p:sp>
      <p:sp>
        <p:nvSpPr>
          <p:cNvPr id="4" name="Pladsholder til sidefod 3">
            <a:extLst>
              <a:ext uri="{FF2B5EF4-FFF2-40B4-BE49-F238E27FC236}">
                <a16:creationId xmlns:a16="http://schemas.microsoft.com/office/drawing/2014/main" id="{4E2BF231-9A27-284A-87A0-4E00CB747A09}"/>
              </a:ext>
            </a:extLst>
          </p:cNvPr>
          <p:cNvSpPr>
            <a:spLocks noGrp="1"/>
          </p:cNvSpPr>
          <p:nvPr>
            <p:ph type="ftr" sz="quarter" idx="11"/>
          </p:nvPr>
        </p:nvSpPr>
        <p:spPr/>
        <p:txBody>
          <a:bodyPr/>
          <a:lstStyle/>
          <a:p>
            <a:endParaRPr lang="en-US" dirty="0"/>
          </a:p>
        </p:txBody>
      </p:sp>
      <p:sp>
        <p:nvSpPr>
          <p:cNvPr id="5" name="Pladsholder til slidenummer 4">
            <a:extLst>
              <a:ext uri="{FF2B5EF4-FFF2-40B4-BE49-F238E27FC236}">
                <a16:creationId xmlns:a16="http://schemas.microsoft.com/office/drawing/2014/main" id="{526FDEA0-D0CD-7940-8F61-A004986B742A}"/>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01652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060FEBD-06EC-7645-80B0-EE32D5427035}"/>
              </a:ext>
            </a:extLst>
          </p:cNvPr>
          <p:cNvSpPr>
            <a:spLocks noGrp="1"/>
          </p:cNvSpPr>
          <p:nvPr>
            <p:ph type="dt" sz="half" idx="10"/>
          </p:nvPr>
        </p:nvSpPr>
        <p:spPr/>
        <p:txBody>
          <a:bodyPr/>
          <a:lstStyle/>
          <a:p>
            <a:fld id="{7C8D7E02-BCB8-4D50-A234-369438C08659}" type="datetimeFigureOut">
              <a:rPr lang="en-US" smtClean="0"/>
              <a:t>8/23/22</a:t>
            </a:fld>
            <a:endParaRPr lang="en-US" dirty="0"/>
          </a:p>
        </p:txBody>
      </p:sp>
      <p:sp>
        <p:nvSpPr>
          <p:cNvPr id="3" name="Pladsholder til sidefod 2">
            <a:extLst>
              <a:ext uri="{FF2B5EF4-FFF2-40B4-BE49-F238E27FC236}">
                <a16:creationId xmlns:a16="http://schemas.microsoft.com/office/drawing/2014/main" id="{36A2AF96-97CF-0B44-AB7F-F58D1CAF7274}"/>
              </a:ext>
            </a:extLst>
          </p:cNvPr>
          <p:cNvSpPr>
            <a:spLocks noGrp="1"/>
          </p:cNvSpPr>
          <p:nvPr>
            <p:ph type="ftr" sz="quarter" idx="11"/>
          </p:nvPr>
        </p:nvSpPr>
        <p:spPr/>
        <p:txBody>
          <a:bodyPr/>
          <a:lstStyle/>
          <a:p>
            <a:endParaRPr lang="en-US" dirty="0"/>
          </a:p>
        </p:txBody>
      </p:sp>
      <p:sp>
        <p:nvSpPr>
          <p:cNvPr id="4" name="Pladsholder til slidenummer 3">
            <a:extLst>
              <a:ext uri="{FF2B5EF4-FFF2-40B4-BE49-F238E27FC236}">
                <a16:creationId xmlns:a16="http://schemas.microsoft.com/office/drawing/2014/main" id="{14621817-CC19-B34C-875A-FD9698E0A10A}"/>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82142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E5084C-00AC-B34A-8D9E-05F888839BC5}"/>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BDED47AB-5AA3-F447-8896-E9A6A7DF36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54AAA0B6-E5D7-414F-AEF5-451DC4F56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7FD2933-814E-3347-A5EF-0CC4A325CDCD}"/>
              </a:ext>
            </a:extLst>
          </p:cNvPr>
          <p:cNvSpPr>
            <a:spLocks noGrp="1"/>
          </p:cNvSpPr>
          <p:nvPr>
            <p:ph type="dt" sz="half" idx="10"/>
          </p:nvPr>
        </p:nvSpPr>
        <p:spPr/>
        <p:txBody>
          <a:bodyPr/>
          <a:lstStyle/>
          <a:p>
            <a:fld id="{76E86A4C-8E40-4F87-A4F0-01A0687C5742}" type="datetimeFigureOut">
              <a:rPr lang="en-US" smtClean="0"/>
              <a:t>8/23/22</a:t>
            </a:fld>
            <a:endParaRPr lang="en-US" dirty="0"/>
          </a:p>
        </p:txBody>
      </p:sp>
      <p:sp>
        <p:nvSpPr>
          <p:cNvPr id="6" name="Pladsholder til sidefod 5">
            <a:extLst>
              <a:ext uri="{FF2B5EF4-FFF2-40B4-BE49-F238E27FC236}">
                <a16:creationId xmlns:a16="http://schemas.microsoft.com/office/drawing/2014/main" id="{D15361B2-CD7F-634B-97A5-186CF3E72E93}"/>
              </a:ext>
            </a:extLst>
          </p:cNvPr>
          <p:cNvSpPr>
            <a:spLocks noGrp="1"/>
          </p:cNvSpPr>
          <p:nvPr>
            <p:ph type="ftr" sz="quarter" idx="11"/>
          </p:nvPr>
        </p:nvSpPr>
        <p:spPr/>
        <p:txBody>
          <a:bodyPr/>
          <a:lstStyle/>
          <a:p>
            <a:endParaRPr lang="en-US" dirty="0"/>
          </a:p>
        </p:txBody>
      </p:sp>
      <p:sp>
        <p:nvSpPr>
          <p:cNvPr id="7" name="Pladsholder til slidenummer 6">
            <a:extLst>
              <a:ext uri="{FF2B5EF4-FFF2-40B4-BE49-F238E27FC236}">
                <a16:creationId xmlns:a16="http://schemas.microsoft.com/office/drawing/2014/main" id="{A38C8C95-A8F9-154A-AD0B-D9ABBAFF4290}"/>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48929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A146F0-C5AD-BB40-B3ED-44D637F57EB0}"/>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820D371E-B94A-D94A-95D8-92A982EC3B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3705054C-35DE-1641-B86D-84E6D7FA9A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9B61C71-1ACA-A24A-9785-C60D2591DAC7}"/>
              </a:ext>
            </a:extLst>
          </p:cNvPr>
          <p:cNvSpPr>
            <a:spLocks noGrp="1"/>
          </p:cNvSpPr>
          <p:nvPr>
            <p:ph type="dt" sz="half" idx="10"/>
          </p:nvPr>
        </p:nvSpPr>
        <p:spPr/>
        <p:txBody>
          <a:bodyPr/>
          <a:lstStyle/>
          <a:p>
            <a:fld id="{35E72C73-2D91-4E12-BA25-F0AA0C03599B}" type="datetimeFigureOut">
              <a:rPr lang="en-US" smtClean="0"/>
              <a:t>8/23/22</a:t>
            </a:fld>
            <a:endParaRPr lang="en-US" dirty="0"/>
          </a:p>
        </p:txBody>
      </p:sp>
      <p:sp>
        <p:nvSpPr>
          <p:cNvPr id="6" name="Pladsholder til sidefod 5">
            <a:extLst>
              <a:ext uri="{FF2B5EF4-FFF2-40B4-BE49-F238E27FC236}">
                <a16:creationId xmlns:a16="http://schemas.microsoft.com/office/drawing/2014/main" id="{6DFF0167-E706-F549-A02D-04C529C34724}"/>
              </a:ext>
            </a:extLst>
          </p:cNvPr>
          <p:cNvSpPr>
            <a:spLocks noGrp="1"/>
          </p:cNvSpPr>
          <p:nvPr>
            <p:ph type="ftr" sz="quarter" idx="11"/>
          </p:nvPr>
        </p:nvSpPr>
        <p:spPr/>
        <p:txBody>
          <a:bodyPr/>
          <a:lstStyle/>
          <a:p>
            <a:endParaRPr lang="en-US" dirty="0"/>
          </a:p>
        </p:txBody>
      </p:sp>
      <p:sp>
        <p:nvSpPr>
          <p:cNvPr id="7" name="Pladsholder til slidenummer 6">
            <a:extLst>
              <a:ext uri="{FF2B5EF4-FFF2-40B4-BE49-F238E27FC236}">
                <a16:creationId xmlns:a16="http://schemas.microsoft.com/office/drawing/2014/main" id="{14B398B6-1D7A-A746-8A42-0323BAFE441E}"/>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038363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3E8C89D5-6708-784E-9F4D-8372CEA84B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02DAFC9-BC68-3E47-B2E2-8A9799A063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3513558-EDF1-F447-A160-4E5B07E90F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451C3-0FF4-47C4-B829-773ADF60F88C}" type="datetimeFigureOut">
              <a:rPr lang="en-US" smtClean="0"/>
              <a:t>8/23/22</a:t>
            </a:fld>
            <a:endParaRPr lang="en-US" dirty="0"/>
          </a:p>
        </p:txBody>
      </p:sp>
      <p:sp>
        <p:nvSpPr>
          <p:cNvPr id="5" name="Pladsholder til sidefod 4">
            <a:extLst>
              <a:ext uri="{FF2B5EF4-FFF2-40B4-BE49-F238E27FC236}">
                <a16:creationId xmlns:a16="http://schemas.microsoft.com/office/drawing/2014/main" id="{55B0480B-1862-4444-925D-E8D4274CE9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Pladsholder til slidenummer 5">
            <a:extLst>
              <a:ext uri="{FF2B5EF4-FFF2-40B4-BE49-F238E27FC236}">
                <a16:creationId xmlns:a16="http://schemas.microsoft.com/office/drawing/2014/main" id="{7325E2F4-663B-614C-A244-E00A413A07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15645768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7605E96-51FD-234F-9117-33203F7C398B}"/>
              </a:ext>
            </a:extLst>
          </p:cNvPr>
          <p:cNvSpPr>
            <a:spLocks noGrp="1"/>
          </p:cNvSpPr>
          <p:nvPr>
            <p:ph type="ctrTitle"/>
          </p:nvPr>
        </p:nvSpPr>
        <p:spPr>
          <a:xfrm>
            <a:off x="838200" y="451381"/>
            <a:ext cx="10512552" cy="4066540"/>
          </a:xfrm>
        </p:spPr>
        <p:txBody>
          <a:bodyPr anchor="b">
            <a:normAutofit/>
          </a:bodyPr>
          <a:lstStyle/>
          <a:p>
            <a:pPr algn="l"/>
            <a:r>
              <a:rPr lang="da-DK" sz="6600" dirty="0">
                <a:latin typeface="Bodoni 72 Book" pitchFamily="2" charset="0"/>
              </a:rPr>
              <a:t>Flerfagligt Forløb 3 </a:t>
            </a:r>
          </a:p>
        </p:txBody>
      </p:sp>
      <p:sp>
        <p:nvSpPr>
          <p:cNvPr id="3" name="Undertitel 2">
            <a:extLst>
              <a:ext uri="{FF2B5EF4-FFF2-40B4-BE49-F238E27FC236}">
                <a16:creationId xmlns:a16="http://schemas.microsoft.com/office/drawing/2014/main" id="{3118A7B5-E19E-1A49-8F37-2E10983652A0}"/>
              </a:ext>
            </a:extLst>
          </p:cNvPr>
          <p:cNvSpPr>
            <a:spLocks noGrp="1"/>
          </p:cNvSpPr>
          <p:nvPr>
            <p:ph type="subTitle" idx="1"/>
          </p:nvPr>
        </p:nvSpPr>
        <p:spPr>
          <a:xfrm>
            <a:off x="838199" y="4983276"/>
            <a:ext cx="10512552" cy="1126680"/>
          </a:xfrm>
        </p:spPr>
        <p:txBody>
          <a:bodyPr>
            <a:normAutofit/>
          </a:bodyPr>
          <a:lstStyle/>
          <a:p>
            <a:pPr algn="l"/>
            <a:r>
              <a:rPr lang="da-DK">
                <a:latin typeface="Bodoni 72 Book" pitchFamily="2" charset="0"/>
              </a:rPr>
              <a:t>Klasse: </a:t>
            </a:r>
          </a:p>
          <a:p>
            <a:pPr algn="l"/>
            <a:r>
              <a:rPr lang="da-DK">
                <a:latin typeface="Bodoni 72 Book" pitchFamily="2" charset="0"/>
              </a:rPr>
              <a:t>Fag: </a:t>
            </a:r>
          </a:p>
        </p:txBody>
      </p:sp>
      <p:sp>
        <p:nvSpPr>
          <p:cNvPr id="17"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3805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72137375-EFCB-4348-90A2-1AC7C54979BA}"/>
              </a:ext>
            </a:extLst>
          </p:cNvPr>
          <p:cNvSpPr>
            <a:spLocks noGrp="1"/>
          </p:cNvSpPr>
          <p:nvPr>
            <p:ph type="title"/>
          </p:nvPr>
        </p:nvSpPr>
        <p:spPr>
          <a:xfrm>
            <a:off x="643467" y="321734"/>
            <a:ext cx="10905066" cy="1135737"/>
          </a:xfrm>
        </p:spPr>
        <p:txBody>
          <a:bodyPr vert="horz" lIns="91440" tIns="45720" rIns="91440" bIns="45720" rtlCol="0" anchor="ctr">
            <a:normAutofit/>
          </a:bodyPr>
          <a:lstStyle/>
          <a:p>
            <a:r>
              <a:rPr lang="da-DK" sz="4000" b="1" kern="1200" dirty="0">
                <a:solidFill>
                  <a:schemeClr val="tx1"/>
                </a:solidFill>
                <a:latin typeface="BODONI 72 BOOK" pitchFamily="2" charset="0"/>
              </a:rPr>
              <a:t>Problemformuleringshjulet</a:t>
            </a:r>
          </a:p>
        </p:txBody>
      </p:sp>
      <p:sp>
        <p:nvSpPr>
          <p:cNvPr id="3" name="Pladsholder til indhold 2">
            <a:extLst>
              <a:ext uri="{FF2B5EF4-FFF2-40B4-BE49-F238E27FC236}">
                <a16:creationId xmlns:a16="http://schemas.microsoft.com/office/drawing/2014/main" id="{A0EDC556-AD8A-E84A-BFFA-B9413ED2320C}"/>
              </a:ext>
            </a:extLst>
          </p:cNvPr>
          <p:cNvSpPr>
            <a:spLocks noGrp="1"/>
          </p:cNvSpPr>
          <p:nvPr>
            <p:ph sz="half" idx="1"/>
          </p:nvPr>
        </p:nvSpPr>
        <p:spPr>
          <a:xfrm>
            <a:off x="643469" y="1782981"/>
            <a:ext cx="4197004" cy="4393982"/>
          </a:xfrm>
        </p:spPr>
        <p:txBody>
          <a:bodyPr vert="horz" lIns="91440" tIns="45720" rIns="91440" bIns="45720" rtlCol="0">
            <a:normAutofit/>
          </a:bodyPr>
          <a:lstStyle/>
          <a:p>
            <a:pPr marL="0"/>
            <a:endParaRPr lang="en-US" sz="2000" dirty="0"/>
          </a:p>
          <a:p>
            <a:pPr marL="0" indent="0">
              <a:buNone/>
            </a:pPr>
            <a:r>
              <a:rPr lang="da-DK" dirty="0">
                <a:latin typeface="Bodoni 72 Book" pitchFamily="2" charset="0"/>
              </a:rPr>
              <a:t>Vejen til at skrive en god begrundet problemformulering går via et grundigt arbejde med </a:t>
            </a:r>
            <a:r>
              <a:rPr lang="da-DK" b="1" dirty="0">
                <a:latin typeface="BODONI 72 BOOK" pitchFamily="2" charset="0"/>
              </a:rPr>
              <a:t>”Problemformuleringshjulet”</a:t>
            </a:r>
          </a:p>
          <a:p>
            <a:pPr marL="0"/>
            <a:endParaRPr lang="en-US" sz="2000" dirty="0"/>
          </a:p>
          <a:p>
            <a:pPr marL="0"/>
            <a:endParaRPr lang="en-US" sz="2000" dirty="0"/>
          </a:p>
        </p:txBody>
      </p:sp>
      <p:grpSp>
        <p:nvGrpSpPr>
          <p:cNvPr id="24" name="Group 2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25" name="Isosceles Triangle 2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29" name="Rectangle 2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8" name="Pladsholder til indhold 7">
            <a:extLst>
              <a:ext uri="{FF2B5EF4-FFF2-40B4-BE49-F238E27FC236}">
                <a16:creationId xmlns:a16="http://schemas.microsoft.com/office/drawing/2014/main" id="{7022E47C-032E-684C-A458-F4B5FE2D5933}"/>
              </a:ext>
            </a:extLst>
          </p:cNvPr>
          <p:cNvPicPr>
            <a:picLocks noGrp="1" noChangeAspect="1"/>
          </p:cNvPicPr>
          <p:nvPr>
            <p:ph sz="half" idx="2"/>
          </p:nvPr>
        </p:nvPicPr>
        <p:blipFill>
          <a:blip r:embed="rId2"/>
          <a:stretch>
            <a:fillRect/>
          </a:stretch>
        </p:blipFill>
        <p:spPr>
          <a:xfrm>
            <a:off x="5464495" y="1239203"/>
            <a:ext cx="6103483" cy="5004213"/>
          </a:xfrm>
        </p:spPr>
      </p:pic>
    </p:spTree>
    <p:extLst>
      <p:ext uri="{BB962C8B-B14F-4D97-AF65-F5344CB8AC3E}">
        <p14:creationId xmlns:p14="http://schemas.microsoft.com/office/powerpoint/2010/main" val="484674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DB6723CF-45EE-7D49-A415-FBA3B254DF57}"/>
              </a:ext>
            </a:extLst>
          </p:cNvPr>
          <p:cNvSpPr>
            <a:spLocks noGrp="1"/>
          </p:cNvSpPr>
          <p:nvPr>
            <p:ph type="title"/>
          </p:nvPr>
        </p:nvSpPr>
        <p:spPr>
          <a:xfrm>
            <a:off x="643467" y="321734"/>
            <a:ext cx="10905066" cy="1135737"/>
          </a:xfrm>
        </p:spPr>
        <p:txBody>
          <a:bodyPr vert="horz" lIns="91440" tIns="45720" rIns="91440" bIns="45720" rtlCol="0" anchor="ctr">
            <a:normAutofit/>
          </a:bodyPr>
          <a:lstStyle/>
          <a:p>
            <a:r>
              <a:rPr lang="da-DK" sz="3600" b="1" i="0" kern="1200" dirty="0">
                <a:solidFill>
                  <a:schemeClr val="tx1"/>
                </a:solidFill>
                <a:latin typeface="BODONI 72 BOOK" pitchFamily="2" charset="0"/>
              </a:rPr>
              <a:t>Men hvordan gik det i FF2?</a:t>
            </a:r>
          </a:p>
        </p:txBody>
      </p:sp>
      <p:sp>
        <p:nvSpPr>
          <p:cNvPr id="3" name="Pladsholder til indhold 2">
            <a:extLst>
              <a:ext uri="{FF2B5EF4-FFF2-40B4-BE49-F238E27FC236}">
                <a16:creationId xmlns:a16="http://schemas.microsoft.com/office/drawing/2014/main" id="{ECFD6503-BB72-764B-A53B-4F0F421A4A88}"/>
              </a:ext>
            </a:extLst>
          </p:cNvPr>
          <p:cNvSpPr>
            <a:spLocks noGrp="1"/>
          </p:cNvSpPr>
          <p:nvPr>
            <p:ph sz="half" idx="1"/>
          </p:nvPr>
        </p:nvSpPr>
        <p:spPr>
          <a:xfrm>
            <a:off x="643468" y="1782980"/>
            <a:ext cx="5589691" cy="5212179"/>
          </a:xfrm>
        </p:spPr>
        <p:txBody>
          <a:bodyPr vert="horz" lIns="91440" tIns="45720" rIns="91440" bIns="45720" rtlCol="0">
            <a:normAutofit/>
          </a:bodyPr>
          <a:lstStyle/>
          <a:p>
            <a:pPr marL="0" indent="0">
              <a:buNone/>
            </a:pPr>
            <a:r>
              <a:rPr lang="da-DK" sz="2400" dirty="0">
                <a:latin typeface="Bodoni 72 Book" pitchFamily="2" charset="0"/>
              </a:rPr>
              <a:t>I forbindelse med FF2 fik I kommentarer på jeres afleverede ”Begrundet problemformulering” i </a:t>
            </a:r>
            <a:r>
              <a:rPr lang="da-DK" sz="2400" i="1" dirty="0">
                <a:latin typeface="Bodoni 72 Book" pitchFamily="2" charset="0"/>
              </a:rPr>
              <a:t>Teams</a:t>
            </a:r>
            <a:r>
              <a:rPr lang="da-DK" sz="2400" dirty="0">
                <a:latin typeface="Bodoni 72 Book" pitchFamily="2" charset="0"/>
              </a:rPr>
              <a:t> (eks. 2021F_d)</a:t>
            </a:r>
          </a:p>
          <a:p>
            <a:pPr marL="0"/>
            <a:endParaRPr lang="da-DK" sz="2400" dirty="0">
              <a:latin typeface="Bodoni 72 Book" pitchFamily="2" charset="0"/>
            </a:endParaRPr>
          </a:p>
          <a:p>
            <a:pPr marL="0" indent="0">
              <a:buNone/>
            </a:pPr>
            <a:r>
              <a:rPr lang="da-DK" sz="2400" dirty="0">
                <a:latin typeface="Bodoni 72 Book" pitchFamily="2" charset="0"/>
              </a:rPr>
              <a:t>Find disse kommentarer, så du kan se, hvad du var god til, men også hvad du kunne gøre bedre.</a:t>
            </a:r>
          </a:p>
          <a:p>
            <a:pPr marL="0"/>
            <a:endParaRPr lang="da-DK" sz="2400" dirty="0">
              <a:latin typeface="Bodoni 72 Book" pitchFamily="2" charset="0"/>
            </a:endParaRPr>
          </a:p>
          <a:p>
            <a:pPr marL="0" indent="0">
              <a:buNone/>
            </a:pPr>
            <a:r>
              <a:rPr lang="da-DK" sz="2400" dirty="0">
                <a:latin typeface="Bodoni 72 Book" pitchFamily="2" charset="0"/>
              </a:rPr>
              <a:t>HUSK at arbejde med disse fokuspunkter i dette forløb, så du ikke laver de samme fejl igen og har de samme mangler!</a:t>
            </a:r>
          </a:p>
        </p:txBody>
      </p:sp>
      <p:grpSp>
        <p:nvGrpSpPr>
          <p:cNvPr id="12" name="Group 11">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3" name="Isosceles Triangle 1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ladsholder til indhold 4">
            <a:extLst>
              <a:ext uri="{FF2B5EF4-FFF2-40B4-BE49-F238E27FC236}">
                <a16:creationId xmlns:a16="http://schemas.microsoft.com/office/drawing/2014/main" id="{E9F989DA-9BD9-5A47-A535-C82CBEA3F586}"/>
              </a:ext>
            </a:extLst>
          </p:cNvPr>
          <p:cNvPicPr>
            <a:picLocks noGrp="1" noChangeAspect="1"/>
          </p:cNvPicPr>
          <p:nvPr>
            <p:ph sz="half" idx="2"/>
          </p:nvPr>
        </p:nvPicPr>
        <p:blipFill>
          <a:blip r:embed="rId2"/>
          <a:stretch>
            <a:fillRect/>
          </a:stretch>
        </p:blipFill>
        <p:spPr>
          <a:xfrm>
            <a:off x="7315200" y="1782981"/>
            <a:ext cx="3459320" cy="4361892"/>
          </a:xfrm>
          <a:prstGeom prst="rect">
            <a:avLst/>
          </a:prstGeom>
        </p:spPr>
      </p:pic>
      <p:grpSp>
        <p:nvGrpSpPr>
          <p:cNvPr id="16" name="Group 15">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7" name="Rectangle 16">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886730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70EDBC-5CEF-A54A-96B0-59F23D5AC788}"/>
              </a:ext>
            </a:extLst>
          </p:cNvPr>
          <p:cNvSpPr>
            <a:spLocks noGrp="1"/>
          </p:cNvSpPr>
          <p:nvPr>
            <p:ph type="title"/>
          </p:nvPr>
        </p:nvSpPr>
        <p:spPr/>
        <p:txBody>
          <a:bodyPr/>
          <a:lstStyle/>
          <a:p>
            <a:r>
              <a:rPr lang="da-DK" dirty="0">
                <a:latin typeface="Bodoni 72 Book" pitchFamily="2" charset="0"/>
              </a:rPr>
              <a:t>Emne</a:t>
            </a:r>
          </a:p>
        </p:txBody>
      </p:sp>
      <p:sp>
        <p:nvSpPr>
          <p:cNvPr id="3" name="Pladsholder til indhold 2">
            <a:extLst>
              <a:ext uri="{FF2B5EF4-FFF2-40B4-BE49-F238E27FC236}">
                <a16:creationId xmlns:a16="http://schemas.microsoft.com/office/drawing/2014/main" id="{D3F7FD82-EA52-B848-AAE0-64CDA9B2CF40}"/>
              </a:ext>
            </a:extLst>
          </p:cNvPr>
          <p:cNvSpPr>
            <a:spLocks noGrp="1"/>
          </p:cNvSpPr>
          <p:nvPr>
            <p:ph idx="1"/>
          </p:nvPr>
        </p:nvSpPr>
        <p:spPr/>
        <p:txBody>
          <a:bodyPr/>
          <a:lstStyle/>
          <a:p>
            <a:pPr marL="0" indent="0">
              <a:buNone/>
            </a:pPr>
            <a:endParaRPr lang="da-DK" dirty="0"/>
          </a:p>
          <a:p>
            <a:pPr marL="0" indent="0" algn="ctr">
              <a:buNone/>
            </a:pPr>
            <a:r>
              <a:rPr lang="da-DK" i="1" dirty="0">
                <a:latin typeface="Bodoni 72 Book" pitchFamily="2" charset="0"/>
              </a:rPr>
              <a:t>Til læreren: Evt. kort præsentation af  ugens emne</a:t>
            </a:r>
          </a:p>
        </p:txBody>
      </p:sp>
    </p:spTree>
    <p:extLst>
      <p:ext uri="{BB962C8B-B14F-4D97-AF65-F5344CB8AC3E}">
        <p14:creationId xmlns:p14="http://schemas.microsoft.com/office/powerpoint/2010/main" val="3897375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5984E11-04F4-E84A-B5DB-9189BAB7CBD7}"/>
              </a:ext>
            </a:extLst>
          </p:cNvPr>
          <p:cNvSpPr>
            <a:spLocks noGrp="1"/>
          </p:cNvSpPr>
          <p:nvPr>
            <p:ph type="title"/>
          </p:nvPr>
        </p:nvSpPr>
        <p:spPr>
          <a:xfrm>
            <a:off x="5297762" y="329184"/>
            <a:ext cx="6251110" cy="902763"/>
          </a:xfrm>
        </p:spPr>
        <p:txBody>
          <a:bodyPr vert="horz" lIns="91440" tIns="45720" rIns="91440" bIns="45720" rtlCol="0" anchor="b">
            <a:normAutofit/>
          </a:bodyPr>
          <a:lstStyle/>
          <a:p>
            <a:r>
              <a:rPr lang="da-DK" sz="4200" b="1" dirty="0">
                <a:latin typeface="BODONI 72 BOOK" pitchFamily="2" charset="0"/>
              </a:rPr>
              <a:t>Problemformuleringshjulet</a:t>
            </a:r>
          </a:p>
        </p:txBody>
      </p:sp>
      <p:pic>
        <p:nvPicPr>
          <p:cNvPr id="6" name="Pladsholder til indhold 5">
            <a:extLst>
              <a:ext uri="{FF2B5EF4-FFF2-40B4-BE49-F238E27FC236}">
                <a16:creationId xmlns:a16="http://schemas.microsoft.com/office/drawing/2014/main" id="{B2DC243A-39D4-CC43-A1DD-48FDE4A77FB7}"/>
              </a:ext>
            </a:extLst>
          </p:cNvPr>
          <p:cNvPicPr>
            <a:picLocks noGrp="1" noChangeAspect="1"/>
          </p:cNvPicPr>
          <p:nvPr>
            <p:ph sz="half" idx="2"/>
          </p:nvPr>
        </p:nvPicPr>
        <p:blipFill rotWithShape="1">
          <a:blip r:embed="rId2"/>
          <a:srcRect l="13980" r="9099"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25"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6B60D8CB-6BC5-CE45-8B0A-B3C9E328FDB5}"/>
              </a:ext>
            </a:extLst>
          </p:cNvPr>
          <p:cNvSpPr>
            <a:spLocks noGrp="1"/>
          </p:cNvSpPr>
          <p:nvPr>
            <p:ph sz="half" idx="1"/>
          </p:nvPr>
        </p:nvSpPr>
        <p:spPr>
          <a:xfrm>
            <a:off x="5297762" y="2466387"/>
            <a:ext cx="6251110" cy="4062429"/>
          </a:xfrm>
        </p:spPr>
        <p:txBody>
          <a:bodyPr vert="horz" lIns="91440" tIns="45720" rIns="91440" bIns="45720" rtlCol="0">
            <a:normAutofit/>
          </a:bodyPr>
          <a:lstStyle/>
          <a:p>
            <a:pPr marL="0"/>
            <a:r>
              <a:rPr lang="da-DK" sz="2000" b="1" dirty="0">
                <a:latin typeface="BODONI 72 BOOK" pitchFamily="2" charset="0"/>
              </a:rPr>
              <a:t>Hvad interesserer dig?</a:t>
            </a:r>
          </a:p>
          <a:p>
            <a:pPr marL="0"/>
            <a:r>
              <a:rPr lang="da-DK" sz="2000" dirty="0">
                <a:latin typeface="Bodoni 72 Book" pitchFamily="2" charset="0"/>
              </a:rPr>
              <a:t>Inden for jeres valgte emne og valgte fag, hvad interesserer jer så? </a:t>
            </a:r>
          </a:p>
          <a:p>
            <a:pPr marL="0"/>
            <a:r>
              <a:rPr lang="da-DK" sz="2000" dirty="0">
                <a:latin typeface="Bodoni 72 Book" pitchFamily="2" charset="0"/>
              </a:rPr>
              <a:t>Er der noget, I kommer til at tænke på? </a:t>
            </a:r>
          </a:p>
          <a:p>
            <a:pPr marL="0"/>
            <a:r>
              <a:rPr lang="da-DK" sz="2000" dirty="0">
                <a:latin typeface="Bodoni 72 Book" pitchFamily="2" charset="0"/>
              </a:rPr>
              <a:t>Er der noget, der optager jer?</a:t>
            </a:r>
          </a:p>
          <a:p>
            <a:pPr marL="0"/>
            <a:r>
              <a:rPr lang="da-DK" sz="2000" dirty="0">
                <a:latin typeface="Bodoni 72 Book" pitchFamily="2" charset="0"/>
              </a:rPr>
              <a:t>Er der noget, I finder interessant?</a:t>
            </a:r>
          </a:p>
          <a:p>
            <a:pPr marL="0" indent="0">
              <a:buNone/>
            </a:pPr>
            <a:endParaRPr lang="da-DK" sz="2000" dirty="0">
              <a:latin typeface="Bodoni 72 Book" pitchFamily="2" charset="0"/>
            </a:endParaRPr>
          </a:p>
          <a:p>
            <a:pPr marL="0"/>
            <a:r>
              <a:rPr lang="da-DK" sz="2000" dirty="0">
                <a:latin typeface="Bodoni 72 Book" pitchFamily="2" charset="0"/>
              </a:rPr>
              <a:t>Start gerne med sætningerne: ”Vi kommer til at tænke på… ””Det optager os, at…” ”Vi finder det interessant at…”</a:t>
            </a:r>
          </a:p>
          <a:p>
            <a:pPr marL="0"/>
            <a:r>
              <a:rPr lang="da-DK" sz="2000" dirty="0">
                <a:latin typeface="Bodoni 72 Book" pitchFamily="2" charset="0"/>
              </a:rPr>
              <a:t>Skriv blot frit og alt, hvad I kan komme i tanke om  - stil ikke spørgsmål endnu</a:t>
            </a:r>
          </a:p>
          <a:p>
            <a:pPr marL="0"/>
            <a:endParaRPr lang="en-US" sz="2000" dirty="0"/>
          </a:p>
          <a:p>
            <a:pPr marL="0"/>
            <a:endParaRPr lang="en-US" sz="1700" dirty="0"/>
          </a:p>
        </p:txBody>
      </p:sp>
    </p:spTree>
    <p:extLst>
      <p:ext uri="{BB962C8B-B14F-4D97-AF65-F5344CB8AC3E}">
        <p14:creationId xmlns:p14="http://schemas.microsoft.com/office/powerpoint/2010/main" val="72455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343FD3C-67F9-2342-B46D-45B7F81C4F10}"/>
              </a:ext>
            </a:extLst>
          </p:cNvPr>
          <p:cNvSpPr>
            <a:spLocks noGrp="1"/>
          </p:cNvSpPr>
          <p:nvPr>
            <p:ph type="title"/>
          </p:nvPr>
        </p:nvSpPr>
        <p:spPr>
          <a:xfrm>
            <a:off x="4654296" y="329184"/>
            <a:ext cx="6894576" cy="1179576"/>
          </a:xfrm>
        </p:spPr>
        <p:txBody>
          <a:bodyPr vert="horz" lIns="91440" tIns="45720" rIns="91440" bIns="45720" rtlCol="0" anchor="b">
            <a:normAutofit/>
          </a:bodyPr>
          <a:lstStyle/>
          <a:p>
            <a:r>
              <a:rPr lang="da-DK" sz="4600" b="1" i="0" dirty="0">
                <a:latin typeface="Bodoni 72 Book" pitchFamily="2" charset="0"/>
              </a:rPr>
              <a:t>Problemformuleringshjulet</a:t>
            </a:r>
          </a:p>
        </p:txBody>
      </p:sp>
      <p:pic>
        <p:nvPicPr>
          <p:cNvPr id="6" name="Pladsholder til indhold 5">
            <a:extLst>
              <a:ext uri="{FF2B5EF4-FFF2-40B4-BE49-F238E27FC236}">
                <a16:creationId xmlns:a16="http://schemas.microsoft.com/office/drawing/2014/main" id="{3D8BBAC6-4EE5-694F-8720-FA8D046A03A6}"/>
              </a:ext>
            </a:extLst>
          </p:cNvPr>
          <p:cNvPicPr>
            <a:picLocks noGrp="1" noChangeAspect="1"/>
          </p:cNvPicPr>
          <p:nvPr>
            <p:ph sz="half" idx="2"/>
          </p:nvPr>
        </p:nvPicPr>
        <p:blipFill rotWithShape="1">
          <a:blip r:embed="rId2"/>
          <a:srcRect r="-2" b="4027"/>
          <a:stretch/>
        </p:blipFill>
        <p:spPr>
          <a:xfrm>
            <a:off x="20" y="1"/>
            <a:ext cx="4052522"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p:spPr>
      </p:pic>
      <p:sp>
        <p:nvSpPr>
          <p:cNvPr id="27"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ladsholder til indhold 7">
            <a:extLst>
              <a:ext uri="{FF2B5EF4-FFF2-40B4-BE49-F238E27FC236}">
                <a16:creationId xmlns:a16="http://schemas.microsoft.com/office/drawing/2014/main" id="{753A6FA3-F42C-6242-A51B-105C83796E3D}"/>
              </a:ext>
            </a:extLst>
          </p:cNvPr>
          <p:cNvSpPr>
            <a:spLocks noGrp="1"/>
          </p:cNvSpPr>
          <p:nvPr>
            <p:ph sz="half" idx="1"/>
          </p:nvPr>
        </p:nvSpPr>
        <p:spPr>
          <a:xfrm>
            <a:off x="4654296" y="2706624"/>
            <a:ext cx="6894576" cy="3919728"/>
          </a:xfrm>
        </p:spPr>
        <p:txBody>
          <a:bodyPr vert="horz" lIns="91440" tIns="45720" rIns="91440" bIns="45720" rtlCol="0">
            <a:normAutofit lnSpcReduction="10000"/>
          </a:bodyPr>
          <a:lstStyle/>
          <a:p>
            <a:pPr marL="0" indent="0">
              <a:buNone/>
            </a:pPr>
            <a:r>
              <a:rPr lang="da-DK" sz="2000" b="1" dirty="0">
                <a:latin typeface="BODONI 72 BOOK" pitchFamily="2" charset="0"/>
              </a:rPr>
              <a:t>Hvilket spørgsmål – Hvad vil du svare på?</a:t>
            </a:r>
          </a:p>
          <a:p>
            <a:pPr marL="0"/>
            <a:r>
              <a:rPr lang="da-DK" sz="2000" dirty="0">
                <a:latin typeface="Bodoni 72 Book" pitchFamily="2" charset="0"/>
              </a:rPr>
              <a:t>Prøv at formulere jeres interesse/tanker som spørgsmål – find gerne på flere.</a:t>
            </a:r>
          </a:p>
          <a:p>
            <a:pPr marL="0"/>
            <a:r>
              <a:rPr lang="da-DK" sz="2000" dirty="0">
                <a:latin typeface="Bodoni 72 Book" pitchFamily="2" charset="0"/>
              </a:rPr>
              <a:t>Vælg 1 af jeres spørgsmål ud og start spørgsmålet med andre HV-ord. Det kan være, at I bliver nødt til at uddybe jeres spørgsmål, for at det giver mening, men det er også ok.</a:t>
            </a:r>
          </a:p>
          <a:p>
            <a:pPr marL="0" indent="0">
              <a:buNone/>
            </a:pPr>
            <a:r>
              <a:rPr lang="da-DK" sz="2000" dirty="0">
                <a:latin typeface="Bodoni 72 Book" pitchFamily="2" charset="0"/>
              </a:rPr>
              <a:t>Eksempel:</a:t>
            </a:r>
          </a:p>
          <a:p>
            <a:pPr marL="0"/>
            <a:r>
              <a:rPr lang="da-DK" sz="2000" i="1" dirty="0">
                <a:latin typeface="Bodoni 72 Book" pitchFamily="2" charset="0"/>
              </a:rPr>
              <a:t>Hvad er bæredygtighed? </a:t>
            </a:r>
          </a:p>
          <a:p>
            <a:r>
              <a:rPr lang="da-DK" sz="2000" dirty="0">
                <a:latin typeface="Bodoni 72 Book" pitchFamily="2" charset="0"/>
              </a:rPr>
              <a:t>Nu skal sætningen starte med ”Hvorfor” – Nu kan sætningen lyde: </a:t>
            </a:r>
            <a:r>
              <a:rPr lang="da-DK" sz="2000" i="1" dirty="0">
                <a:latin typeface="Bodoni 72 Book" pitchFamily="2" charset="0"/>
              </a:rPr>
              <a:t>Hvorfor er bæredygtighed nødvendigt at have i Danmark?</a:t>
            </a:r>
          </a:p>
          <a:p>
            <a:pPr marL="0"/>
            <a:r>
              <a:rPr lang="da-DK" sz="2000" dirty="0">
                <a:latin typeface="Bodoni 72 Book" pitchFamily="2" charset="0"/>
              </a:rPr>
              <a:t>Prøv med forskellige HV-ord:</a:t>
            </a:r>
          </a:p>
          <a:p>
            <a:pPr marL="0"/>
            <a:r>
              <a:rPr lang="da-DK" sz="2000" dirty="0">
                <a:latin typeface="Bodoni 72 Book" pitchFamily="2" charset="0"/>
              </a:rPr>
              <a:t>Hvad, Hvorfor, Hvordan, Hvornår, Hvorledes etc.</a:t>
            </a:r>
          </a:p>
          <a:p>
            <a:pPr marL="0"/>
            <a:endParaRPr lang="en-US" sz="1500" dirty="0"/>
          </a:p>
          <a:p>
            <a:pPr marL="0"/>
            <a:endParaRPr lang="en-US" sz="1500" dirty="0"/>
          </a:p>
          <a:p>
            <a:pPr marL="0"/>
            <a:endParaRPr lang="en-US" sz="1500" dirty="0"/>
          </a:p>
        </p:txBody>
      </p:sp>
    </p:spTree>
    <p:extLst>
      <p:ext uri="{BB962C8B-B14F-4D97-AF65-F5344CB8AC3E}">
        <p14:creationId xmlns:p14="http://schemas.microsoft.com/office/powerpoint/2010/main" val="1632923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5D9F72-542F-A840-B4FA-59DAFFA45FE4}"/>
              </a:ext>
            </a:extLst>
          </p:cNvPr>
          <p:cNvSpPr>
            <a:spLocks noGrp="1"/>
          </p:cNvSpPr>
          <p:nvPr>
            <p:ph type="title"/>
          </p:nvPr>
        </p:nvSpPr>
        <p:spPr>
          <a:xfrm>
            <a:off x="665085" y="36576"/>
            <a:ext cx="4560584" cy="1560576"/>
          </a:xfrm>
        </p:spPr>
        <p:txBody>
          <a:bodyPr vert="horz" lIns="91440" tIns="45720" rIns="91440" bIns="45720" rtlCol="0" anchor="ctr">
            <a:normAutofit/>
          </a:bodyPr>
          <a:lstStyle/>
          <a:p>
            <a:r>
              <a:rPr lang="da-DK" sz="3200" b="1" dirty="0">
                <a:latin typeface="Bodoni 72 Book" pitchFamily="2" charset="0"/>
              </a:rPr>
              <a:t>Problemformuleringshjulet</a:t>
            </a:r>
          </a:p>
        </p:txBody>
      </p:sp>
      <p:grpSp>
        <p:nvGrpSpPr>
          <p:cNvPr id="46" name="Group 45">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47" name="Rectangle 46">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BC14B99D-E6E0-F44F-9C16-F4DAE0A2D53B}"/>
              </a:ext>
            </a:extLst>
          </p:cNvPr>
          <p:cNvSpPr>
            <a:spLocks noGrp="1"/>
          </p:cNvSpPr>
          <p:nvPr>
            <p:ph sz="half" idx="1"/>
          </p:nvPr>
        </p:nvSpPr>
        <p:spPr>
          <a:xfrm>
            <a:off x="590719" y="2090569"/>
            <a:ext cx="4559425" cy="4584551"/>
          </a:xfrm>
        </p:spPr>
        <p:txBody>
          <a:bodyPr vert="horz" lIns="91440" tIns="45720" rIns="91440" bIns="45720" rtlCol="0" anchor="ctr">
            <a:noAutofit/>
          </a:bodyPr>
          <a:lstStyle/>
          <a:p>
            <a:pPr marL="0" indent="0">
              <a:buNone/>
            </a:pPr>
            <a:r>
              <a:rPr lang="da-DK" sz="1600" b="1" dirty="0">
                <a:latin typeface="BODONI 72 BOOK" pitchFamily="2" charset="0"/>
              </a:rPr>
              <a:t>Hvordan gå til det? Hvad vil du arbejde med?</a:t>
            </a:r>
          </a:p>
          <a:p>
            <a:pPr marL="0" indent="0">
              <a:buNone/>
            </a:pPr>
            <a:r>
              <a:rPr lang="da-DK" sz="1600" dirty="0">
                <a:latin typeface="Bodoni 72 Book" pitchFamily="2" charset="0"/>
              </a:rPr>
              <a:t>Vælg et af jeres spørgsmål, som I nu arbejder videre med.</a:t>
            </a:r>
          </a:p>
          <a:p>
            <a:pPr marL="0" indent="0">
              <a:buNone/>
            </a:pPr>
            <a:r>
              <a:rPr lang="da-DK" sz="1600" dirty="0">
                <a:latin typeface="Bodoni 72 Book" pitchFamily="2" charset="0"/>
              </a:rPr>
              <a:t>Spørg jer selv:</a:t>
            </a:r>
          </a:p>
          <a:p>
            <a:pPr marL="0" indent="0">
              <a:buNone/>
            </a:pPr>
            <a:r>
              <a:rPr lang="da-DK" sz="1600" dirty="0">
                <a:latin typeface="Bodoni 72 Book" pitchFamily="2" charset="0"/>
              </a:rPr>
              <a:t>Kan I bruge viden og metoder fra begge de fag, som I skal arbejde med i FF-forløbet, til at besvare jeres spørgsmål?</a:t>
            </a:r>
          </a:p>
          <a:p>
            <a:pPr marL="0" indent="0">
              <a:buNone/>
            </a:pPr>
            <a:r>
              <a:rPr lang="da-DK" sz="1600" dirty="0">
                <a:latin typeface="Bodoni 72 Book" pitchFamily="2" charset="0"/>
              </a:rPr>
              <a:t>Hvilket materiale/data/empiri vil I bruge for at besvare spørgsmålet? (Her kan det være, at I skal søge på nettet efter relevant materiale)</a:t>
            </a:r>
          </a:p>
          <a:p>
            <a:pPr marL="0" indent="0">
              <a:buNone/>
            </a:pPr>
            <a:r>
              <a:rPr lang="da-DK" sz="1600" dirty="0">
                <a:latin typeface="Bodoni 72 Book" pitchFamily="2" charset="0"/>
              </a:rPr>
              <a:t>Hvis I ikke kan finde relevant materiale, så kan det være, at I skal tilbage og prøve at finde et af jeres andre spørgsmål frem. Find derefter relevant materiale til dette spørgsmål.</a:t>
            </a:r>
          </a:p>
          <a:p>
            <a:pPr marL="0" indent="0">
              <a:buNone/>
            </a:pPr>
            <a:r>
              <a:rPr lang="da-DK" sz="1600" i="1" dirty="0">
                <a:latin typeface="Bodoni 72 Book" pitchFamily="2" charset="0"/>
              </a:rPr>
              <a:t>Til læreren: OBS: denne sekvens kan godt køre længe og skal eventuelt kvalificeres med flere benspænd for eleverne, så de ikke bare vælger et spørgsmål. Et godt spørgsmål er først godt, når man har meget relevant materiale til at besvare spørgsmålet.</a:t>
            </a:r>
          </a:p>
        </p:txBody>
      </p:sp>
      <p:sp>
        <p:nvSpPr>
          <p:cNvPr id="52" name="Rectangle 51">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ladsholder til indhold 5">
            <a:extLst>
              <a:ext uri="{FF2B5EF4-FFF2-40B4-BE49-F238E27FC236}">
                <a16:creationId xmlns:a16="http://schemas.microsoft.com/office/drawing/2014/main" id="{E56250B6-6AE7-4143-B625-E45E0E0E1398}"/>
              </a:ext>
            </a:extLst>
          </p:cNvPr>
          <p:cNvPicPr>
            <a:picLocks noGrp="1" noChangeAspect="1"/>
          </p:cNvPicPr>
          <p:nvPr>
            <p:ph sz="half" idx="2"/>
          </p:nvPr>
        </p:nvPicPr>
        <p:blipFill rotWithShape="1">
          <a:blip r:embed="rId2"/>
          <a:srcRect b="3062"/>
          <a:stretch/>
        </p:blipFill>
        <p:spPr>
          <a:xfrm>
            <a:off x="5977788" y="799352"/>
            <a:ext cx="5425410" cy="5259296"/>
          </a:xfrm>
          <a:prstGeom prst="rect">
            <a:avLst/>
          </a:prstGeom>
        </p:spPr>
      </p:pic>
    </p:spTree>
    <p:extLst>
      <p:ext uri="{BB962C8B-B14F-4D97-AF65-F5344CB8AC3E}">
        <p14:creationId xmlns:p14="http://schemas.microsoft.com/office/powerpoint/2010/main" val="382188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5D9F72-542F-A840-B4FA-59DAFFA45FE4}"/>
              </a:ext>
            </a:extLst>
          </p:cNvPr>
          <p:cNvSpPr>
            <a:spLocks noGrp="1"/>
          </p:cNvSpPr>
          <p:nvPr>
            <p:ph type="title"/>
          </p:nvPr>
        </p:nvSpPr>
        <p:spPr>
          <a:xfrm>
            <a:off x="589560" y="513853"/>
            <a:ext cx="4560584" cy="823763"/>
          </a:xfrm>
        </p:spPr>
        <p:txBody>
          <a:bodyPr vert="horz" lIns="91440" tIns="45720" rIns="91440" bIns="45720" rtlCol="0" anchor="ctr">
            <a:normAutofit/>
          </a:bodyPr>
          <a:lstStyle/>
          <a:p>
            <a:r>
              <a:rPr lang="da-DK" sz="3200" b="1" dirty="0">
                <a:latin typeface="Bodoni 72 Book" pitchFamily="2" charset="0"/>
              </a:rPr>
              <a:t>Problemformuleringshjulet</a:t>
            </a:r>
          </a:p>
        </p:txBody>
      </p:sp>
      <p:grpSp>
        <p:nvGrpSpPr>
          <p:cNvPr id="25" name="Group 24">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6" name="Rectangle 25">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BC14B99D-E6E0-F44F-9C16-F4DAE0A2D53B}"/>
              </a:ext>
            </a:extLst>
          </p:cNvPr>
          <p:cNvSpPr>
            <a:spLocks noGrp="1"/>
          </p:cNvSpPr>
          <p:nvPr>
            <p:ph sz="half" idx="1"/>
          </p:nvPr>
        </p:nvSpPr>
        <p:spPr>
          <a:xfrm>
            <a:off x="590719" y="2330505"/>
            <a:ext cx="4559425" cy="3979585"/>
          </a:xfrm>
        </p:spPr>
        <p:txBody>
          <a:bodyPr vert="horz" lIns="91440" tIns="45720" rIns="91440" bIns="45720" rtlCol="0" anchor="ctr">
            <a:noAutofit/>
          </a:bodyPr>
          <a:lstStyle/>
          <a:p>
            <a:pPr marL="0" indent="0">
              <a:buNone/>
            </a:pPr>
            <a:r>
              <a:rPr lang="da-DK" sz="2000" b="1" dirty="0">
                <a:latin typeface="BODONI 72 BOOK" pitchFamily="2" charset="0"/>
              </a:rPr>
              <a:t>Hvordan gå til det? Hvordan vil du arbejde med det?</a:t>
            </a:r>
          </a:p>
          <a:p>
            <a:pPr marL="0"/>
            <a:endParaRPr lang="da-DK" sz="2000" dirty="0">
              <a:latin typeface="Bodoni 72 Book" pitchFamily="2" charset="0"/>
            </a:endParaRPr>
          </a:p>
          <a:p>
            <a:pPr marL="0" indent="0">
              <a:buNone/>
            </a:pPr>
            <a:r>
              <a:rPr lang="da-DK" sz="2000" dirty="0">
                <a:latin typeface="Bodoni 72 Book" pitchFamily="2" charset="0"/>
              </a:rPr>
              <a:t>I forhold til det spørgsmål og det materiale, I har valgt, skal I nu prøve at svare på: </a:t>
            </a:r>
            <a:r>
              <a:rPr lang="da-DK" sz="2000" i="1" dirty="0">
                <a:latin typeface="Bodoni 72 Book" pitchFamily="2" charset="0"/>
              </a:rPr>
              <a:t>Hvordan arbejder I med materialet?</a:t>
            </a:r>
            <a:r>
              <a:rPr lang="da-DK" sz="2000" dirty="0">
                <a:latin typeface="Bodoni 72 Book" pitchFamily="2" charset="0"/>
              </a:rPr>
              <a:t> Hvad gør I? Hvorfor er det et godt materiale i forhold til jeres spørgsmål?</a:t>
            </a:r>
          </a:p>
          <a:p>
            <a:pPr marL="0" indent="0">
              <a:buNone/>
            </a:pPr>
            <a:r>
              <a:rPr lang="da-DK" sz="2000" dirty="0">
                <a:latin typeface="Bodoni 72 Book" pitchFamily="2" charset="0"/>
              </a:rPr>
              <a:t>Skriv disse overvejelser ned.</a:t>
            </a:r>
          </a:p>
          <a:p>
            <a:pPr marL="0"/>
            <a:endParaRPr lang="da-DK" sz="2000" dirty="0">
              <a:latin typeface="Bodoni 72 Book" pitchFamily="2" charset="0"/>
            </a:endParaRPr>
          </a:p>
          <a:p>
            <a:pPr marL="0" indent="0">
              <a:buNone/>
            </a:pPr>
            <a:r>
              <a:rPr lang="da-DK" sz="2000" i="1" dirty="0">
                <a:latin typeface="Bodoni 72 Book" pitchFamily="2" charset="0"/>
              </a:rPr>
              <a:t>Til læreren: herefter kan I selv lave slides i forhold til at få eleverne rundt i ”Hjulet.” </a:t>
            </a:r>
          </a:p>
        </p:txBody>
      </p:sp>
      <p:sp>
        <p:nvSpPr>
          <p:cNvPr id="31" name="Rectangle 30">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ladsholder til indhold 5">
            <a:extLst>
              <a:ext uri="{FF2B5EF4-FFF2-40B4-BE49-F238E27FC236}">
                <a16:creationId xmlns:a16="http://schemas.microsoft.com/office/drawing/2014/main" id="{E56250B6-6AE7-4143-B625-E45E0E0E1398}"/>
              </a:ext>
            </a:extLst>
          </p:cNvPr>
          <p:cNvPicPr>
            <a:picLocks noGrp="1" noChangeAspect="1"/>
          </p:cNvPicPr>
          <p:nvPr>
            <p:ph sz="half" idx="2"/>
          </p:nvPr>
        </p:nvPicPr>
        <p:blipFill rotWithShape="1">
          <a:blip r:embed="rId2"/>
          <a:srcRect b="3062"/>
          <a:stretch/>
        </p:blipFill>
        <p:spPr>
          <a:xfrm>
            <a:off x="5977788" y="799352"/>
            <a:ext cx="5425410" cy="5259296"/>
          </a:xfrm>
          <a:prstGeom prst="rect">
            <a:avLst/>
          </a:prstGeom>
        </p:spPr>
      </p:pic>
    </p:spTree>
    <p:extLst>
      <p:ext uri="{BB962C8B-B14F-4D97-AF65-F5344CB8AC3E}">
        <p14:creationId xmlns:p14="http://schemas.microsoft.com/office/powerpoint/2010/main" val="556661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F7BEBFA-4CEC-C248-A8E9-9BE682AC2CC0}"/>
              </a:ext>
            </a:extLst>
          </p:cNvPr>
          <p:cNvSpPr>
            <a:spLocks noGrp="1"/>
          </p:cNvSpPr>
          <p:nvPr>
            <p:ph type="title"/>
          </p:nvPr>
        </p:nvSpPr>
        <p:spPr>
          <a:xfrm>
            <a:off x="841248" y="548640"/>
            <a:ext cx="3600860" cy="5431536"/>
          </a:xfrm>
        </p:spPr>
        <p:txBody>
          <a:bodyPr>
            <a:normAutofit/>
          </a:bodyPr>
          <a:lstStyle/>
          <a:p>
            <a:r>
              <a:rPr lang="da-DK" sz="5400">
                <a:latin typeface="Bodoni 72 Book" pitchFamily="2" charset="0"/>
              </a:rPr>
              <a:t>De Flerfaglige Forløb</a:t>
            </a:r>
          </a:p>
        </p:txBody>
      </p:sp>
      <p:sp>
        <p:nvSpPr>
          <p:cNvPr id="17"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F267BCE0-CA16-1B4A-8514-3BCF7D20E002}"/>
              </a:ext>
            </a:extLst>
          </p:cNvPr>
          <p:cNvSpPr>
            <a:spLocks noGrp="1"/>
          </p:cNvSpPr>
          <p:nvPr>
            <p:ph idx="1"/>
          </p:nvPr>
        </p:nvSpPr>
        <p:spPr>
          <a:xfrm>
            <a:off x="5126418" y="552091"/>
            <a:ext cx="6224335" cy="5431536"/>
          </a:xfrm>
        </p:spPr>
        <p:txBody>
          <a:bodyPr anchor="ctr">
            <a:normAutofit/>
          </a:bodyPr>
          <a:lstStyle/>
          <a:p>
            <a:pPr marL="0" indent="0">
              <a:buNone/>
            </a:pPr>
            <a:r>
              <a:rPr lang="da-DK" sz="2200" dirty="0">
                <a:latin typeface="Bodoni 72 Book" pitchFamily="2" charset="0"/>
              </a:rPr>
              <a:t>De flerfaglige forløb er forløb, der skal forberede jer til at lave studieretningsprojektet (SRP) i 3g. </a:t>
            </a:r>
          </a:p>
          <a:p>
            <a:pPr marL="0" indent="0">
              <a:buNone/>
            </a:pPr>
            <a:r>
              <a:rPr lang="da-DK" sz="2200" dirty="0">
                <a:latin typeface="Bodoni 72 Book" pitchFamily="2" charset="0"/>
              </a:rPr>
              <a:t>I skal der kunne:</a:t>
            </a:r>
          </a:p>
          <a:p>
            <a:pPr>
              <a:buFont typeface="Wingdings" pitchFamily="2" charset="2"/>
              <a:buChar char="ü"/>
            </a:pPr>
            <a:r>
              <a:rPr lang="da-DK" sz="2200" dirty="0">
                <a:latin typeface="Bodoni 72 Book" pitchFamily="2" charset="0"/>
              </a:rPr>
              <a:t>Lave </a:t>
            </a:r>
            <a:r>
              <a:rPr lang="da-DK" sz="2200" b="1" dirty="0">
                <a:latin typeface="BODONI 72 BOOK" pitchFamily="2" charset="0"/>
              </a:rPr>
              <a:t>en </a:t>
            </a:r>
            <a:r>
              <a:rPr lang="da-DK" sz="2200" b="1" i="1" dirty="0">
                <a:latin typeface="BODONI 72 BOOK" pitchFamily="2" charset="0"/>
              </a:rPr>
              <a:t>Begrundet Problemformulering </a:t>
            </a:r>
            <a:r>
              <a:rPr lang="da-DK" sz="2200" dirty="0">
                <a:latin typeface="Bodoni 72 Book" pitchFamily="2" charset="0"/>
              </a:rPr>
              <a:t>– hertil bruge</a:t>
            </a:r>
            <a:r>
              <a:rPr lang="da-DK" sz="2200" b="1" dirty="0">
                <a:latin typeface="BODONI 72 BOOK" pitchFamily="2" charset="0"/>
              </a:rPr>
              <a:t> </a:t>
            </a:r>
            <a:r>
              <a:rPr lang="da-DK" sz="2200" b="1" i="1" dirty="0">
                <a:latin typeface="BODONI 72 BOOK" pitchFamily="2" charset="0"/>
              </a:rPr>
              <a:t>Problemformuleringshjulet</a:t>
            </a:r>
          </a:p>
          <a:p>
            <a:pPr>
              <a:buFont typeface="Wingdings" pitchFamily="2" charset="2"/>
              <a:buChar char="ü"/>
            </a:pPr>
            <a:r>
              <a:rPr lang="da-DK" sz="2200" dirty="0">
                <a:latin typeface="Bodoni 72 Book" pitchFamily="2" charset="0"/>
              </a:rPr>
              <a:t>Gå til </a:t>
            </a:r>
            <a:r>
              <a:rPr lang="da-DK" sz="2200" b="1" i="1" dirty="0">
                <a:latin typeface="BODONI 72 BOOK" pitchFamily="2" charset="0"/>
              </a:rPr>
              <a:t>Vejledning</a:t>
            </a:r>
          </a:p>
          <a:p>
            <a:pPr>
              <a:buFont typeface="Wingdings" pitchFamily="2" charset="2"/>
              <a:buChar char="ü"/>
            </a:pPr>
            <a:r>
              <a:rPr lang="da-DK" sz="2200" dirty="0">
                <a:latin typeface="Bodoni 72 Book" pitchFamily="2" charset="0"/>
              </a:rPr>
              <a:t>Lave </a:t>
            </a:r>
            <a:r>
              <a:rPr lang="da-DK" sz="2200" b="1" i="1" dirty="0">
                <a:latin typeface="BODONI 72 BOOK" pitchFamily="2" charset="0"/>
              </a:rPr>
              <a:t>metodeovervejelser</a:t>
            </a:r>
          </a:p>
          <a:p>
            <a:pPr>
              <a:buFont typeface="Wingdings" pitchFamily="2" charset="2"/>
              <a:buChar char="ü"/>
            </a:pPr>
            <a:r>
              <a:rPr lang="da-DK" sz="2200" dirty="0">
                <a:latin typeface="Bodoni 72 Book" pitchFamily="2" charset="0"/>
              </a:rPr>
              <a:t>Besvare en </a:t>
            </a:r>
            <a:r>
              <a:rPr lang="da-DK" sz="2200" b="1" i="1" dirty="0">
                <a:latin typeface="BODONI 72 BOOK" pitchFamily="2" charset="0"/>
              </a:rPr>
              <a:t>opgaveformulering</a:t>
            </a:r>
            <a:r>
              <a:rPr lang="da-DK" sz="2200" i="1" dirty="0">
                <a:latin typeface="Bodoni 72 Book" pitchFamily="2" charset="0"/>
              </a:rPr>
              <a:t> </a:t>
            </a:r>
            <a:r>
              <a:rPr lang="da-DK" sz="2200" dirty="0">
                <a:latin typeface="Bodoni 72 Book" pitchFamily="2" charset="0"/>
              </a:rPr>
              <a:t>og skrive en cirka </a:t>
            </a:r>
            <a:r>
              <a:rPr lang="da-DK" sz="2200" b="1" dirty="0">
                <a:latin typeface="BODONI 72 BOOK" pitchFamily="2" charset="0"/>
              </a:rPr>
              <a:t>20 siders flerfaglig opgave </a:t>
            </a:r>
            <a:r>
              <a:rPr lang="da-DK" sz="2200" dirty="0">
                <a:latin typeface="Bodoni 72 Book" pitchFamily="2" charset="0"/>
              </a:rPr>
              <a:t>(2 fag) med korrekt </a:t>
            </a:r>
            <a:r>
              <a:rPr lang="da-DK" sz="2200" b="1" dirty="0">
                <a:latin typeface="BODONI 72 BOOK" pitchFamily="2" charset="0"/>
              </a:rPr>
              <a:t>formalia</a:t>
            </a:r>
            <a:r>
              <a:rPr lang="da-DK" sz="2200" dirty="0">
                <a:latin typeface="Bodoni 72 Book" pitchFamily="2" charset="0"/>
              </a:rPr>
              <a:t> (indledning/konklusion/sammenhæng/litteraturliste/henvisninger etc.)</a:t>
            </a:r>
          </a:p>
          <a:p>
            <a:pPr>
              <a:buFont typeface="Wingdings" pitchFamily="2" charset="2"/>
              <a:buChar char="ü"/>
            </a:pPr>
            <a:r>
              <a:rPr lang="da-DK" sz="2200" b="1" i="1" dirty="0">
                <a:latin typeface="BODONI 72 BOOK" pitchFamily="2" charset="0"/>
              </a:rPr>
              <a:t>Mundtligt formidle </a:t>
            </a:r>
            <a:r>
              <a:rPr lang="da-DK" sz="2200" dirty="0">
                <a:latin typeface="Bodoni 72 Book" pitchFamily="2" charset="0"/>
              </a:rPr>
              <a:t>det færdige arbejde og de væsentligste konklusioner (mundtlig eksamen)</a:t>
            </a:r>
          </a:p>
          <a:p>
            <a:pPr marL="0" indent="0">
              <a:buNone/>
            </a:pPr>
            <a:endParaRPr lang="da-DK" sz="2200" u="sng" dirty="0">
              <a:latin typeface="Bodoni 72 Book" pitchFamily="2" charset="0"/>
            </a:endParaRPr>
          </a:p>
          <a:p>
            <a:pPr marL="0" indent="0">
              <a:buNone/>
            </a:pPr>
            <a:endParaRPr lang="da-DK" sz="2200" b="1" i="1" dirty="0"/>
          </a:p>
        </p:txBody>
      </p:sp>
    </p:spTree>
    <p:extLst>
      <p:ext uri="{BB962C8B-B14F-4D97-AF65-F5344CB8AC3E}">
        <p14:creationId xmlns:p14="http://schemas.microsoft.com/office/powerpoint/2010/main" val="3102570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2E7B6AA-6501-FB47-87A6-11E24566425C}"/>
              </a:ext>
            </a:extLst>
          </p:cNvPr>
          <p:cNvSpPr>
            <a:spLocks noGrp="1"/>
          </p:cNvSpPr>
          <p:nvPr>
            <p:ph type="title"/>
          </p:nvPr>
        </p:nvSpPr>
        <p:spPr>
          <a:xfrm>
            <a:off x="1171074" y="1396686"/>
            <a:ext cx="3240506" cy="4064628"/>
          </a:xfrm>
        </p:spPr>
        <p:txBody>
          <a:bodyPr>
            <a:normAutofit/>
          </a:bodyPr>
          <a:lstStyle/>
          <a:p>
            <a:r>
              <a:rPr lang="da-DK" dirty="0">
                <a:solidFill>
                  <a:srgbClr val="FFFFFF"/>
                </a:solidFill>
                <a:latin typeface="Bodoni 72 Book" pitchFamily="2" charset="0"/>
              </a:rPr>
              <a:t>Hvad har I lært indtil nu?</a:t>
            </a:r>
          </a:p>
        </p:txBody>
      </p:sp>
      <p:sp>
        <p:nvSpPr>
          <p:cNvPr id="21" name="Arc 2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Pladsholder til indhold 2">
            <a:extLst>
              <a:ext uri="{FF2B5EF4-FFF2-40B4-BE49-F238E27FC236}">
                <a16:creationId xmlns:a16="http://schemas.microsoft.com/office/drawing/2014/main" id="{6FA8AFC7-64C8-8945-BF87-32B67E75689E}"/>
              </a:ext>
            </a:extLst>
          </p:cNvPr>
          <p:cNvSpPr>
            <a:spLocks noGrp="1"/>
          </p:cNvSpPr>
          <p:nvPr>
            <p:ph idx="1"/>
          </p:nvPr>
        </p:nvSpPr>
        <p:spPr>
          <a:xfrm>
            <a:off x="5370153" y="1119031"/>
            <a:ext cx="5536397" cy="5586569"/>
          </a:xfrm>
        </p:spPr>
        <p:txBody>
          <a:bodyPr>
            <a:normAutofit/>
          </a:bodyPr>
          <a:lstStyle/>
          <a:p>
            <a:pPr marL="0" indent="0">
              <a:buNone/>
            </a:pPr>
            <a:r>
              <a:rPr lang="da-DK" sz="1600" b="1" u="sng" dirty="0">
                <a:latin typeface="BODONI 72 BOOK" pitchFamily="2" charset="0"/>
              </a:rPr>
              <a:t>1g: FF1 (DHO):  </a:t>
            </a:r>
          </a:p>
          <a:p>
            <a:pPr marL="0" indent="0">
              <a:buNone/>
            </a:pPr>
            <a:r>
              <a:rPr lang="da-DK" sz="1600" dirty="0">
                <a:latin typeface="Bodoni 72 Book" pitchFamily="2" charset="0"/>
              </a:rPr>
              <a:t>I skrev en 6-8 siders opgave med mundtlig formidling (årsprøve) </a:t>
            </a:r>
            <a:br>
              <a:rPr lang="da-DK" sz="1600" dirty="0">
                <a:latin typeface="Bodoni 72 Book" pitchFamily="2" charset="0"/>
              </a:rPr>
            </a:br>
            <a:endParaRPr lang="da-DK" sz="1600" dirty="0">
              <a:latin typeface="Bodoni 72 Book" pitchFamily="2" charset="0"/>
            </a:endParaRPr>
          </a:p>
          <a:p>
            <a:pPr marL="0" indent="0">
              <a:buNone/>
            </a:pPr>
            <a:r>
              <a:rPr lang="da-DK" sz="1600" b="1" dirty="0">
                <a:latin typeface="BODONI 72 BOOK" pitchFamily="2" charset="0"/>
              </a:rPr>
              <a:t>Fokus: </a:t>
            </a:r>
          </a:p>
          <a:p>
            <a:pPr>
              <a:buFont typeface="Wingdings" pitchFamily="2" charset="2"/>
              <a:buChar char="ü"/>
            </a:pPr>
            <a:r>
              <a:rPr lang="da-DK" sz="1600" b="1" i="1" dirty="0">
                <a:latin typeface="BODONI 72 BOOK" pitchFamily="2" charset="0"/>
              </a:rPr>
              <a:t>Besvarelse af en opgaveformulering og skrive en sammenhængende opgave med korrekt formalia</a:t>
            </a:r>
          </a:p>
          <a:p>
            <a:pPr>
              <a:buFont typeface="Wingdings" pitchFamily="2" charset="2"/>
              <a:buChar char="ü"/>
            </a:pPr>
            <a:r>
              <a:rPr lang="da-DK" sz="1600" b="1" i="1" dirty="0">
                <a:latin typeface="BODONI 72 BOOK" pitchFamily="2" charset="0"/>
              </a:rPr>
              <a:t>Lave metodeovervejelser</a:t>
            </a:r>
          </a:p>
          <a:p>
            <a:pPr marL="0" indent="0">
              <a:buNone/>
            </a:pPr>
            <a:endParaRPr lang="da-DK" sz="1600" u="sng" dirty="0">
              <a:latin typeface="Bodoni 72 Book" pitchFamily="2" charset="0"/>
            </a:endParaRPr>
          </a:p>
          <a:p>
            <a:pPr marL="0" indent="0">
              <a:buNone/>
            </a:pPr>
            <a:r>
              <a:rPr lang="da-DK" sz="1600" b="1" u="sng" dirty="0">
                <a:latin typeface="BODONI 72 BOOK" pitchFamily="2" charset="0"/>
              </a:rPr>
              <a:t>2g September: FF2: </a:t>
            </a:r>
          </a:p>
          <a:p>
            <a:pPr marL="0" indent="0">
              <a:buNone/>
            </a:pPr>
            <a:r>
              <a:rPr lang="da-DK" sz="1600" dirty="0">
                <a:latin typeface="Bodoni 72 Book" pitchFamily="2" charset="0"/>
              </a:rPr>
              <a:t>I lavede en Begrundet problemformulering, som I mundtligt formidlede i et gruppeoplæg.</a:t>
            </a:r>
            <a:br>
              <a:rPr lang="da-DK" sz="1600" dirty="0">
                <a:latin typeface="Bodoni 72 Book" pitchFamily="2" charset="0"/>
              </a:rPr>
            </a:br>
            <a:endParaRPr lang="da-DK" sz="1600" dirty="0">
              <a:latin typeface="Bodoni 72 Book" pitchFamily="2" charset="0"/>
            </a:endParaRPr>
          </a:p>
          <a:p>
            <a:pPr marL="0" indent="0">
              <a:buNone/>
            </a:pPr>
            <a:r>
              <a:rPr lang="da-DK" sz="1600" b="1" dirty="0">
                <a:latin typeface="BODONI 72 BOOK" pitchFamily="2" charset="0"/>
              </a:rPr>
              <a:t>Fokus: </a:t>
            </a:r>
          </a:p>
          <a:p>
            <a:pPr>
              <a:buFont typeface="Wingdings" pitchFamily="2" charset="2"/>
              <a:buChar char="ü"/>
            </a:pPr>
            <a:r>
              <a:rPr lang="da-DK" sz="1600" b="1" dirty="0">
                <a:latin typeface="BODONI 72 BOOK" pitchFamily="2" charset="0"/>
              </a:rPr>
              <a:t>hvordan man laver en god </a:t>
            </a:r>
            <a:r>
              <a:rPr lang="da-DK" sz="1600" b="1" i="1" dirty="0">
                <a:latin typeface="BODONI 72 BOOK" pitchFamily="2" charset="0"/>
              </a:rPr>
              <a:t>Begrundet problemformulering </a:t>
            </a:r>
            <a:r>
              <a:rPr lang="da-DK" sz="1600" b="1" dirty="0">
                <a:latin typeface="BODONI 72 BOOK" pitchFamily="2" charset="0"/>
              </a:rPr>
              <a:t>(problemformulering/underspørgsmål/materiale- og metodevalg) </a:t>
            </a:r>
          </a:p>
          <a:p>
            <a:pPr>
              <a:buFont typeface="Wingdings" pitchFamily="2" charset="2"/>
              <a:buChar char="ü"/>
            </a:pPr>
            <a:r>
              <a:rPr lang="da-DK" sz="1600" b="1" dirty="0">
                <a:latin typeface="BODONI 72 BOOK" pitchFamily="2" charset="0"/>
              </a:rPr>
              <a:t>Bruge </a:t>
            </a:r>
            <a:r>
              <a:rPr lang="da-DK" sz="1600" b="1" i="1" dirty="0">
                <a:latin typeface="BODONI 72 BOOK" pitchFamily="2" charset="0"/>
              </a:rPr>
              <a:t>Problemformuleringshjulet </a:t>
            </a:r>
          </a:p>
          <a:p>
            <a:endParaRPr lang="da-DK" sz="1100" dirty="0"/>
          </a:p>
        </p:txBody>
      </p:sp>
    </p:spTree>
    <p:extLst>
      <p:ext uri="{BB962C8B-B14F-4D97-AF65-F5344CB8AC3E}">
        <p14:creationId xmlns:p14="http://schemas.microsoft.com/office/powerpoint/2010/main" val="86544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588E4C4-BE67-C740-A8F7-65D94CD7243E}"/>
              </a:ext>
            </a:extLst>
          </p:cNvPr>
          <p:cNvSpPr>
            <a:spLocks noGrp="1"/>
          </p:cNvSpPr>
          <p:nvPr>
            <p:ph type="title"/>
          </p:nvPr>
        </p:nvSpPr>
        <p:spPr>
          <a:xfrm>
            <a:off x="1389278" y="1233241"/>
            <a:ext cx="3240506" cy="4064628"/>
          </a:xfrm>
        </p:spPr>
        <p:txBody>
          <a:bodyPr>
            <a:normAutofit/>
          </a:bodyPr>
          <a:lstStyle/>
          <a:p>
            <a:r>
              <a:rPr lang="da-DK" dirty="0">
                <a:solidFill>
                  <a:srgbClr val="FFFFFF"/>
                </a:solidFill>
                <a:latin typeface="Bodoni 72 Book" pitchFamily="2" charset="0"/>
              </a:rPr>
              <a:t>Hvad skal I lære</a:t>
            </a:r>
            <a:r>
              <a:rPr lang="da-DK" dirty="0">
                <a:solidFill>
                  <a:srgbClr val="FFFFFF"/>
                </a:solidFill>
                <a:latin typeface="Bodoni 72 Book" pitchFamily="2" charset="0"/>
                <a:sym typeface="Wingdings" pitchFamily="2" charset="2"/>
              </a:rPr>
              <a:t> i FF3:</a:t>
            </a:r>
            <a:endParaRPr lang="da-DK" dirty="0">
              <a:solidFill>
                <a:srgbClr val="FFFFFF"/>
              </a:solidFill>
              <a:latin typeface="Bodoni 72 Book" pitchFamily="2" charset="0"/>
            </a:endParaRPr>
          </a:p>
        </p:txBody>
      </p:sp>
      <p:sp>
        <p:nvSpPr>
          <p:cNvPr id="21" name="Freeform: Shape 2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dsholder til indhold 2">
            <a:extLst>
              <a:ext uri="{FF2B5EF4-FFF2-40B4-BE49-F238E27FC236}">
                <a16:creationId xmlns:a16="http://schemas.microsoft.com/office/drawing/2014/main" id="{2A63FF99-A77E-B746-886D-5CB14D62C226}"/>
              </a:ext>
            </a:extLst>
          </p:cNvPr>
          <p:cNvSpPr>
            <a:spLocks noGrp="1"/>
          </p:cNvSpPr>
          <p:nvPr>
            <p:ph idx="1"/>
          </p:nvPr>
        </p:nvSpPr>
        <p:spPr>
          <a:xfrm>
            <a:off x="6096000" y="847600"/>
            <a:ext cx="5257799" cy="5440352"/>
          </a:xfrm>
        </p:spPr>
        <p:txBody>
          <a:bodyPr anchor="t">
            <a:normAutofit/>
          </a:bodyPr>
          <a:lstStyle/>
          <a:p>
            <a:pPr marL="0" indent="0">
              <a:buNone/>
            </a:pPr>
            <a:r>
              <a:rPr lang="da-DK" sz="2000" b="1" u="sng" dirty="0">
                <a:latin typeface="BODONI 72 BOOK" pitchFamily="2" charset="0"/>
              </a:rPr>
              <a:t>Produktkrav i slutningen af forløbet:</a:t>
            </a:r>
          </a:p>
          <a:p>
            <a:pPr marL="0" indent="0">
              <a:buNone/>
            </a:pPr>
            <a:r>
              <a:rPr lang="da-DK" sz="2000" dirty="0">
                <a:latin typeface="Bodoni 72 Book" pitchFamily="2" charset="0"/>
              </a:rPr>
              <a:t>Skriftligt produkt I: Begrundet problemformulering</a:t>
            </a:r>
          </a:p>
          <a:p>
            <a:pPr marL="0" indent="0">
              <a:buNone/>
            </a:pPr>
            <a:r>
              <a:rPr lang="da-DK" sz="2000" dirty="0">
                <a:latin typeface="Bodoni 72 Book" pitchFamily="2" charset="0"/>
              </a:rPr>
              <a:t>Skriftligt produkt II: Supplerende dokument med mulige besvarelser på jeres underspørgsmål.</a:t>
            </a:r>
          </a:p>
          <a:p>
            <a:pPr marL="0" indent="0">
              <a:buNone/>
            </a:pPr>
            <a:br>
              <a:rPr lang="da-DK" sz="2000" dirty="0">
                <a:latin typeface="Bodoni 72 Book" pitchFamily="2" charset="0"/>
              </a:rPr>
            </a:br>
            <a:r>
              <a:rPr lang="da-DK" sz="2000" b="1" dirty="0">
                <a:latin typeface="BODONI 72 BOOK" pitchFamily="2" charset="0"/>
              </a:rPr>
              <a:t>Fokus: </a:t>
            </a:r>
          </a:p>
          <a:p>
            <a:pPr>
              <a:buFont typeface="Wingdings" pitchFamily="2" charset="2"/>
              <a:buChar char="Ø"/>
            </a:pPr>
            <a:r>
              <a:rPr lang="da-DK" sz="2000" b="1" dirty="0">
                <a:latin typeface="BODONI 72 BOOK" pitchFamily="2" charset="0"/>
              </a:rPr>
              <a:t>Brug af</a:t>
            </a:r>
            <a:r>
              <a:rPr lang="da-DK" sz="2000" b="1" i="1" dirty="0">
                <a:latin typeface="BODONI 72 BOOK" pitchFamily="2" charset="0"/>
              </a:rPr>
              <a:t> Problemformuleringshjulet</a:t>
            </a:r>
          </a:p>
          <a:p>
            <a:pPr>
              <a:buFont typeface="Wingdings" pitchFamily="2" charset="2"/>
              <a:buChar char="Ø"/>
            </a:pPr>
            <a:r>
              <a:rPr lang="da-DK" sz="2000" b="1" dirty="0">
                <a:latin typeface="BODONI 72 BOOK" pitchFamily="2" charset="0"/>
              </a:rPr>
              <a:t>Give mulige besvarelser på jeres underspørgsmål</a:t>
            </a:r>
          </a:p>
          <a:p>
            <a:pPr>
              <a:buFont typeface="Wingdings" pitchFamily="2" charset="2"/>
              <a:buChar char="Ø"/>
            </a:pPr>
            <a:r>
              <a:rPr lang="da-DK" sz="2000" b="1" dirty="0">
                <a:latin typeface="BODONI 72 BOOK" pitchFamily="2" charset="0"/>
              </a:rPr>
              <a:t>Se, hvordan problemformuleringen kan blive til en</a:t>
            </a:r>
            <a:r>
              <a:rPr lang="da-DK" sz="2000" b="1" i="1" dirty="0">
                <a:latin typeface="BODONI 72 BOOK" pitchFamily="2" charset="0"/>
              </a:rPr>
              <a:t> opgaveformulering</a:t>
            </a:r>
            <a:endParaRPr lang="da-DK" sz="2000" b="1" dirty="0">
              <a:latin typeface="BODONI 72 BOOK" pitchFamily="2" charset="0"/>
            </a:endParaRPr>
          </a:p>
          <a:p>
            <a:pPr>
              <a:buFont typeface="Wingdings" pitchFamily="2" charset="2"/>
              <a:buChar char="Ø"/>
            </a:pPr>
            <a:r>
              <a:rPr lang="da-DK" sz="2000" b="1" dirty="0">
                <a:latin typeface="BODONI 72 BOOK" pitchFamily="2" charset="0"/>
              </a:rPr>
              <a:t>Øvelse i at gå til </a:t>
            </a:r>
            <a:r>
              <a:rPr lang="da-DK" sz="2000" b="1" i="1" dirty="0">
                <a:latin typeface="BODONI 72 BOOK" pitchFamily="2" charset="0"/>
              </a:rPr>
              <a:t>Vejledning.</a:t>
            </a:r>
          </a:p>
          <a:p>
            <a:pPr marL="0" indent="0">
              <a:buNone/>
            </a:pPr>
            <a:endParaRPr lang="da-DK" sz="2000" b="1" i="1" dirty="0"/>
          </a:p>
          <a:p>
            <a:endParaRPr lang="da-DK" sz="2000" dirty="0"/>
          </a:p>
        </p:txBody>
      </p:sp>
      <p:sp>
        <p:nvSpPr>
          <p:cNvPr id="27" name="Freeform: Shape 2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096993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B6E2F43-29E9-49D9-91FC-E5FEFAAA7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3" name="Arc 72">
            <a:extLst>
              <a:ext uri="{FF2B5EF4-FFF2-40B4-BE49-F238E27FC236}">
                <a16:creationId xmlns:a16="http://schemas.microsoft.com/office/drawing/2014/main" id="{3BA62E19-CD42-4C09-B825-844B4943D4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87212"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77F055D-3730-BB4E-98A5-A13C3614C097}"/>
              </a:ext>
            </a:extLst>
          </p:cNvPr>
          <p:cNvSpPr>
            <a:spLocks noGrp="1"/>
          </p:cNvSpPr>
          <p:nvPr>
            <p:ph type="title"/>
          </p:nvPr>
        </p:nvSpPr>
        <p:spPr>
          <a:xfrm>
            <a:off x="838200" y="365125"/>
            <a:ext cx="10515599" cy="1325563"/>
          </a:xfrm>
        </p:spPr>
        <p:txBody>
          <a:bodyPr>
            <a:normAutofit/>
          </a:bodyPr>
          <a:lstStyle/>
          <a:p>
            <a:r>
              <a:rPr lang="da-DK" b="1">
                <a:latin typeface="BODONI 72 BOOK" pitchFamily="2" charset="0"/>
              </a:rPr>
              <a:t>Studieretningsprojektet</a:t>
            </a:r>
          </a:p>
        </p:txBody>
      </p:sp>
      <p:sp>
        <p:nvSpPr>
          <p:cNvPr id="3" name="Pladsholder til indhold 2">
            <a:extLst>
              <a:ext uri="{FF2B5EF4-FFF2-40B4-BE49-F238E27FC236}">
                <a16:creationId xmlns:a16="http://schemas.microsoft.com/office/drawing/2014/main" id="{BD275210-8492-314E-91D6-03DEE91B6C4F}"/>
              </a:ext>
            </a:extLst>
          </p:cNvPr>
          <p:cNvSpPr>
            <a:spLocks noGrp="1"/>
          </p:cNvSpPr>
          <p:nvPr>
            <p:ph idx="1"/>
          </p:nvPr>
        </p:nvSpPr>
        <p:spPr>
          <a:xfrm>
            <a:off x="838200" y="1447800"/>
            <a:ext cx="5393361" cy="5410200"/>
          </a:xfrm>
        </p:spPr>
        <p:txBody>
          <a:bodyPr>
            <a:noAutofit/>
          </a:bodyPr>
          <a:lstStyle/>
          <a:p>
            <a:pPr marL="0" indent="0">
              <a:buNone/>
            </a:pPr>
            <a:r>
              <a:rPr lang="da-DK" sz="2000" u="sng" dirty="0">
                <a:latin typeface="Bodoni 72 Book" pitchFamily="2" charset="0"/>
              </a:rPr>
              <a:t>Hvorfor skal du lære dette?</a:t>
            </a:r>
          </a:p>
          <a:p>
            <a:pPr marL="0" indent="0">
              <a:buNone/>
            </a:pPr>
            <a:endParaRPr lang="da-DK" sz="2000" u="sng" dirty="0">
              <a:latin typeface="Bodoni 72 Book" pitchFamily="2" charset="0"/>
            </a:endParaRPr>
          </a:p>
          <a:p>
            <a:pPr marL="0" indent="0">
              <a:buNone/>
            </a:pPr>
            <a:r>
              <a:rPr lang="da-DK" sz="2000" dirty="0">
                <a:latin typeface="Bodoni 72 Book" pitchFamily="2" charset="0"/>
              </a:rPr>
              <a:t>For at kunne gå til SRP-eksamen skal du  i forbindelse med </a:t>
            </a:r>
            <a:r>
              <a:rPr lang="da-DK" sz="2000" b="1" dirty="0">
                <a:latin typeface="BODONI 72 BOOK" pitchFamily="2" charset="0"/>
              </a:rPr>
              <a:t>Vejledningssamtaler </a:t>
            </a:r>
            <a:r>
              <a:rPr lang="da-DK" sz="2000" dirty="0">
                <a:latin typeface="Bodoni 72 Book" pitchFamily="2" charset="0"/>
              </a:rPr>
              <a:t>aflevere det, der hedder en </a:t>
            </a:r>
            <a:r>
              <a:rPr lang="da-DK" sz="2000" b="1" dirty="0">
                <a:latin typeface="BODONI 72 BOOK" pitchFamily="2" charset="0"/>
              </a:rPr>
              <a:t>”Begrundet problemformulering.” </a:t>
            </a:r>
          </a:p>
          <a:p>
            <a:pPr marL="0" indent="0">
              <a:buNone/>
            </a:pPr>
            <a:r>
              <a:rPr lang="da-DK" sz="2000" dirty="0">
                <a:latin typeface="Bodoni 72 Book" pitchFamily="2" charset="0"/>
              </a:rPr>
              <a:t>Afleverer man ikke en ”Begrundet problemformulering” kan man ikke gå til prøven.</a:t>
            </a:r>
          </a:p>
          <a:p>
            <a:pPr marL="0" indent="0">
              <a:buNone/>
            </a:pPr>
            <a:endParaRPr lang="da-DK" sz="2000" b="1" dirty="0">
              <a:latin typeface="BODONI 72 BOOK" pitchFamily="2" charset="0"/>
            </a:endParaRPr>
          </a:p>
          <a:p>
            <a:pPr marL="0" indent="0">
              <a:buNone/>
            </a:pPr>
            <a:r>
              <a:rPr lang="da-DK" sz="2000" dirty="0">
                <a:latin typeface="Bodoni 72 Book" pitchFamily="2" charset="0"/>
              </a:rPr>
              <a:t>Du skal aflevere denne problemformulering, da det er herudfra, at dine lærere laver en ”</a:t>
            </a:r>
            <a:r>
              <a:rPr lang="da-DK" sz="2000" b="1" dirty="0">
                <a:latin typeface="BODONI 72 BOOK" pitchFamily="2" charset="0"/>
              </a:rPr>
              <a:t>Opgaveformulering,” </a:t>
            </a:r>
            <a:r>
              <a:rPr lang="da-DK" sz="2000" dirty="0">
                <a:latin typeface="Bodoni 72 Book" pitchFamily="2" charset="0"/>
              </a:rPr>
              <a:t>som du skal svare på. </a:t>
            </a:r>
          </a:p>
          <a:p>
            <a:pPr marL="0" indent="0">
              <a:buNone/>
            </a:pPr>
            <a:endParaRPr lang="da-DK" sz="2000" dirty="0">
              <a:latin typeface="Bodoni 72 Book" pitchFamily="2" charset="0"/>
            </a:endParaRPr>
          </a:p>
          <a:p>
            <a:pPr marL="0" indent="0">
              <a:buNone/>
            </a:pPr>
            <a:r>
              <a:rPr lang="da-DK" sz="2000" dirty="0">
                <a:latin typeface="Bodoni 72 Book" pitchFamily="2" charset="0"/>
              </a:rPr>
              <a:t>Hvad er forskellen på en </a:t>
            </a:r>
            <a:r>
              <a:rPr lang="da-DK" sz="2000" b="1" dirty="0">
                <a:latin typeface="BODONI 72 BOOK" pitchFamily="2" charset="0"/>
              </a:rPr>
              <a:t>problemformulering </a:t>
            </a:r>
            <a:r>
              <a:rPr lang="da-DK" sz="2000" dirty="0">
                <a:latin typeface="Bodoni 72 Book" pitchFamily="2" charset="0"/>
              </a:rPr>
              <a:t>og en </a:t>
            </a:r>
            <a:r>
              <a:rPr lang="da-DK" sz="2000" b="1" dirty="0">
                <a:latin typeface="BODONI 72 BOOK" pitchFamily="2" charset="0"/>
              </a:rPr>
              <a:t>opgaveformulering?</a:t>
            </a:r>
            <a:endParaRPr lang="da-DK" sz="2000" dirty="0">
              <a:latin typeface="Bodoni 72 Book" pitchFamily="2" charset="0"/>
            </a:endParaRPr>
          </a:p>
        </p:txBody>
      </p:sp>
      <p:sp>
        <p:nvSpPr>
          <p:cNvPr id="75" name="Oval 74">
            <a:extLst>
              <a:ext uri="{FF2B5EF4-FFF2-40B4-BE49-F238E27FC236}">
                <a16:creationId xmlns:a16="http://schemas.microsoft.com/office/drawing/2014/main" id="{8E63CC27-1C86-4653-8866-79C24C5C5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95924" y="1656147"/>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Billede 4" descr="Et billede, der indeholder tekst&#10;&#10;Automatisk genereret beskrivelse">
            <a:extLst>
              <a:ext uri="{FF2B5EF4-FFF2-40B4-BE49-F238E27FC236}">
                <a16:creationId xmlns:a16="http://schemas.microsoft.com/office/drawing/2014/main" id="{563A0152-370D-79E7-EF9A-058F0540BBF4}"/>
              </a:ext>
            </a:extLst>
          </p:cNvPr>
          <p:cNvPicPr>
            <a:picLocks noChangeAspect="1"/>
          </p:cNvPicPr>
          <p:nvPr/>
        </p:nvPicPr>
        <p:blipFill>
          <a:blip r:embed="rId2"/>
          <a:stretch>
            <a:fillRect/>
          </a:stretch>
        </p:blipFill>
        <p:spPr>
          <a:xfrm>
            <a:off x="7069762" y="3429000"/>
            <a:ext cx="4588838" cy="2841484"/>
          </a:xfrm>
          <a:prstGeom prst="rect">
            <a:avLst/>
          </a:prstGeom>
        </p:spPr>
      </p:pic>
    </p:spTree>
    <p:extLst>
      <p:ext uri="{BB962C8B-B14F-4D97-AF65-F5344CB8AC3E}">
        <p14:creationId xmlns:p14="http://schemas.microsoft.com/office/powerpoint/2010/main" val="3362600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95286E-6C69-6347-A51A-929EA7DF7B59}"/>
              </a:ext>
            </a:extLst>
          </p:cNvPr>
          <p:cNvSpPr>
            <a:spLocks noGrp="1"/>
          </p:cNvSpPr>
          <p:nvPr>
            <p:ph type="title"/>
          </p:nvPr>
        </p:nvSpPr>
        <p:spPr/>
        <p:txBody>
          <a:bodyPr>
            <a:normAutofit/>
          </a:bodyPr>
          <a:lstStyle/>
          <a:p>
            <a:pPr algn="ctr"/>
            <a:r>
              <a:rPr lang="da-DK" sz="3200" b="1" dirty="0">
                <a:latin typeface="Bodoni 72 Book" pitchFamily="2" charset="0"/>
              </a:rPr>
              <a:t>Problemformulering vs. opgaveformulering</a:t>
            </a:r>
            <a:br>
              <a:rPr lang="da-DK" sz="3200" dirty="0">
                <a:latin typeface="Bodoni 72 Book" pitchFamily="2" charset="0"/>
              </a:rPr>
            </a:br>
            <a:r>
              <a:rPr lang="da-DK" sz="2000" dirty="0">
                <a:latin typeface="Bodoni 72 Book" pitchFamily="2" charset="0"/>
              </a:rPr>
              <a:t>Hvad er forskellen?</a:t>
            </a:r>
          </a:p>
        </p:txBody>
      </p:sp>
      <p:sp>
        <p:nvSpPr>
          <p:cNvPr id="3" name="Pladsholder til tekst 2">
            <a:extLst>
              <a:ext uri="{FF2B5EF4-FFF2-40B4-BE49-F238E27FC236}">
                <a16:creationId xmlns:a16="http://schemas.microsoft.com/office/drawing/2014/main" id="{012C11B3-4715-E14F-94CC-610E6AB81790}"/>
              </a:ext>
            </a:extLst>
          </p:cNvPr>
          <p:cNvSpPr>
            <a:spLocks noGrp="1"/>
          </p:cNvSpPr>
          <p:nvPr>
            <p:ph type="body" idx="1"/>
          </p:nvPr>
        </p:nvSpPr>
        <p:spPr>
          <a:xfrm>
            <a:off x="839788" y="1538869"/>
            <a:ext cx="5157787" cy="468352"/>
          </a:xfrm>
        </p:spPr>
        <p:txBody>
          <a:bodyPr/>
          <a:lstStyle/>
          <a:p>
            <a:r>
              <a:rPr lang="da-DK" dirty="0">
                <a:latin typeface="Bodoni 72 Book" pitchFamily="2" charset="0"/>
              </a:rPr>
              <a:t>Opgaveformulering</a:t>
            </a:r>
          </a:p>
        </p:txBody>
      </p:sp>
      <p:sp>
        <p:nvSpPr>
          <p:cNvPr id="4" name="Pladsholder til indhold 3">
            <a:extLst>
              <a:ext uri="{FF2B5EF4-FFF2-40B4-BE49-F238E27FC236}">
                <a16:creationId xmlns:a16="http://schemas.microsoft.com/office/drawing/2014/main" id="{B9237A42-834C-2D46-96B9-25A2E2FADDFA}"/>
              </a:ext>
            </a:extLst>
          </p:cNvPr>
          <p:cNvSpPr>
            <a:spLocks noGrp="1"/>
          </p:cNvSpPr>
          <p:nvPr>
            <p:ph sz="half" idx="2"/>
          </p:nvPr>
        </p:nvSpPr>
        <p:spPr>
          <a:xfrm>
            <a:off x="839788" y="2007220"/>
            <a:ext cx="5157787" cy="4606939"/>
          </a:xfrm>
        </p:spPr>
        <p:txBody>
          <a:bodyPr>
            <a:normAutofit fontScale="62500" lnSpcReduction="20000"/>
          </a:bodyPr>
          <a:lstStyle/>
          <a:p>
            <a:pPr marL="0" indent="0">
              <a:buNone/>
            </a:pPr>
            <a:endParaRPr lang="da-DK" b="1" dirty="0">
              <a:solidFill>
                <a:srgbClr val="000000"/>
              </a:solidFill>
              <a:latin typeface="BODONI 72 BOOK" pitchFamily="2" charset="0"/>
            </a:endParaRPr>
          </a:p>
          <a:p>
            <a:pPr marL="0" indent="0">
              <a:buNone/>
            </a:pPr>
            <a:r>
              <a:rPr lang="da-DK" b="1" dirty="0">
                <a:solidFill>
                  <a:srgbClr val="000000"/>
                </a:solidFill>
                <a:latin typeface="BODONI 72 BOOK" pitchFamily="2" charset="0"/>
              </a:rPr>
              <a:t>En opgaveformulering er en slags disposition for opgaven. Sådan som I så det i </a:t>
            </a:r>
            <a:r>
              <a:rPr lang="da-DK" b="1" dirty="0" err="1">
                <a:solidFill>
                  <a:srgbClr val="000000"/>
                </a:solidFill>
                <a:latin typeface="BODONI 72 BOOK" pitchFamily="2" charset="0"/>
              </a:rPr>
              <a:t>DHO’en</a:t>
            </a:r>
            <a:r>
              <a:rPr lang="da-DK" b="1" dirty="0">
                <a:solidFill>
                  <a:srgbClr val="000000"/>
                </a:solidFill>
                <a:latin typeface="BODONI 72 BOOK" pitchFamily="2" charset="0"/>
              </a:rPr>
              <a:t>:</a:t>
            </a:r>
          </a:p>
          <a:p>
            <a:pPr marL="0" indent="0">
              <a:buNone/>
            </a:pPr>
            <a:endParaRPr lang="da-DK" i="1" dirty="0">
              <a:solidFill>
                <a:srgbClr val="000000"/>
              </a:solidFill>
              <a:latin typeface="Bodoni 72 Book" pitchFamily="2" charset="0"/>
            </a:endParaRPr>
          </a:p>
          <a:p>
            <a:pPr marL="0" indent="0">
              <a:buNone/>
            </a:pPr>
            <a:r>
              <a:rPr lang="da-DK" i="1" dirty="0">
                <a:solidFill>
                  <a:srgbClr val="000000"/>
                </a:solidFill>
                <a:latin typeface="Bodoni 72 Book" pitchFamily="2" charset="0"/>
              </a:rPr>
              <a:t>Giv en historisk redegørelse for baggrunden for 2. Slesvigske krig (1864). Giv en kort redegørelse for det vanskelige ved at anvende begrebet ’historisk korrekthed’ i forbindelsen med filmatiseringer af historiske begivenheder, som det kommer til udtryk i Peter Yding </a:t>
            </a:r>
            <a:r>
              <a:rPr lang="da-DK" i="1" dirty="0" err="1">
                <a:solidFill>
                  <a:srgbClr val="000000"/>
                </a:solidFill>
                <a:latin typeface="Bodoni 72 Book" pitchFamily="2" charset="0"/>
              </a:rPr>
              <a:t>Brunbechs</a:t>
            </a:r>
            <a:r>
              <a:rPr lang="da-DK" i="1" dirty="0">
                <a:solidFill>
                  <a:srgbClr val="000000"/>
                </a:solidFill>
                <a:latin typeface="Bodoni 72 Book" pitchFamily="2" charset="0"/>
              </a:rPr>
              <a:t> artikel ”Film, fortid, historie og 1864” </a:t>
            </a:r>
          </a:p>
          <a:p>
            <a:pPr marL="0" indent="0">
              <a:buNone/>
            </a:pPr>
            <a:r>
              <a:rPr lang="da-DK" i="1" dirty="0">
                <a:solidFill>
                  <a:srgbClr val="000000"/>
                </a:solidFill>
                <a:latin typeface="Bodoni 72 Book" pitchFamily="2" charset="0"/>
              </a:rPr>
              <a:t>Giv en analyse af kompositionen i afsnit 1 og 2 af tv-serien 1864 og analysér udvalgte scener fra serien med fokus på fremstillingen af Monrad. Analysen af tv-seriens fremstilling sammenlignes med en historiefaglig analyse af Monrads rolle i 1864-krigen. </a:t>
            </a:r>
          </a:p>
          <a:p>
            <a:pPr marL="0" indent="0">
              <a:buNone/>
            </a:pPr>
            <a:r>
              <a:rPr lang="da-DK" i="1" dirty="0">
                <a:solidFill>
                  <a:srgbClr val="000000"/>
                </a:solidFill>
                <a:latin typeface="Bodoni 72 Book" pitchFamily="2" charset="0"/>
              </a:rPr>
              <a:t>Diskutér hvilke konsekvenser det har, at de historiske begivenheder i </a:t>
            </a:r>
            <a:r>
              <a:rPr lang="da-DK" i="1" dirty="0" err="1">
                <a:solidFill>
                  <a:srgbClr val="000000"/>
                </a:solidFill>
                <a:latin typeface="Bodoni 72 Book" pitchFamily="2" charset="0"/>
              </a:rPr>
              <a:t>TV-serien</a:t>
            </a:r>
            <a:r>
              <a:rPr lang="da-DK" i="1" dirty="0">
                <a:solidFill>
                  <a:srgbClr val="000000"/>
                </a:solidFill>
                <a:latin typeface="Bodoni 72 Book" pitchFamily="2" charset="0"/>
              </a:rPr>
              <a:t> 1864 fortælles fra et nutidigt perspektiv.</a:t>
            </a:r>
          </a:p>
          <a:p>
            <a:pPr marL="0" indent="0">
              <a:buNone/>
            </a:pPr>
            <a:endParaRPr lang="da-DK" b="1" dirty="0">
              <a:solidFill>
                <a:srgbClr val="000000"/>
              </a:solidFill>
              <a:latin typeface="BODONI 72 BOOK" pitchFamily="2" charset="0"/>
            </a:endParaRPr>
          </a:p>
          <a:p>
            <a:endParaRPr lang="da-DK" dirty="0"/>
          </a:p>
        </p:txBody>
      </p:sp>
      <p:sp>
        <p:nvSpPr>
          <p:cNvPr id="5" name="Pladsholder til tekst 4">
            <a:extLst>
              <a:ext uri="{FF2B5EF4-FFF2-40B4-BE49-F238E27FC236}">
                <a16:creationId xmlns:a16="http://schemas.microsoft.com/office/drawing/2014/main" id="{A7EDEA57-1F9D-C540-A983-3E5657D64627}"/>
              </a:ext>
            </a:extLst>
          </p:cNvPr>
          <p:cNvSpPr>
            <a:spLocks noGrp="1"/>
          </p:cNvSpPr>
          <p:nvPr>
            <p:ph type="body" sz="quarter" idx="3"/>
          </p:nvPr>
        </p:nvSpPr>
        <p:spPr>
          <a:xfrm>
            <a:off x="6172200" y="1538869"/>
            <a:ext cx="5183188" cy="468351"/>
          </a:xfrm>
        </p:spPr>
        <p:txBody>
          <a:bodyPr/>
          <a:lstStyle/>
          <a:p>
            <a:r>
              <a:rPr lang="da-DK" dirty="0">
                <a:latin typeface="Bodoni 72 Book" pitchFamily="2" charset="0"/>
              </a:rPr>
              <a:t>Problemformulering</a:t>
            </a:r>
          </a:p>
        </p:txBody>
      </p:sp>
      <p:sp>
        <p:nvSpPr>
          <p:cNvPr id="6" name="Pladsholder til indhold 5">
            <a:extLst>
              <a:ext uri="{FF2B5EF4-FFF2-40B4-BE49-F238E27FC236}">
                <a16:creationId xmlns:a16="http://schemas.microsoft.com/office/drawing/2014/main" id="{BA1DC7F7-A4D3-4C43-94BD-DEE74F9B6F10}"/>
              </a:ext>
            </a:extLst>
          </p:cNvPr>
          <p:cNvSpPr>
            <a:spLocks noGrp="1"/>
          </p:cNvSpPr>
          <p:nvPr>
            <p:ph sz="quarter" idx="4"/>
          </p:nvPr>
        </p:nvSpPr>
        <p:spPr>
          <a:xfrm>
            <a:off x="6172200" y="2118360"/>
            <a:ext cx="5183188" cy="4071303"/>
          </a:xfrm>
        </p:spPr>
        <p:txBody>
          <a:bodyPr>
            <a:normAutofit fontScale="62500" lnSpcReduction="20000"/>
          </a:bodyPr>
          <a:lstStyle/>
          <a:p>
            <a:r>
              <a:rPr lang="da-DK" b="1" dirty="0">
                <a:solidFill>
                  <a:srgbClr val="FFFFFF"/>
                </a:solidFill>
                <a:latin typeface="BODONI 72 BOOK" pitchFamily="2" charset="0"/>
              </a:rPr>
              <a:t>Problemformulering </a:t>
            </a:r>
            <a:br>
              <a:rPr lang="da-DK" b="1" dirty="0">
                <a:solidFill>
                  <a:srgbClr val="FFFFFF"/>
                </a:solidFill>
                <a:latin typeface="BODONI 72 BOOK" pitchFamily="2" charset="0"/>
              </a:rPr>
            </a:br>
            <a:r>
              <a:rPr lang="da-DK" b="1" dirty="0">
                <a:solidFill>
                  <a:srgbClr val="000000"/>
                </a:solidFill>
                <a:latin typeface="BODONI 72 BOOK" pitchFamily="2" charset="0"/>
              </a:rPr>
              <a:t>En problemformulering er et spørgsmål udtrykt i 1 eller 2 sætninger med tilhørende underspørgsmål.</a:t>
            </a:r>
            <a:endParaRPr lang="da-DK" b="1" dirty="0">
              <a:solidFill>
                <a:srgbClr val="000000"/>
              </a:solidFill>
              <a:latin typeface="Bodoni 72 Book" pitchFamily="2" charset="0"/>
            </a:endParaRPr>
          </a:p>
          <a:p>
            <a:r>
              <a:rPr lang="da-DK" b="1" dirty="0">
                <a:solidFill>
                  <a:srgbClr val="FFFFFF"/>
                </a:solidFill>
                <a:latin typeface="BODONI 72 BOOK" pitchFamily="2" charset="0"/>
              </a:rPr>
              <a:t>g</a:t>
            </a:r>
            <a:br>
              <a:rPr lang="da-DK" b="1" dirty="0">
                <a:solidFill>
                  <a:srgbClr val="FFFFFF"/>
                </a:solidFill>
                <a:latin typeface="BODONI 72 BOOK" pitchFamily="2" charset="0"/>
              </a:rPr>
            </a:br>
            <a:r>
              <a:rPr lang="da-DK" b="1" dirty="0">
                <a:solidFill>
                  <a:srgbClr val="FFFFFF"/>
                </a:solidFill>
                <a:latin typeface="BODONI 72 BOOK" pitchFamily="2" charset="0"/>
              </a:rPr>
              <a:t>Hvad er forskellen?</a:t>
            </a:r>
            <a:endParaRPr lang="da-DK" dirty="0"/>
          </a:p>
        </p:txBody>
      </p:sp>
      <p:pic>
        <p:nvPicPr>
          <p:cNvPr id="2058" name="Picture 10" descr="Den gode problemformulering">
            <a:extLst>
              <a:ext uri="{FF2B5EF4-FFF2-40B4-BE49-F238E27FC236}">
                <a16:creationId xmlns:a16="http://schemas.microsoft.com/office/drawing/2014/main" id="{327CCA7A-56B8-F240-BACA-030E2E5C5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5640" y="3180964"/>
            <a:ext cx="3535680" cy="2884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540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E55E27-EDC1-EB4B-8670-EE430E8278FF}"/>
              </a:ext>
            </a:extLst>
          </p:cNvPr>
          <p:cNvSpPr>
            <a:spLocks noGrp="1"/>
          </p:cNvSpPr>
          <p:nvPr>
            <p:ph type="title"/>
          </p:nvPr>
        </p:nvSpPr>
        <p:spPr>
          <a:xfrm>
            <a:off x="1219200" y="838200"/>
            <a:ext cx="8761413" cy="926252"/>
          </a:xfrm>
        </p:spPr>
        <p:txBody>
          <a:bodyPr>
            <a:normAutofit fontScale="90000"/>
          </a:bodyPr>
          <a:lstStyle/>
          <a:p>
            <a:pPr algn="ctr"/>
            <a:r>
              <a:rPr lang="da-DK" b="1" dirty="0">
                <a:latin typeface="Bodoni 72 Book" pitchFamily="2" charset="0"/>
              </a:rPr>
              <a:t>Eksempler på problemformuleringer</a:t>
            </a:r>
            <a:br>
              <a:rPr lang="da-DK" dirty="0">
                <a:latin typeface="Bodoni 72 Book" pitchFamily="2" charset="0"/>
              </a:rPr>
            </a:br>
            <a:r>
              <a:rPr lang="da-DK" sz="2000" dirty="0">
                <a:latin typeface="Bodoni 72 Book" pitchFamily="2" charset="0"/>
                <a:ea typeface="ＭＳ Ｐゴシック" panose="020B0600070205080204" pitchFamily="34" charset="-128"/>
              </a:rPr>
              <a:t>H</a:t>
            </a:r>
            <a:r>
              <a:rPr lang="da-DK" altLang="da-DK" sz="2000" dirty="0">
                <a:latin typeface="Bodoni 72 Book" pitchFamily="2" charset="0"/>
                <a:ea typeface="ＭＳ Ｐゴシック" panose="020B0600070205080204" pitchFamily="34" charset="-128"/>
              </a:rPr>
              <a:t>vilke fag er involveret og hvordan kunne et underspørgsmål til de forskellige problemformuleringer se ud?</a:t>
            </a:r>
            <a:br>
              <a:rPr lang="da-DK" altLang="da-DK" sz="2000" dirty="0">
                <a:latin typeface="Bodoni 72 Book" pitchFamily="2" charset="0"/>
                <a:ea typeface="ＭＳ Ｐゴシック" panose="020B0600070205080204" pitchFamily="34" charset="-128"/>
              </a:rPr>
            </a:br>
            <a:endParaRPr lang="da-DK" dirty="0">
              <a:latin typeface="Bodoni 72 Book" pitchFamily="2" charset="0"/>
            </a:endParaRPr>
          </a:p>
        </p:txBody>
      </p:sp>
      <p:sp>
        <p:nvSpPr>
          <p:cNvPr id="3" name="Pladsholder til indhold 2">
            <a:extLst>
              <a:ext uri="{FF2B5EF4-FFF2-40B4-BE49-F238E27FC236}">
                <a16:creationId xmlns:a16="http://schemas.microsoft.com/office/drawing/2014/main" id="{DE6136DF-C428-3041-A22A-7D2CCCD615F2}"/>
              </a:ext>
            </a:extLst>
          </p:cNvPr>
          <p:cNvSpPr>
            <a:spLocks noGrp="1"/>
          </p:cNvSpPr>
          <p:nvPr>
            <p:ph idx="1"/>
          </p:nvPr>
        </p:nvSpPr>
        <p:spPr/>
        <p:txBody>
          <a:bodyPr/>
          <a:lstStyle/>
          <a:p>
            <a:pPr>
              <a:lnSpc>
                <a:spcPct val="80000"/>
              </a:lnSpc>
              <a:buFont typeface="Wingdings" pitchFamily="2" charset="2"/>
              <a:buChar char="q"/>
            </a:pPr>
            <a:r>
              <a:rPr lang="da-DK" altLang="da-DK" dirty="0">
                <a:latin typeface="Bodoni 72 Book" pitchFamily="2" charset="0"/>
                <a:ea typeface="ＭＳ Ｐゴシック" panose="020B0600070205080204" pitchFamily="34" charset="-128"/>
              </a:rPr>
              <a:t>Hvilke psykologiske og sociologiske forhold i det senmoderne samfund kan forklare selviscenesættelsen i et moderne TV-fænomen som Paradise? </a:t>
            </a:r>
          </a:p>
          <a:p>
            <a:pPr>
              <a:lnSpc>
                <a:spcPct val="80000"/>
              </a:lnSpc>
              <a:buNone/>
            </a:pPr>
            <a:endParaRPr lang="da-DK" altLang="da-DK" dirty="0">
              <a:latin typeface="Bodoni 72 Book" pitchFamily="2" charset="0"/>
              <a:ea typeface="ＭＳ Ｐゴシック" panose="020B0600070205080204" pitchFamily="34" charset="-128"/>
            </a:endParaRPr>
          </a:p>
          <a:p>
            <a:pPr>
              <a:lnSpc>
                <a:spcPct val="80000"/>
              </a:lnSpc>
              <a:buFont typeface="Wingdings" pitchFamily="2" charset="2"/>
              <a:buChar char="q"/>
            </a:pPr>
            <a:r>
              <a:rPr lang="da-DK" altLang="da-DK" dirty="0">
                <a:latin typeface="Bodoni 72 Book" pitchFamily="2" charset="0"/>
                <a:ea typeface="ＭＳ Ｐゴシック" panose="020B0600070205080204" pitchFamily="34" charset="-128"/>
              </a:rPr>
              <a:t>Hvorfor nægter nogle folk at tro på evolutionsteorien, når den er så veludbygget?</a:t>
            </a:r>
          </a:p>
          <a:p>
            <a:pPr>
              <a:lnSpc>
                <a:spcPct val="80000"/>
              </a:lnSpc>
              <a:buNone/>
            </a:pPr>
            <a:endParaRPr lang="da-DK" altLang="da-DK" dirty="0">
              <a:latin typeface="Bodoni 72 Book" pitchFamily="2" charset="0"/>
              <a:ea typeface="ＭＳ Ｐゴシック" panose="020B0600070205080204" pitchFamily="34" charset="-128"/>
            </a:endParaRPr>
          </a:p>
          <a:p>
            <a:pPr>
              <a:lnSpc>
                <a:spcPct val="80000"/>
              </a:lnSpc>
              <a:buFont typeface="Wingdings" pitchFamily="2" charset="2"/>
              <a:buChar char="q"/>
            </a:pPr>
            <a:r>
              <a:rPr lang="da-DK" altLang="da-DK" dirty="0">
                <a:latin typeface="Bodoni 72 Book" pitchFamily="2" charset="0"/>
                <a:ea typeface="ＭＳ Ｐゴシック" panose="020B0600070205080204" pitchFamily="34" charset="-128"/>
              </a:rPr>
              <a:t>Hvorfor bliver folk ved med at tage snus, når man ved, at det er sundhedsskadeligt og yderst vanedannende?</a:t>
            </a:r>
          </a:p>
          <a:p>
            <a:pPr>
              <a:lnSpc>
                <a:spcPct val="80000"/>
              </a:lnSpc>
              <a:buNone/>
            </a:pPr>
            <a:endParaRPr lang="da-DK" altLang="da-DK" dirty="0">
              <a:latin typeface="Bodoni 72 Book" pitchFamily="2" charset="0"/>
              <a:ea typeface="ＭＳ Ｐゴシック" panose="020B0600070205080204" pitchFamily="34" charset="-128"/>
            </a:endParaRPr>
          </a:p>
          <a:p>
            <a:pPr>
              <a:lnSpc>
                <a:spcPct val="80000"/>
              </a:lnSpc>
              <a:buFont typeface="Wingdings" pitchFamily="2" charset="2"/>
              <a:buChar char="q"/>
            </a:pPr>
            <a:r>
              <a:rPr lang="da-DK" altLang="da-DK" dirty="0">
                <a:latin typeface="Bodoni 72 Book" pitchFamily="2" charset="0"/>
                <a:ea typeface="ＭＳ Ｐゴシック" panose="020B0600070205080204" pitchFamily="34" charset="-128"/>
              </a:rPr>
              <a:t>Hvorfor dyrker unge i det senmoderne samfund ekstremsport?</a:t>
            </a:r>
          </a:p>
          <a:p>
            <a:endParaRPr lang="da-DK" dirty="0"/>
          </a:p>
        </p:txBody>
      </p:sp>
    </p:spTree>
    <p:extLst>
      <p:ext uri="{BB962C8B-B14F-4D97-AF65-F5344CB8AC3E}">
        <p14:creationId xmlns:p14="http://schemas.microsoft.com/office/powerpoint/2010/main" val="258412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E0EA495-DCC9-5A41-B71E-4B8F503B20E5}"/>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da-DK" sz="3700" b="1" dirty="0">
                <a:latin typeface="BODONI 72 BOOK" pitchFamily="2" charset="0"/>
              </a:rPr>
              <a:t>En god problemformulering</a:t>
            </a:r>
          </a:p>
        </p:txBody>
      </p:sp>
      <p:grpSp>
        <p:nvGrpSpPr>
          <p:cNvPr id="73" name="Group 7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74" name="Rectangle 7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ectangle 7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E5CBCCE6-5312-8042-B83E-202A25B2418E}"/>
              </a:ext>
            </a:extLst>
          </p:cNvPr>
          <p:cNvSpPr>
            <a:spLocks noGrp="1"/>
          </p:cNvSpPr>
          <p:nvPr>
            <p:ph sz="half" idx="1"/>
          </p:nvPr>
        </p:nvSpPr>
        <p:spPr>
          <a:xfrm>
            <a:off x="590719" y="2330505"/>
            <a:ext cx="4559425" cy="3979585"/>
          </a:xfrm>
        </p:spPr>
        <p:txBody>
          <a:bodyPr vert="horz" lIns="91440" tIns="45720" rIns="91440" bIns="45720" rtlCol="0" anchor="ctr">
            <a:normAutofit/>
          </a:bodyPr>
          <a:lstStyle/>
          <a:p>
            <a:pPr marL="0" indent="0">
              <a:buNone/>
            </a:pPr>
            <a:r>
              <a:rPr lang="da-DK" sz="2400" dirty="0">
                <a:latin typeface="Bodoni 72 Book" pitchFamily="2" charset="0"/>
              </a:rPr>
              <a:t>Nu skal vi gøre dig god til at lave en god begrundet problemformulering og gå til vejledning, så du har det bedste udgangspunkt for at lave et godt studieretningsprojekt!</a:t>
            </a:r>
          </a:p>
          <a:p>
            <a:pPr marL="0"/>
            <a:endParaRPr lang="en-US" sz="2000" b="1" dirty="0"/>
          </a:p>
          <a:p>
            <a:pPr marL="0"/>
            <a:endParaRPr lang="en-US" sz="2000" b="1" dirty="0"/>
          </a:p>
          <a:p>
            <a:pPr marL="0" indent="0">
              <a:buNone/>
            </a:pPr>
            <a:r>
              <a:rPr lang="da-DK" b="1" dirty="0">
                <a:latin typeface="BODONI 72 BOOK" pitchFamily="2" charset="0"/>
              </a:rPr>
              <a:t>DET ER DET DENNE UGE HANDLER OM!</a:t>
            </a:r>
          </a:p>
          <a:p>
            <a:endParaRPr lang="en-US" sz="2000" dirty="0"/>
          </a:p>
        </p:txBody>
      </p:sp>
      <p:sp>
        <p:nvSpPr>
          <p:cNvPr id="79" name="Rectangle 7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Problemformulering | Kultur og samfund">
            <a:extLst>
              <a:ext uri="{FF2B5EF4-FFF2-40B4-BE49-F238E27FC236}">
                <a16:creationId xmlns:a16="http://schemas.microsoft.com/office/drawing/2014/main" id="{C9D21D75-ABEB-7F46-83D9-81AF34028257}"/>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20074" r="11526" b="-1"/>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6263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1D38E5-6BE4-AC47-ADB3-888BA59AF992}"/>
              </a:ext>
            </a:extLst>
          </p:cNvPr>
          <p:cNvSpPr>
            <a:spLocks noGrp="1"/>
          </p:cNvSpPr>
          <p:nvPr>
            <p:ph type="title"/>
          </p:nvPr>
        </p:nvSpPr>
        <p:spPr>
          <a:xfrm>
            <a:off x="1154954" y="973668"/>
            <a:ext cx="8761413" cy="663221"/>
          </a:xfrm>
        </p:spPr>
        <p:txBody>
          <a:bodyPr>
            <a:normAutofit fontScale="90000"/>
          </a:bodyPr>
          <a:lstStyle/>
          <a:p>
            <a:pPr algn="ctr"/>
            <a:r>
              <a:rPr lang="da-DK" b="1" dirty="0">
                <a:latin typeface="BODONI 72 BOOK" pitchFamily="2" charset="0"/>
              </a:rPr>
              <a:t>Hvad er en </a:t>
            </a:r>
            <a:br>
              <a:rPr lang="da-DK" b="1" dirty="0">
                <a:latin typeface="BODONI 72 BOOK" pitchFamily="2" charset="0"/>
              </a:rPr>
            </a:br>
            <a:r>
              <a:rPr lang="da-DK" b="1" dirty="0">
                <a:latin typeface="BODONI 72 BOOK" pitchFamily="2" charset="0"/>
              </a:rPr>
              <a:t>Begrundet problemformulering?</a:t>
            </a:r>
          </a:p>
        </p:txBody>
      </p:sp>
      <p:sp>
        <p:nvSpPr>
          <p:cNvPr id="3" name="Pladsholder til indhold 2">
            <a:extLst>
              <a:ext uri="{FF2B5EF4-FFF2-40B4-BE49-F238E27FC236}">
                <a16:creationId xmlns:a16="http://schemas.microsoft.com/office/drawing/2014/main" id="{77F3A207-2DB1-E94D-97BA-253F17B1B1C7}"/>
              </a:ext>
            </a:extLst>
          </p:cNvPr>
          <p:cNvSpPr>
            <a:spLocks noGrp="1"/>
          </p:cNvSpPr>
          <p:nvPr>
            <p:ph idx="1"/>
          </p:nvPr>
        </p:nvSpPr>
        <p:spPr>
          <a:xfrm>
            <a:off x="1154954" y="2257778"/>
            <a:ext cx="9863002" cy="4222044"/>
          </a:xfrm>
        </p:spPr>
        <p:txBody>
          <a:bodyPr/>
          <a:lstStyle/>
          <a:p>
            <a:pPr marL="0" indent="0">
              <a:buNone/>
            </a:pPr>
            <a:endParaRPr lang="da-DK" dirty="0"/>
          </a:p>
          <a:p>
            <a:pPr marL="0" indent="0">
              <a:buNone/>
            </a:pPr>
            <a:endParaRPr lang="da-DK" dirty="0"/>
          </a:p>
          <a:p>
            <a:pPr marL="0" indent="0">
              <a:buNone/>
            </a:pPr>
            <a:endParaRPr lang="da-DK" dirty="0"/>
          </a:p>
          <a:p>
            <a:pPr marL="0" indent="0" algn="ctr">
              <a:buNone/>
            </a:pPr>
            <a:r>
              <a:rPr lang="da-DK" i="1" dirty="0">
                <a:latin typeface="Bodoni 72 Book" pitchFamily="2" charset="0"/>
              </a:rPr>
              <a:t>Til læreren: Evt. vise eleverne dokumentet ”</a:t>
            </a:r>
            <a:r>
              <a:rPr lang="da-DK" b="1" i="1" dirty="0">
                <a:latin typeface="BODONI 72 BOOK" pitchFamily="2" charset="0"/>
              </a:rPr>
              <a:t>En Begrundet problemformulering” </a:t>
            </a:r>
            <a:r>
              <a:rPr lang="da-DK" i="1" dirty="0">
                <a:latin typeface="Bodoni 72 Book" pitchFamily="2" charset="0"/>
              </a:rPr>
              <a:t>ligger på hjemmesiden – Elevmaterialer – Flerfaglige forløb</a:t>
            </a:r>
          </a:p>
          <a:p>
            <a:pPr marL="0" indent="0" algn="ctr">
              <a:buNone/>
            </a:pPr>
            <a:r>
              <a:rPr lang="da-DK" i="1" dirty="0">
                <a:latin typeface="Bodoni 72 Book" pitchFamily="2" charset="0"/>
              </a:rPr>
              <a:t>- Evt. kort snak om hvert enkelt punkt (se anvisninger til udfyldelse af skemaet – ligger efter skemaet i dokumentet). </a:t>
            </a:r>
          </a:p>
          <a:p>
            <a:pPr marL="0" indent="0" algn="ctr">
              <a:buNone/>
            </a:pPr>
            <a:endParaRPr lang="da-DK" i="1" dirty="0"/>
          </a:p>
        </p:txBody>
      </p:sp>
    </p:spTree>
    <p:extLst>
      <p:ext uri="{BB962C8B-B14F-4D97-AF65-F5344CB8AC3E}">
        <p14:creationId xmlns:p14="http://schemas.microsoft.com/office/powerpoint/2010/main" val="86145905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1210</Words>
  <Application>Microsoft Macintosh PowerPoint</Application>
  <PresentationFormat>Widescreen</PresentationFormat>
  <Paragraphs>117</Paragraphs>
  <Slides>16</Slides>
  <Notes>0</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16</vt:i4>
      </vt:variant>
    </vt:vector>
  </HeadingPairs>
  <TitlesOfParts>
    <vt:vector size="23" baseType="lpstr">
      <vt:lpstr>Arial</vt:lpstr>
      <vt:lpstr>Bodoni 72 Book</vt:lpstr>
      <vt:lpstr>Bodoni 72 Book</vt:lpstr>
      <vt:lpstr>Calibri</vt:lpstr>
      <vt:lpstr>Calibri Light</vt:lpstr>
      <vt:lpstr>Wingdings</vt:lpstr>
      <vt:lpstr>Office-tema</vt:lpstr>
      <vt:lpstr>Flerfagligt Forløb 3 </vt:lpstr>
      <vt:lpstr>De Flerfaglige Forløb</vt:lpstr>
      <vt:lpstr>Hvad har I lært indtil nu?</vt:lpstr>
      <vt:lpstr>Hvad skal I lære i FF3:</vt:lpstr>
      <vt:lpstr>Studieretningsprojektet</vt:lpstr>
      <vt:lpstr>Problemformulering vs. opgaveformulering Hvad er forskellen?</vt:lpstr>
      <vt:lpstr>Eksempler på problemformuleringer Hvilke fag er involveret og hvordan kunne et underspørgsmål til de forskellige problemformuleringer se ud? </vt:lpstr>
      <vt:lpstr>En god problemformulering</vt:lpstr>
      <vt:lpstr>Hvad er en  Begrundet problemformulering?</vt:lpstr>
      <vt:lpstr>Problemformuleringshjulet</vt:lpstr>
      <vt:lpstr>Men hvordan gik det i FF2?</vt:lpstr>
      <vt:lpstr>Emne</vt:lpstr>
      <vt:lpstr>Problemformuleringshjulet</vt:lpstr>
      <vt:lpstr>Problemformuleringshjulet</vt:lpstr>
      <vt:lpstr>Problemformuleringshjulet</vt:lpstr>
      <vt:lpstr>Problemformuleringshjulet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Flerfagligt Forløb 3 </dc:title>
  <dc:creator>Sanne Krogh</dc:creator>
  <cp:lastModifiedBy>Sanne Krogh</cp:lastModifiedBy>
  <cp:revision>3</cp:revision>
  <dcterms:created xsi:type="dcterms:W3CDTF">2020-11-23T15:30:03Z</dcterms:created>
  <dcterms:modified xsi:type="dcterms:W3CDTF">2022-08-23T08:29:16Z</dcterms:modified>
</cp:coreProperties>
</file>