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62" r:id="rId6"/>
    <p:sldId id="272" r:id="rId7"/>
    <p:sldId id="270" r:id="rId8"/>
    <p:sldId id="269" r:id="rId9"/>
    <p:sldId id="271" r:id="rId10"/>
    <p:sldId id="261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781"/>
  </p:normalViewPr>
  <p:slideViewPr>
    <p:cSldViewPr snapToGrid="0" snapToObjects="1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EA47-D153-FF43-88F7-ED8851A0E917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E136-8AF6-5D46-891E-A95A3B34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072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E136-8AF6-5D46-891E-A95A3B34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94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Arbejdsdagene ligger i uge 20 og 21 og indeholder 17 lektioner i alt (8 dansk, 8 historie, 1 IT-time). Skrivedagene ligger i uge 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E136-8AF6-5D46-891E-A95A3B34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89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3791F-E7EF-064A-8B2A-7AB77CFDB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F37669-146C-A949-A4D4-AD1ED22B2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129DDD-8A7B-BC40-A174-43A3A991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021AAE-9AE2-0B4E-9028-403D05F7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DBD0C0-D2DE-9E45-8D1C-7E14D82C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3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BF8DB-C48A-B34E-AF75-3A90C88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id="{E10BC271-28BC-894F-BFDC-AE2558F3A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9E640-F684-694E-8B72-E111914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8C157-4DF8-E94C-BCDB-DFAAE6C1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BC570-3A1E-F348-9B64-A2C6F18F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33E2B76-A931-3D42-AC66-6388D5C5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id="{1E966968-D6A9-D04B-88F2-5DCDCB75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39096D-41BB-CD40-8087-159E32DB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519CA5-501E-4749-B75F-5C3FF1C8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8ACADF-F458-0348-84DD-A30D8232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1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CB311-29C0-BA47-BACC-1178DB73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700CE6-5935-164C-AF03-F734E8620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15718E-675F-0245-85B5-7DF1A4E9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9F6C64-C079-7A4C-800B-3641D87F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39D29B-1409-C74D-9D39-986EFB7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5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F4E78-1D0F-0B4D-8D43-A14B049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FB0FF3-9E0D-4C44-8E07-FC10080D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C4A63-FDA3-FF4B-9692-A4D09370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4EEC85-035E-F04C-BA4B-87F26690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741DD1-6013-3D47-B5DE-C308A5F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5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E6A30-08B9-384B-B75C-1C9AC5E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4B645D-55F7-D74A-A02A-0778BE524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C16BD7-7EA6-4F4A-969E-F42F6ADF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FFAB90-1A99-2843-AB7D-31FDA41A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7E5CD-95D7-2A49-9B4A-130E73AF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14A94C-89BE-3640-A7C6-A1D1D6D1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22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F7158-FE12-5A4B-977D-4E0A112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91A63-9FE6-EB40-BF78-86F1AE356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AFCF3F-FFC2-E940-BE41-86C2F5D11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5A19DB-565C-6F47-8162-8CCB1FB49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AC8B1E0-841C-7C47-A0FB-12BDE8D69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AC12C3F-2563-344A-9F58-212C39E4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E138E52-5DD1-7A4B-B218-9317971A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D886848-048D-7B4E-8C17-80663A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4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C9087-53E5-BE4D-8D75-44C0B2B8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E7F6D1-8913-AB4C-BC53-95ACC5E4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65BADB8-950F-0E42-A604-293984BF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7A46B5-1486-E14E-9999-4C9C0F6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6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8DBCFD-A8F4-2E41-8CD1-88892A7C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5787322-C12F-5B4F-A0FD-A4905321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3DD8BF-0FDF-CC4E-8667-B32CBE11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664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E4FD2-460A-104F-B92D-278D0799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A97FE9-3AC7-EB49-B54B-61688A37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57706F-9CC2-BC46-92A8-B373A047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5B9B19-78DF-4C48-B2CE-0CFC3EEA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571895-3478-AE47-9488-DE2338B3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0559F3-609A-DE45-9E59-DDEABCBE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05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30354-DC5A-B64C-BDEB-ACB4C62D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BA126F3-30AF-7245-BC48-91DBD0D62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8FDE65-EC6E-A943-A88D-BEB07DF1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096EDC-5476-0644-91E1-D40A17B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2FB4E9-0C23-5848-922A-5FFA5E5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53B08F-8E3E-2348-99DB-6AE81AD3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873106-CE3D-0543-B257-C81CFF93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4E758D-6298-AA4A-B321-C7B24662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168397-53F3-3547-9B26-55FB426CF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EB78-BC21-8A46-B14C-8ECF7A7EDD65}" type="datetimeFigureOut">
              <a:rPr lang="da-DK" smtClean="0"/>
              <a:t>25.04.2023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0FB6F9-CFBF-1F4B-A3A0-4CF5D510D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699C2A-9AD6-2143-87DF-CD292686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8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træ, udendørs, græs, mark&#10;&#10;Automatisk genereret beskrivelse">
            <a:extLst>
              <a:ext uri="{FF2B5EF4-FFF2-40B4-BE49-F238E27FC236}">
                <a16:creationId xmlns:a16="http://schemas.microsoft.com/office/drawing/2014/main" id="{35CD2A31-C3AE-BEB1-1981-2EB9E640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45C3F4-BFB3-E047-B81B-20CFBFFD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En god historie?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5F79DD-D15E-FD4E-B7E8-E6F5934A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13" y="4144335"/>
            <a:ext cx="11380573" cy="1098395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Dansk-historieopgaven</a:t>
            </a: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græs, udendørs, person, træ&#10;&#10;Automatisk genereret beskrivelse">
            <a:extLst>
              <a:ext uri="{FF2B5EF4-FFF2-40B4-BE49-F238E27FC236}">
                <a16:creationId xmlns:a16="http://schemas.microsoft.com/office/drawing/2014/main" id="{5BA690D1-93C4-F9FC-81F3-1CB716222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4578E1-85C8-2B40-AE07-A348763B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rgbClr val="FFFFFF"/>
                </a:solidFill>
              </a:rPr>
              <a:t>Rammer for opgaveskrivning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769F5E-B0ED-5F40-B440-5353DDA1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rgbClr val="FFFFFF"/>
                </a:solidFill>
              </a:rPr>
              <a:t>I har mødepligt både til arbejdsdagene og skrivedagene.</a:t>
            </a:r>
          </a:p>
          <a:p>
            <a:r>
              <a:rPr lang="da-DK" sz="2200" dirty="0">
                <a:solidFill>
                  <a:srgbClr val="FFFFFF"/>
                </a:solidFill>
              </a:rPr>
              <a:t>Hvis man bliver syg, og man ikke kan aflevere opgaven, skal man aflevere en lægeerklæring til skolen. Opgaven bliver efter aftale skrevet og afleveret på et senere tidspunkt – inden sommerferien hvis det er muligt.</a:t>
            </a:r>
          </a:p>
          <a:p>
            <a:r>
              <a:rPr lang="da-DK" sz="2200" dirty="0">
                <a:solidFill>
                  <a:srgbClr val="FFFFFF"/>
                </a:solidFill>
              </a:rPr>
              <a:t>Det er snyd at skrive af eller ikke selv skrive teksten. Skolen har en effektiv kontrol. Er du i tvivl, om du gør noget forkert, så spørg din vejleder. </a:t>
            </a:r>
          </a:p>
        </p:txBody>
      </p:sp>
    </p:spTree>
    <p:extLst>
      <p:ext uri="{BB962C8B-B14F-4D97-AF65-F5344CB8AC3E}">
        <p14:creationId xmlns:p14="http://schemas.microsoft.com/office/powerpoint/2010/main" val="98500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8F91A24F-CF3F-19F1-847A-B10FF73E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682546-D656-584D-8347-84638EEF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Formålet er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EAC0EA-3BF2-CF4F-8D4E-D531F23F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rgbClr val="FFFFFF"/>
                </a:solidFill>
              </a:rPr>
              <a:t>at undersøge hvilke problemstillinger der er forbundet med filmatiseringen af historiske begivenheder</a:t>
            </a:r>
          </a:p>
          <a:p>
            <a:r>
              <a:rPr lang="da-DK" sz="2200" dirty="0">
                <a:solidFill>
                  <a:srgbClr val="FFFFFF"/>
                </a:solidFill>
              </a:rPr>
              <a:t>at I får erfaring med at skrive en større opgave, herunder opgaveteknik og formalia</a:t>
            </a:r>
          </a:p>
          <a:p>
            <a:r>
              <a:rPr lang="da-DK" sz="2200" dirty="0">
                <a:solidFill>
                  <a:srgbClr val="FFFFFF"/>
                </a:solidFill>
              </a:rPr>
              <a:t>at I får erfaring med mundtligt at forsvare en skriftlig opgave med en bevidsthed om fagenes forskellige metoder   </a:t>
            </a:r>
          </a:p>
          <a:p>
            <a:endParaRPr lang="da-DK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200" b="1" dirty="0" err="1">
                <a:solidFill>
                  <a:srgbClr val="FFFFFF"/>
                </a:solidFill>
              </a:rPr>
              <a:t>DHO’en</a:t>
            </a:r>
            <a:r>
              <a:rPr lang="da-DK" sz="2200" b="1" dirty="0">
                <a:solidFill>
                  <a:srgbClr val="FFFFFF"/>
                </a:solidFill>
              </a:rPr>
              <a:t> er første skridt på vejen henimod et godt studieretningsprojekt i 3g</a:t>
            </a:r>
          </a:p>
          <a:p>
            <a:r>
              <a:rPr lang="da-DK" sz="2000" dirty="0">
                <a:solidFill>
                  <a:srgbClr val="FFFFFF"/>
                </a:solidFill>
              </a:rPr>
              <a:t>1g: dansk-historieopgaven (DHO)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2g: flerfaglige forløb (FF) og studieretningsopgave (SRO)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3g: studieretningsprojekt (SRP)</a:t>
            </a:r>
          </a:p>
        </p:txBody>
      </p:sp>
    </p:spTree>
    <p:extLst>
      <p:ext uri="{BB962C8B-B14F-4D97-AF65-F5344CB8AC3E}">
        <p14:creationId xmlns:p14="http://schemas.microsoft.com/office/powerpoint/2010/main" val="83155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udendørs, vej/gade, person&#10;&#10;Automatisk genereret beskrivelse">
            <a:extLst>
              <a:ext uri="{FF2B5EF4-FFF2-40B4-BE49-F238E27FC236}">
                <a16:creationId xmlns:a16="http://schemas.microsoft.com/office/drawing/2014/main" id="{1C5BB83E-A9BD-F531-CD23-DCDF8B024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77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9733B9-AB2E-E748-9CF9-859334FD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Program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E693C5-F9CC-1049-B110-4B204392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200" b="1" dirty="0">
                <a:solidFill>
                  <a:srgbClr val="FFFFFF"/>
                </a:solidFill>
              </a:rPr>
              <a:t>Arbejdsdage </a:t>
            </a:r>
            <a:r>
              <a:rPr lang="da-DK" sz="2200" dirty="0">
                <a:solidFill>
                  <a:srgbClr val="FFFFFF"/>
                </a:solidFill>
              </a:rPr>
              <a:t>: 8 timer i hvert fag, hvor I arbejder med emnet</a:t>
            </a:r>
          </a:p>
          <a:p>
            <a:r>
              <a:rPr lang="da-DK" sz="2200" b="1" dirty="0">
                <a:solidFill>
                  <a:srgbClr val="FFFFFF"/>
                </a:solidFill>
              </a:rPr>
              <a:t>Skrivedage</a:t>
            </a:r>
            <a:r>
              <a:rPr lang="da-DK" sz="2200" dirty="0">
                <a:solidFill>
                  <a:srgbClr val="FFFFFF"/>
                </a:solidFill>
              </a:rPr>
              <a:t>: tre dage, hvor I besvarer en givet opgaveformulering</a:t>
            </a:r>
          </a:p>
          <a:p>
            <a:r>
              <a:rPr lang="da-DK" sz="2200" b="1" dirty="0">
                <a:solidFill>
                  <a:srgbClr val="FFFFFF"/>
                </a:solidFill>
              </a:rPr>
              <a:t>Efter aflevering </a:t>
            </a:r>
            <a:r>
              <a:rPr lang="da-DK" sz="2200" dirty="0">
                <a:solidFill>
                  <a:srgbClr val="FFFFFF"/>
                </a:solidFill>
              </a:rPr>
              <a:t>skal I forberede en mundtlig præsentation af jeres opgaver</a:t>
            </a:r>
          </a:p>
        </p:txBody>
      </p:sp>
    </p:spTree>
    <p:extLst>
      <p:ext uri="{BB962C8B-B14F-4D97-AF65-F5344CB8AC3E}">
        <p14:creationId xmlns:p14="http://schemas.microsoft.com/office/powerpoint/2010/main" val="26160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udendørs, vej/gade, person&#10;&#10;Automatisk genereret beskrivelse">
            <a:extLst>
              <a:ext uri="{FF2B5EF4-FFF2-40B4-BE49-F238E27FC236}">
                <a16:creationId xmlns:a16="http://schemas.microsoft.com/office/drawing/2014/main" id="{AF7EC941-DD89-C046-659C-D237C4392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77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E06CBF-6984-4D49-BAA4-0931FDFF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Arbejdsdagenes indhold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989BD6-E62F-354E-959E-D269B4DE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I </a:t>
            </a:r>
            <a:r>
              <a:rPr lang="da-DK" sz="2200" dirty="0"/>
              <a:t>dansk</a:t>
            </a:r>
            <a:r>
              <a:rPr lang="da-DK" sz="2200" dirty="0">
                <a:solidFill>
                  <a:srgbClr val="FFFFFF"/>
                </a:solidFill>
              </a:rPr>
              <a:t> skal I se og analysere filmen </a:t>
            </a:r>
            <a:r>
              <a:rPr lang="da-DK" sz="2200" i="1" dirty="0">
                <a:solidFill>
                  <a:srgbClr val="FFFFFF"/>
                </a:solidFill>
              </a:rPr>
              <a:t>Hvidstengruppen</a:t>
            </a:r>
            <a:r>
              <a:rPr lang="da-DK" sz="2200" dirty="0">
                <a:solidFill>
                  <a:srgbClr val="FFFFFF"/>
                </a:solidFill>
              </a:rPr>
              <a:t> (2012) med særligt fokus på filmens fremstilling af modstandsfolkene.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I </a:t>
            </a:r>
            <a:r>
              <a:rPr lang="da-DK" sz="2200" dirty="0"/>
              <a:t>historie</a:t>
            </a:r>
            <a:r>
              <a:rPr lang="da-DK" sz="2200" dirty="0">
                <a:solidFill>
                  <a:srgbClr val="FFFFFF"/>
                </a:solidFill>
              </a:rPr>
              <a:t> skal I undersøge samarbejdspolitikken og modstandsbevægelsen under besættelsen med særligt fokus på en analyse af modstandsfolkenes motiver, metoder og betydning.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Ud fra den viden I opbygger samt analyserne i begge fag, skal I vurdere, hvad filmen bruger historien om Hvidstengruppen til.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Arbejdet samler sig i et mere overordnet spørgsmål, nemlig hvilke problemstillinger der er forbundet med filmatiseringen af historiske begivenheder. </a:t>
            </a:r>
            <a:endParaRPr lang="da-DK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6AE4218C-6205-1592-7A11-8250BCA2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r>
              <a:rPr lang="da-DK" sz="5400" dirty="0">
                <a:solidFill>
                  <a:srgbClr val="FFFFFF"/>
                </a:solidFill>
              </a:rPr>
              <a:t>Overordnet spørgsmål</a:t>
            </a:r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endParaRPr lang="da-DK" sz="5400" dirty="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a-DK" sz="2400" i="1" dirty="0">
                <a:solidFill>
                  <a:schemeClr val="tx2"/>
                </a:solidFill>
                <a:latin typeface="Book Antiqua" panose="02040602050305030304" pitchFamily="18" charset="0"/>
              </a:rPr>
              <a:t>Hvilke dilemmaer kan opstå, når man filmatiserer historiske begivenheder?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6AE4218C-6205-1592-7A11-8250BCA2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rgbClr val="FFFFFF"/>
                </a:solidFill>
              </a:rPr>
              <a:t>Opgaveformulering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redegørelse for besættelsen af Danmark 1940-1945 med særlig vægt på samarbejdspolitikken og modstandskampen. Definer kort begrebet historiebrug.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danskfaglig analyse af udvalgte scener i spillefilmen Hvidstengruppen (2012) med særlig fokus på fremstillingen af de danske modstandsfolk. Analysen af filmens fremstilling sammenlignes med en historiefaglig analyse af den danske modstandskamp under besættelsen.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Vurder med afsæt i redegørelsen og analysen, hvad filmen bruger historien om Hvidstengruppen til. Diskuter i forlængelse heraf de problemstillinger, der er forbundet med filmatiseringen af historiske begivenheder. 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B723A2E3-ED4D-DA48-7040-D84D720DB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Opgaveformulering – </a:t>
            </a:r>
            <a:r>
              <a:rPr lang="da-DK" sz="5400" dirty="0">
                <a:solidFill>
                  <a:srgbClr val="FFFF00"/>
                </a:solidFill>
              </a:rPr>
              <a:t>dansk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redegørelse for besættelsen af Danmark 1940-1945 med særlig vægt på samarbejdspolitikken og modstandskampen. Definer kort begrebet historiebrug.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00"/>
                </a:solidFill>
              </a:rPr>
              <a:t>Giv en danskfaglig analyse af udvalgte scener i spillefilmen Hvidstengruppen (2012) med særlig fokus på fremstillingen af de danske modstandsfolk</a:t>
            </a:r>
            <a:r>
              <a:rPr lang="da-DK" sz="2200" dirty="0">
                <a:solidFill>
                  <a:srgbClr val="FFFFFF"/>
                </a:solidFill>
              </a:rPr>
              <a:t>. Analysen af filmens fremstilling sammenlignes med en historiefaglig analyse af den danske modstandskamp under besættelsen.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Vurder med afsæt i redegørelsen og analysen, hvad filmen bruger historien om Hvidstengruppen til. Diskuter i forlængelse heraf de problemstillinger, der er forbundet med filmatiseringen af historiske begivenheder. </a:t>
            </a:r>
          </a:p>
        </p:txBody>
      </p:sp>
    </p:spTree>
    <p:extLst>
      <p:ext uri="{BB962C8B-B14F-4D97-AF65-F5344CB8AC3E}">
        <p14:creationId xmlns:p14="http://schemas.microsoft.com/office/powerpoint/2010/main" val="373371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DB4D6943-688A-4084-4F30-AF5FD9D4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Opgaveformulering – </a:t>
            </a:r>
            <a:r>
              <a:rPr lang="da-DK" sz="5400" dirty="0">
                <a:solidFill>
                  <a:srgbClr val="00B0F0"/>
                </a:solidFill>
              </a:rPr>
              <a:t>historie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00B0F0"/>
                </a:solidFill>
              </a:rPr>
              <a:t>Giv en redegørelse for besættelsen af Danmark 1940-1945 med særlig vægt på samarbejdspolitikken og modstandskampen. Definer kort begrebet historiebrug</a:t>
            </a:r>
            <a:r>
              <a:rPr lang="da-DK" sz="22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danskfaglig analyse af udvalgte scener i spillefilmen Hvidstengruppen (2012) med særlig fokus på fremstillingen af de danske modstandsfolk. </a:t>
            </a:r>
            <a:r>
              <a:rPr lang="da-DK" sz="2200" dirty="0">
                <a:solidFill>
                  <a:srgbClr val="00B0F0"/>
                </a:solidFill>
              </a:rPr>
              <a:t>Analysen af filmens fremstilling sammenlignes med en historiefaglig analyse af den danske modstandskamp under besættelsen.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Vurder med afsæt i redegørelsen og analysen, hvad filmen bruger historien om Hvidstengruppen til. Diskuter i forlængelse heraf de problemstillinger, der er forbundet med filmatiseringen af historiske begivenheder. </a:t>
            </a:r>
          </a:p>
        </p:txBody>
      </p:sp>
    </p:spTree>
    <p:extLst>
      <p:ext uri="{BB962C8B-B14F-4D97-AF65-F5344CB8AC3E}">
        <p14:creationId xmlns:p14="http://schemas.microsoft.com/office/powerpoint/2010/main" val="271357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7FA65FD0-8EE6-261B-18E2-690D25497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92D050"/>
                </a:solidFill>
              </a:rPr>
              <a:t>Dansk og historie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redegørelse for besættelsen af Danmark 1940-1945 med særlig vægt på samarbejdspolitikken og modstandskampen. Definer kort begrebet historiebrug.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Giv en danskfaglig analyse af udvalgte scener i spillefilmen Hvidstengruppen (2012) med særlig fokus på fremstillingen af de danske modstandsfolk. Analysen af filmens fremstilling sammenlignes med en historiefaglig analyse af den danske modstandskamp under besættelsen.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92D050"/>
                </a:solidFill>
              </a:rPr>
              <a:t>Vurder med afsæt i redegørelsen og analysen, hvad filmen bruger historien om Hvidstengruppen til. Diskuter i forlængelse heraf de problemstillinger, der er forbundet med filmatiseringen af historiske begivenheder</a:t>
            </a:r>
            <a:r>
              <a:rPr lang="da-DK" sz="22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884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727</Words>
  <Application>Microsoft Macintosh PowerPoint</Application>
  <PresentationFormat>Widescreen</PresentationFormat>
  <Paragraphs>46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Office-tema</vt:lpstr>
      <vt:lpstr>En god historie?</vt:lpstr>
      <vt:lpstr>Formålet er</vt:lpstr>
      <vt:lpstr>Program</vt:lpstr>
      <vt:lpstr>Arbejdsdagenes indhold</vt:lpstr>
      <vt:lpstr>  Overordnet spørgsmål   </vt:lpstr>
      <vt:lpstr>Opgaveformulering</vt:lpstr>
      <vt:lpstr>Opgaveformulering – dansk</vt:lpstr>
      <vt:lpstr>Opgaveformulering – historie</vt:lpstr>
      <vt:lpstr>Dansk og historie</vt:lpstr>
      <vt:lpstr>Rammer for opgaveskrivning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Dansk-historieopgaven</dc:title>
  <dc:creator>Soeren Rasmussen91</dc:creator>
  <cp:lastModifiedBy>Sanne Krogh</cp:lastModifiedBy>
  <cp:revision>14</cp:revision>
  <dcterms:created xsi:type="dcterms:W3CDTF">2019-04-05T09:18:02Z</dcterms:created>
  <dcterms:modified xsi:type="dcterms:W3CDTF">2023-04-25T13:09:37Z</dcterms:modified>
</cp:coreProperties>
</file>