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9" r:id="rId7"/>
    <p:sldId id="272" r:id="rId8"/>
    <p:sldId id="263" r:id="rId9"/>
    <p:sldId id="264" r:id="rId10"/>
    <p:sldId id="265" r:id="rId11"/>
    <p:sldId id="268" r:id="rId12"/>
    <p:sldId id="271" r:id="rId13"/>
    <p:sldId id="273" r:id="rId14"/>
    <p:sldId id="266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2B8F32-4444-4075-832C-D3CF84451AD4}" v="151" dt="2022-09-19T07:16:18.366"/>
    <p1510:client id="{EA545F17-04E7-480D-BC2F-9002B868532B}" v="2" dt="2022-09-19T07:24:03.23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33"/>
  </p:normalViewPr>
  <p:slideViewPr>
    <p:cSldViewPr snapToGrid="0" snapToObjects="1">
      <p:cViewPr varScale="1">
        <p:scale>
          <a:sx n="53" d="100"/>
          <a:sy n="53" d="100"/>
        </p:scale>
        <p:origin x="52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la Uslu" userId="S::ayla0142@skanderborg-gym.dk::6b4458bd-3343-4408-aeef-9a34a37b252d" providerId="AD" clId="Web-{EA545F17-04E7-480D-BC2F-9002B868532B}"/>
    <pc:docChg chg="modSld">
      <pc:chgData name="Ayla Uslu" userId="S::ayla0142@skanderborg-gym.dk::6b4458bd-3343-4408-aeef-9a34a37b252d" providerId="AD" clId="Web-{EA545F17-04E7-480D-BC2F-9002B868532B}" dt="2022-09-19T07:23:58.858" v="0" actId="20577"/>
      <pc:docMkLst>
        <pc:docMk/>
      </pc:docMkLst>
      <pc:sldChg chg="modSp">
        <pc:chgData name="Ayla Uslu" userId="S::ayla0142@skanderborg-gym.dk::6b4458bd-3343-4408-aeef-9a34a37b252d" providerId="AD" clId="Web-{EA545F17-04E7-480D-BC2F-9002B868532B}" dt="2022-09-19T07:23:58.858" v="0" actId="20577"/>
        <pc:sldMkLst>
          <pc:docMk/>
          <pc:sldMk cId="0" sldId="263"/>
        </pc:sldMkLst>
        <pc:spChg chg="mod">
          <ac:chgData name="Ayla Uslu" userId="S::ayla0142@skanderborg-gym.dk::6b4458bd-3343-4408-aeef-9a34a37b252d" providerId="AD" clId="Web-{EA545F17-04E7-480D-BC2F-9002B868532B}" dt="2022-09-19T07:23:58.858" v="0" actId="20577"/>
          <ac:spMkLst>
            <pc:docMk/>
            <pc:sldMk cId="0" sldId="263"/>
            <ac:spMk id="162" creationId="{00000000-0000-0000-0000-000000000000}"/>
          </ac:spMkLst>
        </pc:spChg>
      </pc:sldChg>
    </pc:docChg>
  </pc:docChgLst>
  <pc:docChgLst>
    <pc:chgData name="Klaus Holleufer" userId="S::klau2045@skanderborg-gym.dk::dfd84f8f-709e-4835-ab14-32901e9d8694" providerId="AD" clId="Web-{242B8F32-4444-4075-832C-D3CF84451AD4}"/>
    <pc:docChg chg="modSld">
      <pc:chgData name="Klaus Holleufer" userId="S::klau2045@skanderborg-gym.dk::dfd84f8f-709e-4835-ab14-32901e9d8694" providerId="AD" clId="Web-{242B8F32-4444-4075-832C-D3CF84451AD4}" dt="2022-09-19T07:16:17.584" v="159" actId="20577"/>
      <pc:docMkLst>
        <pc:docMk/>
      </pc:docMkLst>
      <pc:sldChg chg="modSp">
        <pc:chgData name="Klaus Holleufer" userId="S::klau2045@skanderborg-gym.dk::dfd84f8f-709e-4835-ab14-32901e9d8694" providerId="AD" clId="Web-{242B8F32-4444-4075-832C-D3CF84451AD4}" dt="2022-09-19T07:16:17.584" v="159" actId="20577"/>
        <pc:sldMkLst>
          <pc:docMk/>
          <pc:sldMk cId="0" sldId="263"/>
        </pc:sldMkLst>
        <pc:spChg chg="mod">
          <ac:chgData name="Klaus Holleufer" userId="S::klau2045@skanderborg-gym.dk::dfd84f8f-709e-4835-ab14-32901e9d8694" providerId="AD" clId="Web-{242B8F32-4444-4075-832C-D3CF84451AD4}" dt="2022-09-19T07:16:17.584" v="159" actId="20577"/>
          <ac:spMkLst>
            <pc:docMk/>
            <pc:sldMk cId="0" sldId="263"/>
            <ac:spMk id="163" creationId="{00000000-0000-0000-0000-000000000000}"/>
          </ac:spMkLst>
        </pc:spChg>
      </pc:sldChg>
      <pc:sldChg chg="modSp">
        <pc:chgData name="Klaus Holleufer" userId="S::klau2045@skanderborg-gym.dk::dfd84f8f-709e-4835-ab14-32901e9d8694" providerId="AD" clId="Web-{242B8F32-4444-4075-832C-D3CF84451AD4}" dt="2022-09-19T07:13:12.583" v="100" actId="14100"/>
        <pc:sldMkLst>
          <pc:docMk/>
          <pc:sldMk cId="0" sldId="265"/>
        </pc:sldMkLst>
        <pc:spChg chg="mod">
          <ac:chgData name="Klaus Holleufer" userId="S::klau2045@skanderborg-gym.dk::dfd84f8f-709e-4835-ab14-32901e9d8694" providerId="AD" clId="Web-{242B8F32-4444-4075-832C-D3CF84451AD4}" dt="2022-09-19T07:13:12.583" v="100" actId="14100"/>
          <ac:spMkLst>
            <pc:docMk/>
            <pc:sldMk cId="0" sldId="265"/>
            <ac:spMk id="177" creationId="{00000000-0000-0000-0000-000000000000}"/>
          </ac:spMkLst>
        </pc:spChg>
      </pc:sldChg>
      <pc:sldChg chg="modSp">
        <pc:chgData name="Klaus Holleufer" userId="S::klau2045@skanderborg-gym.dk::dfd84f8f-709e-4835-ab14-32901e9d8694" providerId="AD" clId="Web-{242B8F32-4444-4075-832C-D3CF84451AD4}" dt="2022-09-19T07:14:44.037" v="155" actId="20577"/>
        <pc:sldMkLst>
          <pc:docMk/>
          <pc:sldMk cId="2987908809" sldId="271"/>
        </pc:sldMkLst>
        <pc:spChg chg="mod">
          <ac:chgData name="Klaus Holleufer" userId="S::klau2045@skanderborg-gym.dk::dfd84f8f-709e-4835-ab14-32901e9d8694" providerId="AD" clId="Web-{242B8F32-4444-4075-832C-D3CF84451AD4}" dt="2022-09-19T07:14:44.037" v="155" actId="20577"/>
          <ac:spMkLst>
            <pc:docMk/>
            <pc:sldMk cId="2987908809" sldId="271"/>
            <ac:spMk id="17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–Jon Hansen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“Skriv et citat her”.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and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centre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lod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Titeltekst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r. 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13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5055" y="611237"/>
            <a:ext cx="24409055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lede 8" descr="C:\Users\mari73k7\AppData\Local\Microsoft\Windows\INetCache\Content.Word\IMG_244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1"/>
          <a:stretch/>
        </p:blipFill>
        <p:spPr bwMode="auto">
          <a:xfrm>
            <a:off x="7315445" y="2883877"/>
            <a:ext cx="10316064" cy="66727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4" name="image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37" y="611237"/>
            <a:ext cx="1208248" cy="1208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772" y="611237"/>
            <a:ext cx="3463644" cy="1208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Group 123"/>
          <p:cNvGrpSpPr/>
          <p:nvPr/>
        </p:nvGrpSpPr>
        <p:grpSpPr>
          <a:xfrm>
            <a:off x="5661038" y="7949390"/>
            <a:ext cx="13782248" cy="2502331"/>
            <a:chOff x="-1" y="0"/>
            <a:chExt cx="13782247" cy="2502330"/>
          </a:xfrm>
        </p:grpSpPr>
        <p:sp>
          <p:nvSpPr>
            <p:cNvPr id="121" name="Shape 121"/>
            <p:cNvSpPr/>
            <p:nvPr/>
          </p:nvSpPr>
          <p:spPr>
            <a:xfrm>
              <a:off x="-1" y="0"/>
              <a:ext cx="13782247" cy="2502330"/>
            </a:xfrm>
            <a:prstGeom prst="rect">
              <a:avLst/>
            </a:prstGeom>
            <a:solidFill>
              <a:srgbClr val="5B5C64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defRPr sz="16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-1" y="0"/>
              <a:ext cx="13782247" cy="2502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4293" tIns="64293" rIns="64293" bIns="64293" numCol="1" anchor="ctr">
              <a:noAutofit/>
            </a:bodyPr>
            <a:lstStyle>
              <a:lvl1pPr defTabSz="1164431">
                <a:lnSpc>
                  <a:spcPct val="115000"/>
                </a:lnSpc>
                <a:spcBef>
                  <a:spcPts val="1400"/>
                </a:spcBef>
                <a:defRPr sz="6000">
                  <a:solidFill>
                    <a:srgbClr val="D0CBC3"/>
                  </a:solidFill>
                  <a:uFill>
                    <a:solidFill>
                      <a:srgbClr val="D0CBC3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da-DK" dirty="0">
                  <a:solidFill>
                    <a:srgbClr val="D0CBC3"/>
                  </a:solidFill>
                  <a:uFill>
                    <a:solidFill>
                      <a:srgbClr val="D0CBC3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Studievejledningen på </a:t>
              </a:r>
            </a:p>
            <a:p>
              <a:pPr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da-DK" dirty="0">
                  <a:solidFill>
                    <a:srgbClr val="D0CBC3"/>
                  </a:solidFill>
                  <a:uFill>
                    <a:solidFill>
                      <a:srgbClr val="D0CBC3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Skanderborg Gymnasium</a:t>
              </a:r>
              <a:endParaRPr dirty="0">
                <a:solidFill>
                  <a:srgbClr val="D0CBC3"/>
                </a:solidFill>
                <a:uFill>
                  <a:solidFill>
                    <a:srgbClr val="D0CBC3"/>
                  </a:solidFill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1929274" y="4716"/>
            <a:ext cx="3753306" cy="3532016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474392" y="12067332"/>
            <a:ext cx="1290736" cy="129073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86872" y="11442216"/>
            <a:ext cx="4523930" cy="227378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Forældreaften Skanderborg, forkortet version.mp4" descr="Forældreaften Skanderborg, forkortet version.mp4">
            <a:hlinkClick r:id="" action="ppaction://media"/>
            <a:extLst>
              <a:ext uri="{FF2B5EF4-FFF2-40B4-BE49-F238E27FC236}">
                <a16:creationId xmlns:a16="http://schemas.microsoft.com/office/drawing/2014/main" id="{237BAC93-648C-B343-88CE-61475BF51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7880" y="1286934"/>
            <a:ext cx="19808240" cy="111421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808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783" y="2554783"/>
            <a:ext cx="8606434" cy="86064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C97449B-C3BE-A945-9949-9DDCFF3DC1ED}"/>
              </a:ext>
            </a:extLst>
          </p:cNvPr>
          <p:cNvSpPr txBox="1"/>
          <p:nvPr/>
        </p:nvSpPr>
        <p:spPr>
          <a:xfrm rot="19431583">
            <a:off x="4010198" y="2942172"/>
            <a:ext cx="52832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6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Spørgsmål?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2380853" y="879078"/>
            <a:ext cx="15609094" cy="2552006"/>
          </a:xfrm>
          <a:prstGeom prst="rect">
            <a:avLst/>
          </a:prstGeom>
        </p:spPr>
        <p:txBody>
          <a:bodyPr/>
          <a:lstStyle>
            <a:lvl1pPr algn="l">
              <a:defRPr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da-DK" dirty="0"/>
              <a:t>Vi er tre studievejledere</a:t>
            </a:r>
            <a:endParaRPr dirty="0"/>
          </a:p>
        </p:txBody>
      </p:sp>
      <p:sp>
        <p:nvSpPr>
          <p:cNvPr id="128" name="Shape 128"/>
          <p:cNvSpPr>
            <a:spLocks noGrp="1"/>
          </p:cNvSpPr>
          <p:nvPr>
            <p:ph type="body" sz="half" idx="1"/>
          </p:nvPr>
        </p:nvSpPr>
        <p:spPr>
          <a:xfrm>
            <a:off x="1684428" y="3616251"/>
            <a:ext cx="12323874" cy="8074007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/>
          <a:p>
            <a:pPr marL="617361" indent="-617361">
              <a:defRPr sz="4500"/>
            </a:pPr>
            <a:r>
              <a:rPr lang="da-DK" dirty="0"/>
              <a:t>Studievejledere ca. halvdelen af tiden</a:t>
            </a:r>
          </a:p>
          <a:p>
            <a:pPr marL="617361" indent="-617361">
              <a:defRPr sz="4500"/>
            </a:pPr>
            <a:r>
              <a:rPr lang="da-DK" dirty="0"/>
              <a:t>Resten af tiden underviser vi</a:t>
            </a:r>
            <a:endParaRPr dirty="0"/>
          </a:p>
          <a:p>
            <a:pPr marL="617361" indent="-617361">
              <a:defRPr sz="4500"/>
            </a:pPr>
            <a:r>
              <a:rPr lang="da-DK" dirty="0"/>
              <a:t>Marie V. Odgaard (idræt og matematik)</a:t>
            </a:r>
            <a:br>
              <a:rPr lang="da-DK" dirty="0"/>
            </a:br>
            <a:r>
              <a:rPr lang="da-DK" dirty="0"/>
              <a:t>Morten Holm Mortensen (samfundsfag og idræt)</a:t>
            </a:r>
            <a:br>
              <a:rPr lang="da-DK" dirty="0"/>
            </a:br>
            <a:r>
              <a:rPr lang="da-DK" dirty="0"/>
              <a:t>Klaus Holleufer (samfundsfag og filosofi)</a:t>
            </a:r>
            <a:endParaRPr dirty="0"/>
          </a:p>
          <a:p>
            <a:pPr marL="617361" indent="-617361">
              <a:defRPr sz="4500"/>
            </a:pPr>
            <a:r>
              <a:rPr lang="da-DK" dirty="0"/>
              <a:t>Vi har hver nogle klasser på alle tre årgange</a:t>
            </a:r>
          </a:p>
          <a:p>
            <a:pPr marL="617361" indent="-617361">
              <a:defRPr sz="4500"/>
            </a:pPr>
            <a:r>
              <a:rPr lang="da-DK" dirty="0"/>
              <a:t>Mange elever har skiftet studievejleder efter grundforløbet</a:t>
            </a:r>
            <a:endParaRPr dirty="0"/>
          </a:p>
        </p:txBody>
      </p:sp>
      <p:pic>
        <p:nvPicPr>
          <p:cNvPr id="131" name="image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7" y="11888837"/>
            <a:ext cx="1208248" cy="1208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572" y="11888837"/>
            <a:ext cx="3463644" cy="12082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6A2AEBCE-BB39-CD4F-98D5-D721B5F0B4D0}"/>
              </a:ext>
            </a:extLst>
          </p:cNvPr>
          <p:cNvSpPr txBox="1"/>
          <p:nvPr/>
        </p:nvSpPr>
        <p:spPr>
          <a:xfrm rot="19858419">
            <a:off x="14954080" y="3558359"/>
            <a:ext cx="2400300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5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Morten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47A4A47B-4BCB-504A-863F-BAA8247B5A39}"/>
              </a:ext>
            </a:extLst>
          </p:cNvPr>
          <p:cNvSpPr txBox="1"/>
          <p:nvPr/>
        </p:nvSpPr>
        <p:spPr>
          <a:xfrm rot="19858419">
            <a:off x="18060876" y="4540160"/>
            <a:ext cx="2400300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5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Marie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BD0AE143-714E-784B-A44D-A650559A0C0E}"/>
              </a:ext>
            </a:extLst>
          </p:cNvPr>
          <p:cNvSpPr txBox="1"/>
          <p:nvPr/>
        </p:nvSpPr>
        <p:spPr>
          <a:xfrm rot="19858419">
            <a:off x="20466087" y="4540161"/>
            <a:ext cx="2400300" cy="913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5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Klaus</a:t>
            </a:r>
          </a:p>
        </p:txBody>
      </p:sp>
      <p:pic>
        <p:nvPicPr>
          <p:cNvPr id="11" name="Billede 10" descr="C:\Users\mari73k7\AppData\Local\Microsoft\Windows\INetCache\Content.Word\IMG_2440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1"/>
          <a:stretch/>
        </p:blipFill>
        <p:spPr bwMode="auto">
          <a:xfrm>
            <a:off x="14883151" y="4806462"/>
            <a:ext cx="8469218" cy="52681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16388862" y="10455122"/>
            <a:ext cx="5369169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Morten  Marie  Klaus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1286934" y="643468"/>
            <a:ext cx="21810132" cy="2271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 kan få fat på os på mail eller telefon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sz="half" idx="1"/>
          </p:nvPr>
        </p:nvSpPr>
        <p:spPr>
          <a:xfrm>
            <a:off x="2149685" y="3007907"/>
            <a:ext cx="19738218" cy="8787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17361"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4500"/>
            </a:pPr>
            <a:r>
              <a:rPr lang="en-US" sz="4800" kern="1200" dirty="0">
                <a:solidFill>
                  <a:schemeClr val="tx1"/>
                </a:solidFill>
              </a:rPr>
              <a:t>I </a:t>
            </a:r>
            <a:r>
              <a:rPr lang="en-US" sz="4800" kern="1200" dirty="0" err="1">
                <a:solidFill>
                  <a:schemeClr val="tx1"/>
                </a:solidFill>
              </a:rPr>
              <a:t>kan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få</a:t>
            </a:r>
            <a:r>
              <a:rPr lang="en-US" sz="4800" kern="1200" dirty="0">
                <a:solidFill>
                  <a:schemeClr val="tx1"/>
                </a:solidFill>
              </a:rPr>
              <a:t> fat </a:t>
            </a:r>
            <a:r>
              <a:rPr lang="en-US" sz="4800" kern="1200" dirty="0" err="1">
                <a:solidFill>
                  <a:schemeClr val="tx1"/>
                </a:solidFill>
              </a:rPr>
              <a:t>på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os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på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telefon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</a:p>
          <a:p>
            <a:pPr marL="617361"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4500"/>
            </a:pPr>
            <a:r>
              <a:rPr lang="en-US" sz="4800" kern="1200" dirty="0" err="1">
                <a:solidFill>
                  <a:schemeClr val="tx1"/>
                </a:solidFill>
              </a:rPr>
              <a:t>Som</a:t>
            </a:r>
            <a:r>
              <a:rPr lang="en-US" sz="4800" kern="1200" dirty="0">
                <a:solidFill>
                  <a:schemeClr val="tx1"/>
                </a:solidFill>
              </a:rPr>
              <a:t> regel </a:t>
            </a:r>
            <a:r>
              <a:rPr lang="en-US" sz="4800" kern="1200" dirty="0" err="1">
                <a:solidFill>
                  <a:schemeClr val="tx1"/>
                </a:solidFill>
              </a:rPr>
              <a:t>mellem</a:t>
            </a:r>
            <a:r>
              <a:rPr lang="en-US" sz="4800" kern="1200" dirty="0">
                <a:solidFill>
                  <a:schemeClr val="tx1"/>
                </a:solidFill>
              </a:rPr>
              <a:t> 9-15 (men </a:t>
            </a:r>
            <a:r>
              <a:rPr lang="en-US" sz="4800" kern="1200" dirty="0" err="1">
                <a:solidFill>
                  <a:schemeClr val="tx1"/>
                </a:solidFill>
              </a:rPr>
              <a:t>nogle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gange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underviser</a:t>
            </a:r>
            <a:r>
              <a:rPr lang="en-US" sz="4800" kern="1200" dirty="0">
                <a:solidFill>
                  <a:schemeClr val="tx1"/>
                </a:solidFill>
              </a:rPr>
              <a:t> vi </a:t>
            </a:r>
            <a:r>
              <a:rPr lang="en-US" sz="4800" kern="1200" dirty="0" err="1">
                <a:solidFill>
                  <a:schemeClr val="tx1"/>
                </a:solidFill>
              </a:rPr>
              <a:t>eller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sidder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i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en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samtale</a:t>
            </a:r>
            <a:r>
              <a:rPr lang="en-US" sz="4800" kern="1200" dirty="0">
                <a:solidFill>
                  <a:schemeClr val="tx1"/>
                </a:solidFill>
              </a:rPr>
              <a:t>/</a:t>
            </a:r>
            <a:r>
              <a:rPr lang="en-US" sz="4800" kern="1200" dirty="0" err="1">
                <a:solidFill>
                  <a:schemeClr val="tx1"/>
                </a:solidFill>
              </a:rPr>
              <a:t>møde</a:t>
            </a:r>
            <a:r>
              <a:rPr lang="en-US" sz="4800" kern="1200" dirty="0">
                <a:solidFill>
                  <a:schemeClr val="tx1"/>
                </a:solidFill>
              </a:rPr>
              <a:t>)</a:t>
            </a:r>
          </a:p>
          <a:p>
            <a:pPr marL="617361"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4500"/>
            </a:pPr>
            <a:r>
              <a:rPr lang="en-US" sz="4800" kern="1200" dirty="0" err="1">
                <a:solidFill>
                  <a:schemeClr val="tx1"/>
                </a:solidFill>
              </a:rPr>
              <a:t>Derfor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kan</a:t>
            </a:r>
            <a:r>
              <a:rPr lang="en-US" sz="4800" kern="1200" dirty="0">
                <a:solidFill>
                  <a:schemeClr val="tx1"/>
                </a:solidFill>
              </a:rPr>
              <a:t> I </a:t>
            </a:r>
            <a:r>
              <a:rPr lang="en-US" sz="4800" kern="1200" dirty="0" err="1">
                <a:solidFill>
                  <a:schemeClr val="tx1"/>
                </a:solidFill>
              </a:rPr>
              <a:t>også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skrive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en</a:t>
            </a:r>
            <a:r>
              <a:rPr lang="en-US" sz="4800" kern="1200" dirty="0">
                <a:solidFill>
                  <a:schemeClr val="tx1"/>
                </a:solidFill>
              </a:rPr>
              <a:t> mail</a:t>
            </a:r>
          </a:p>
          <a:p>
            <a:pPr marL="617361"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4500"/>
            </a:pPr>
            <a:r>
              <a:rPr lang="en-US" sz="4800" kern="1200" dirty="0">
                <a:solidFill>
                  <a:schemeClr val="tx1"/>
                </a:solidFill>
              </a:rPr>
              <a:t>Vi </a:t>
            </a:r>
            <a:r>
              <a:rPr lang="en-US" sz="4800" kern="1200" dirty="0" err="1">
                <a:solidFill>
                  <a:schemeClr val="tx1"/>
                </a:solidFill>
              </a:rPr>
              <a:t>tager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kontakt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til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jer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efter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aftale</a:t>
            </a:r>
            <a:r>
              <a:rPr lang="en-US" sz="4800" kern="1200" dirty="0">
                <a:solidFill>
                  <a:schemeClr val="tx1"/>
                </a:solidFill>
              </a:rPr>
              <a:t> med </a:t>
            </a:r>
            <a:r>
              <a:rPr lang="en-US" sz="4800" kern="1200" dirty="0" err="1">
                <a:solidFill>
                  <a:schemeClr val="tx1"/>
                </a:solidFill>
              </a:rPr>
              <a:t>eleverne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</a:p>
          <a:p>
            <a:pPr marL="617361"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4500"/>
            </a:pPr>
            <a:r>
              <a:rPr lang="en-US" sz="4800" kern="1200" dirty="0">
                <a:solidFill>
                  <a:schemeClr val="tx1"/>
                </a:solidFill>
              </a:rPr>
              <a:t>Fra 18 </a:t>
            </a:r>
            <a:r>
              <a:rPr lang="en-US" sz="4800" kern="1200" dirty="0" err="1">
                <a:solidFill>
                  <a:schemeClr val="tx1"/>
                </a:solidFill>
              </a:rPr>
              <a:t>år</a:t>
            </a:r>
            <a:r>
              <a:rPr lang="en-US" sz="4800" kern="1200" dirty="0">
                <a:solidFill>
                  <a:schemeClr val="tx1"/>
                </a:solidFill>
              </a:rPr>
              <a:t>: </a:t>
            </a:r>
            <a:r>
              <a:rPr lang="en-US" sz="4800" kern="1200" dirty="0" err="1">
                <a:solidFill>
                  <a:schemeClr val="tx1"/>
                </a:solidFill>
              </a:rPr>
              <a:t>tilladelse</a:t>
            </a:r>
            <a:r>
              <a:rPr lang="en-US" sz="4800" kern="1200" dirty="0">
                <a:solidFill>
                  <a:schemeClr val="tx1"/>
                </a:solidFill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</a:rPr>
              <a:t>fra</a:t>
            </a:r>
            <a:r>
              <a:rPr lang="en-US" sz="4800" kern="1200" dirty="0">
                <a:solidFill>
                  <a:schemeClr val="tx1"/>
                </a:solidFill>
              </a:rPr>
              <a:t> eleven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438571" y="2"/>
            <a:ext cx="1945417" cy="3870614"/>
            <a:chOff x="10918968" y="713127"/>
            <a:chExt cx="1273032" cy="2532832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202994"/>
            <a:ext cx="2028120" cy="4035160"/>
            <a:chOff x="0" y="4601497"/>
            <a:chExt cx="1014060" cy="2017580"/>
          </a:xfrm>
        </p:grpSpPr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5" name="image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7" y="11888837"/>
            <a:ext cx="1208248" cy="1208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752312" y="-507340"/>
            <a:ext cx="3655276" cy="2753978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783282" y="844292"/>
            <a:ext cx="1290736" cy="129073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0086964" y="1310280"/>
            <a:ext cx="1374944" cy="137494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8713286" y="0"/>
            <a:ext cx="5670714" cy="296167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952688" y="12231002"/>
            <a:ext cx="2989026" cy="1484998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0E50BF0-918A-404B-90A8-9493B3745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34" y="1759882"/>
            <a:ext cx="21810132" cy="10196234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08160" y="12906286"/>
            <a:ext cx="1629806" cy="809714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øjrepil 4">
            <a:extLst>
              <a:ext uri="{FF2B5EF4-FFF2-40B4-BE49-F238E27FC236}">
                <a16:creationId xmlns:a16="http://schemas.microsoft.com/office/drawing/2014/main" id="{61471D93-4221-8A4B-9BF5-6A0331328721}"/>
              </a:ext>
            </a:extLst>
          </p:cNvPr>
          <p:cNvSpPr/>
          <p:nvPr/>
        </p:nvSpPr>
        <p:spPr>
          <a:xfrm rot="18874747">
            <a:off x="18359036" y="10966777"/>
            <a:ext cx="1964267" cy="1323886"/>
          </a:xfrm>
          <a:prstGeom prst="right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660239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2380853" y="653628"/>
            <a:ext cx="17973014" cy="255200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>
              <a:defRPr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da-DK" dirty="0"/>
              <a:t>Hvad laver vi i studievejledningen?</a:t>
            </a:r>
            <a:endParaRPr dirty="0"/>
          </a:p>
        </p:txBody>
      </p:sp>
      <p:sp>
        <p:nvSpPr>
          <p:cNvPr id="163" name="Shape 163"/>
          <p:cNvSpPr>
            <a:spLocks noGrp="1"/>
          </p:cNvSpPr>
          <p:nvPr>
            <p:ph type="body" sz="half" idx="1"/>
          </p:nvPr>
        </p:nvSpPr>
        <p:spPr>
          <a:xfrm>
            <a:off x="1482601" y="3205634"/>
            <a:ext cx="15359907" cy="8105833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pPr marL="617220" indent="-617220">
              <a:defRPr sz="4500"/>
            </a:pPr>
            <a:r>
              <a:rPr lang="da-DK" sz="5400" dirty="0"/>
              <a:t>Vi har fokus på </a:t>
            </a:r>
            <a:r>
              <a:rPr lang="da-DK" sz="5400" b="1" dirty="0"/>
              <a:t>gennemførelsesvejledning </a:t>
            </a:r>
            <a:endParaRPr lang="da-DK" dirty="0"/>
          </a:p>
          <a:p>
            <a:pPr marL="617220" indent="-617220">
              <a:defRPr sz="4500"/>
            </a:pPr>
            <a:r>
              <a:rPr lang="da-DK" b="1" dirty="0"/>
              <a:t>Dvs.</a:t>
            </a:r>
            <a:r>
              <a:rPr lang="da-DK" sz="4800" dirty="0"/>
              <a:t> at få eleverne så godt som muligt gennem gymnasiet (eller hjælpe med at finde et alternativ sammen med UU)</a:t>
            </a:r>
          </a:p>
          <a:p>
            <a:pPr marL="617220" indent="-617220">
              <a:defRPr sz="4500"/>
            </a:pPr>
            <a:r>
              <a:rPr lang="da-DK" sz="4800" dirty="0"/>
              <a:t>Vi er optagede af elevernes</a:t>
            </a:r>
          </a:p>
          <a:p>
            <a:pPr marL="1969770" lvl="1" indent="-615950">
              <a:defRPr sz="4500"/>
            </a:pPr>
            <a:r>
              <a:rPr lang="da-DK" b="1" dirty="0"/>
              <a:t>Trivsel</a:t>
            </a:r>
          </a:p>
          <a:p>
            <a:pPr marL="1969770" lvl="1" indent="-615950">
              <a:defRPr sz="4500"/>
            </a:pPr>
            <a:r>
              <a:rPr lang="da-DK" b="1" dirty="0"/>
              <a:t>Studieliv</a:t>
            </a:r>
          </a:p>
          <a:p>
            <a:pPr marL="1969770" lvl="1" indent="-615950">
              <a:defRPr sz="4500"/>
            </a:pPr>
            <a:r>
              <a:rPr lang="da-DK" b="1" dirty="0"/>
              <a:t>Studieaktivitet</a:t>
            </a:r>
            <a:endParaRPr b="1" dirty="0"/>
          </a:p>
        </p:txBody>
      </p:sp>
      <p:pic>
        <p:nvPicPr>
          <p:cNvPr id="164" name="image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4821" y="7366296"/>
            <a:ext cx="6408332" cy="5126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37" y="11888837"/>
            <a:ext cx="1208248" cy="1208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7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572" y="11888837"/>
            <a:ext cx="3463644" cy="1208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5.gif">
            <a:extLst>
              <a:ext uri="{FF2B5EF4-FFF2-40B4-BE49-F238E27FC236}">
                <a16:creationId xmlns:a16="http://schemas.microsoft.com/office/drawing/2014/main" id="{9F120C5E-D39B-6849-8794-12898F220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2003" y="4654607"/>
            <a:ext cx="4773968" cy="4773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1623045" y="196489"/>
            <a:ext cx="15609094" cy="1729995"/>
          </a:xfrm>
          <a:prstGeom prst="rect">
            <a:avLst/>
          </a:prstGeom>
        </p:spPr>
        <p:txBody>
          <a:bodyPr/>
          <a:lstStyle>
            <a:lvl1pPr algn="l">
              <a:defRPr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da-DK" dirty="0"/>
              <a:t>Trivsel</a:t>
            </a:r>
            <a:endParaRPr dirty="0"/>
          </a:p>
        </p:txBody>
      </p:sp>
      <p:sp>
        <p:nvSpPr>
          <p:cNvPr id="170" name="Shape 170"/>
          <p:cNvSpPr>
            <a:spLocks noGrp="1"/>
          </p:cNvSpPr>
          <p:nvPr>
            <p:ph type="body" sz="half" idx="1"/>
          </p:nvPr>
        </p:nvSpPr>
        <p:spPr>
          <a:xfrm>
            <a:off x="372532" y="2317908"/>
            <a:ext cx="19514647" cy="917950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defRPr sz="4500"/>
            </a:pPr>
            <a:r>
              <a:rPr lang="da-DK" sz="4500" dirty="0"/>
              <a:t>Et andet perspektiv end det rent faglige </a:t>
            </a:r>
          </a:p>
          <a:p>
            <a:pPr>
              <a:defRPr sz="4500"/>
            </a:pPr>
            <a:r>
              <a:rPr lang="da-DK" sz="4500" dirty="0"/>
              <a:t>Der kan være mange årsager til, at man måske ikke trives (personligt, socialt, undervisningsmiljø…etc.)</a:t>
            </a:r>
          </a:p>
          <a:p>
            <a:pPr>
              <a:defRPr sz="4500"/>
            </a:pPr>
            <a:r>
              <a:rPr lang="da-DK" sz="4500" dirty="0"/>
              <a:t>Tavshedspligt, men vi sparrer nogle gange med de andre vejledere</a:t>
            </a:r>
          </a:p>
          <a:p>
            <a:pPr>
              <a:defRPr sz="4500"/>
            </a:pPr>
            <a:r>
              <a:rPr lang="da-DK" sz="4500" dirty="0"/>
              <a:t>Ikke psykologer eller terapeuter, men vi kan (gerne sammen med elevernes netværk) forhåbentligt hjælpe dem i gang med at løse store og små udfordringer</a:t>
            </a:r>
          </a:p>
          <a:p>
            <a:pPr>
              <a:defRPr sz="4500"/>
            </a:pPr>
            <a:r>
              <a:rPr lang="da-DK" sz="4500" dirty="0"/>
              <a:t>Kom hellere en gang for meget end en gang for lidt </a:t>
            </a:r>
            <a:r>
              <a:rPr lang="da-DK" sz="4500" dirty="0">
                <a:sym typeface="Wingdings" panose="05000000000000000000" pitchFamily="2" charset="2"/>
              </a:rPr>
              <a:t></a:t>
            </a:r>
            <a:endParaRPr lang="da-DK" sz="4500" dirty="0"/>
          </a:p>
          <a:p>
            <a:pPr>
              <a:defRPr sz="4500"/>
            </a:pPr>
            <a:endParaRPr lang="da-DK" sz="4500" dirty="0"/>
          </a:p>
          <a:p>
            <a:pPr>
              <a:defRPr sz="4500"/>
            </a:pPr>
            <a:endParaRPr lang="da-DK" sz="4500" dirty="0"/>
          </a:p>
          <a:p>
            <a:pPr marL="0" indent="0">
              <a:buNone/>
              <a:defRPr sz="4500"/>
            </a:pPr>
            <a:endParaRPr lang="da-DK" sz="4500" dirty="0"/>
          </a:p>
          <a:p>
            <a:pPr marL="617361" indent="-617361">
              <a:defRPr sz="4500"/>
            </a:pPr>
            <a:endParaRPr dirty="0"/>
          </a:p>
        </p:txBody>
      </p:sp>
      <p:pic>
        <p:nvPicPr>
          <p:cNvPr id="171" name="image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2485" y="7764548"/>
            <a:ext cx="4124288" cy="4124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7791" y="1926484"/>
            <a:ext cx="4124288" cy="4124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37" y="11888837"/>
            <a:ext cx="1208248" cy="1208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572" y="11888837"/>
            <a:ext cx="3463644" cy="1208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1526477" y="66148"/>
            <a:ext cx="15609094" cy="2552006"/>
          </a:xfrm>
          <a:prstGeom prst="rect">
            <a:avLst/>
          </a:prstGeom>
        </p:spPr>
        <p:txBody>
          <a:bodyPr/>
          <a:lstStyle>
            <a:lvl1pPr algn="l">
              <a:defRPr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da-DK" dirty="0"/>
              <a:t>Studieliv</a:t>
            </a:r>
            <a:endParaRPr dirty="0"/>
          </a:p>
        </p:txBody>
      </p:sp>
      <p:sp>
        <p:nvSpPr>
          <p:cNvPr id="177" name="Shape 177"/>
          <p:cNvSpPr>
            <a:spLocks noGrp="1"/>
          </p:cNvSpPr>
          <p:nvPr>
            <p:ph type="body" sz="half" idx="1"/>
          </p:nvPr>
        </p:nvSpPr>
        <p:spPr>
          <a:xfrm>
            <a:off x="161853" y="1940821"/>
            <a:ext cx="19052504" cy="10225331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pPr marL="617220" indent="-617220">
              <a:defRPr sz="4500"/>
            </a:pPr>
            <a:r>
              <a:rPr lang="da-DK" b="1" dirty="0"/>
              <a:t>Studieretningsvalg</a:t>
            </a:r>
            <a:endParaRPr lang="da-DK"/>
          </a:p>
          <a:p>
            <a:pPr marL="1061720" lvl="1" indent="-617220">
              <a:lnSpc>
                <a:spcPct val="110000"/>
              </a:lnSpc>
              <a:spcBef>
                <a:spcPts val="0"/>
              </a:spcBef>
              <a:defRPr sz="4500"/>
            </a:pPr>
            <a:r>
              <a:rPr lang="da-DK" dirty="0"/>
              <a:t>Individuelle afklaringssamtaler</a:t>
            </a:r>
          </a:p>
          <a:p>
            <a:pPr marL="1061720" lvl="1" indent="-617220">
              <a:lnSpc>
                <a:spcPct val="110000"/>
              </a:lnSpc>
              <a:spcBef>
                <a:spcPts val="0"/>
              </a:spcBef>
              <a:defRPr sz="4500"/>
            </a:pPr>
            <a:r>
              <a:rPr lang="da-DK" dirty="0"/>
              <a:t>Orienteringsaften</a:t>
            </a:r>
          </a:p>
          <a:p>
            <a:pPr marL="1061720" lvl="1" indent="-617220">
              <a:lnSpc>
                <a:spcPct val="110000"/>
              </a:lnSpc>
              <a:spcBef>
                <a:spcPts val="0"/>
              </a:spcBef>
              <a:defRPr sz="4500"/>
            </a:pPr>
            <a:r>
              <a:rPr lang="da-DK" dirty="0"/>
              <a:t>Løbende spørgsmål fra jer</a:t>
            </a:r>
          </a:p>
          <a:p>
            <a:pPr marL="617220" indent="-617220">
              <a:defRPr sz="4500"/>
            </a:pPr>
            <a:r>
              <a:rPr lang="da-DK" sz="5700" b="1" dirty="0">
                <a:solidFill>
                  <a:srgbClr val="FF0000"/>
                </a:solidFill>
              </a:rPr>
              <a:t>Studiecafé: </a:t>
            </a:r>
            <a:r>
              <a:rPr lang="da-DK" sz="5700" dirty="0">
                <a:solidFill>
                  <a:srgbClr val="FF0000"/>
                </a:solidFill>
              </a:rPr>
              <a:t>mandag og onsdag i lige uger, tirsdag og torsdag i ulige uger. Fra kl. 15.15-16.30</a:t>
            </a:r>
          </a:p>
          <a:p>
            <a:pPr marL="617220" indent="-617220">
              <a:defRPr sz="4500"/>
            </a:pPr>
            <a:r>
              <a:rPr lang="da-DK" sz="5100" b="1" dirty="0"/>
              <a:t>Samarbejde med skrive- og læsevejledning, studieteknik. </a:t>
            </a:r>
            <a:r>
              <a:rPr lang="da-DK" sz="5100" b="1" dirty="0">
                <a:solidFill>
                  <a:srgbClr val="FF0000"/>
                </a:solidFill>
              </a:rPr>
              <a:t>HUSK: skriveværksted onsdag i ulige uger fra kl. 14.05-16.30</a:t>
            </a:r>
          </a:p>
          <a:p>
            <a:pPr marL="617220" indent="-617220">
              <a:defRPr sz="4500"/>
            </a:pPr>
            <a:r>
              <a:rPr lang="da-DK" b="1" dirty="0"/>
              <a:t>SPS-støtte og dispensationer</a:t>
            </a:r>
            <a:r>
              <a:rPr lang="da-DK" dirty="0"/>
              <a:t> (f.eks. forlænget tid til eksamen)</a:t>
            </a:r>
          </a:p>
          <a:p>
            <a:pPr marL="617220" indent="-617220">
              <a:defRPr sz="4500"/>
            </a:pPr>
            <a:r>
              <a:rPr lang="da-DK" b="1" dirty="0"/>
              <a:t>Eksamensangstkursus</a:t>
            </a:r>
          </a:p>
          <a:p>
            <a:pPr marL="617220" indent="-617220">
              <a:defRPr sz="4500"/>
            </a:pPr>
            <a:r>
              <a:rPr lang="da-DK" b="1" dirty="0"/>
              <a:t>Hvad der ellers kunne opstå af spørgsmål…</a:t>
            </a:r>
          </a:p>
          <a:p>
            <a:pPr marL="617220" indent="-617220">
              <a:defRPr sz="4500"/>
            </a:pPr>
            <a:endParaRPr lang="da-DK" b="1" dirty="0"/>
          </a:p>
          <a:p>
            <a:pPr marL="617220" indent="-617220">
              <a:defRPr sz="4500"/>
            </a:pPr>
            <a:endParaRPr lang="da-DK" b="1" dirty="0"/>
          </a:p>
          <a:p>
            <a:pPr marL="617220" indent="-617220">
              <a:defRPr sz="4500"/>
            </a:pPr>
            <a:endParaRPr dirty="0"/>
          </a:p>
        </p:txBody>
      </p:sp>
      <p:pic>
        <p:nvPicPr>
          <p:cNvPr id="178" name="image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4475" y="5587900"/>
            <a:ext cx="4124288" cy="4124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4475" y="556010"/>
            <a:ext cx="4124288" cy="4124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37" y="11888837"/>
            <a:ext cx="1208248" cy="1208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572" y="11888837"/>
            <a:ext cx="3463644" cy="1208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1195520" y="0"/>
            <a:ext cx="14891147" cy="1693333"/>
          </a:xfrm>
          <a:prstGeom prst="rect">
            <a:avLst/>
          </a:prstGeom>
        </p:spPr>
        <p:txBody>
          <a:bodyPr/>
          <a:lstStyle>
            <a:lvl1pPr algn="l">
              <a:defRPr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da-DK" dirty="0"/>
              <a:t>Studieaktivitet</a:t>
            </a:r>
            <a:endParaRPr dirty="0"/>
          </a:p>
        </p:txBody>
      </p:sp>
      <p:sp>
        <p:nvSpPr>
          <p:cNvPr id="177" name="Shape 177"/>
          <p:cNvSpPr>
            <a:spLocks noGrp="1"/>
          </p:cNvSpPr>
          <p:nvPr>
            <p:ph type="body" sz="half" idx="1"/>
          </p:nvPr>
        </p:nvSpPr>
        <p:spPr>
          <a:xfrm>
            <a:off x="207930" y="1807371"/>
            <a:ext cx="23754039" cy="1007163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617361" indent="-617361">
              <a:defRPr sz="4500"/>
            </a:pPr>
            <a:r>
              <a:rPr lang="da-DK" dirty="0"/>
              <a:t>Vi følger med i fysisk fremmøde/fravær og skriftlige afleveringer/manglende afleveringer.</a:t>
            </a:r>
          </a:p>
          <a:p>
            <a:pPr marL="617361" indent="-617361">
              <a:defRPr sz="4500"/>
            </a:pPr>
            <a:r>
              <a:rPr lang="da-DK" dirty="0"/>
              <a:t>Husk at skrive fraværsårsager i </a:t>
            </a:r>
            <a:r>
              <a:rPr lang="da-DK" dirty="0" err="1"/>
              <a:t>Lectio</a:t>
            </a:r>
            <a:r>
              <a:rPr lang="da-DK" dirty="0"/>
              <a:t>.</a:t>
            </a:r>
          </a:p>
          <a:p>
            <a:pPr marL="617361" indent="-617361">
              <a:defRPr sz="4500"/>
            </a:pPr>
            <a:r>
              <a:rPr lang="da-DK" dirty="0"/>
              <a:t>Vi er i dialog med lærerne om deltagelse i undervisning og trivsel i klassen.</a:t>
            </a:r>
            <a:endParaRPr dirty="0"/>
          </a:p>
          <a:p>
            <a:pPr marL="617361" indent="-617361">
              <a:defRPr sz="4500"/>
            </a:pPr>
            <a:r>
              <a:rPr lang="da-DK" dirty="0"/>
              <a:t>Fraværssamtaler - hvis I ved, der kommer noget fravær (f.eks. operationer el. lign.), så kontakt os. </a:t>
            </a:r>
            <a:endParaRPr dirty="0"/>
          </a:p>
          <a:p>
            <a:pPr marL="617361" indent="-617361">
              <a:defRPr sz="4500"/>
            </a:pPr>
            <a:r>
              <a:rPr lang="da-DK" dirty="0"/>
              <a:t>Kontakt til hjemmet - handler ofte om hjælp til at komme i gang igen.</a:t>
            </a:r>
          </a:p>
          <a:p>
            <a:pPr marL="617361" indent="-617361">
              <a:defRPr sz="4500"/>
            </a:pPr>
            <a:r>
              <a:rPr lang="da-DK" dirty="0"/>
              <a:t>Advarsler og sanktioner, hvis fravær/manglende studieaktivitet fortsætter.</a:t>
            </a:r>
          </a:p>
          <a:p>
            <a:pPr marL="617361" indent="-617361">
              <a:defRPr sz="4500"/>
            </a:pPr>
            <a:endParaRPr dirty="0"/>
          </a:p>
        </p:txBody>
      </p:sp>
      <p:pic>
        <p:nvPicPr>
          <p:cNvPr id="180" name="image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7" y="11888837"/>
            <a:ext cx="1208248" cy="1208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572" y="11888837"/>
            <a:ext cx="3463644" cy="1208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Deltag - Ta' Fat Om Dansen">
            <a:extLst>
              <a:ext uri="{FF2B5EF4-FFF2-40B4-BE49-F238E27FC236}">
                <a16:creationId xmlns:a16="http://schemas.microsoft.com/office/drawing/2014/main" id="{641A9129-88FE-A54B-A29F-6352DF6E5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687" y="7659960"/>
            <a:ext cx="3490383" cy="539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76965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474133" y="55728"/>
            <a:ext cx="22318134" cy="19504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da-DK" dirty="0"/>
              <a:t>Anbefalinger</a:t>
            </a:r>
            <a:endParaRPr dirty="0"/>
          </a:p>
        </p:txBody>
      </p:sp>
      <p:sp>
        <p:nvSpPr>
          <p:cNvPr id="177" name="Shape 177"/>
          <p:cNvSpPr>
            <a:spLocks noGrp="1"/>
          </p:cNvSpPr>
          <p:nvPr>
            <p:ph type="body" sz="half" idx="1"/>
          </p:nvPr>
        </p:nvSpPr>
        <p:spPr>
          <a:xfrm>
            <a:off x="474133" y="1593215"/>
            <a:ext cx="17780000" cy="10068819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617220" indent="-617220">
              <a:defRPr sz="4500"/>
            </a:pPr>
            <a:r>
              <a:rPr lang="da-DK" sz="4800" dirty="0"/>
              <a:t>Efterhånden vil arbejdsbyrden stige. Gymnasiet er </a:t>
            </a:r>
            <a:r>
              <a:rPr lang="da-DK" sz="4800" b="1" dirty="0"/>
              <a:t>fuldtidsarbejde</a:t>
            </a:r>
            <a:r>
              <a:rPr lang="da-DK" sz="4800" dirty="0"/>
              <a:t>, så…</a:t>
            </a:r>
            <a:endParaRPr lang="da-DK"/>
          </a:p>
          <a:p>
            <a:pPr marL="1506220" lvl="2" indent="-617220">
              <a:spcBef>
                <a:spcPts val="0"/>
              </a:spcBef>
              <a:defRPr sz="4500"/>
            </a:pPr>
            <a:r>
              <a:rPr lang="da-DK" sz="4800" dirty="0"/>
              <a:t>Pas på med for meget fritidsarbejde</a:t>
            </a:r>
          </a:p>
          <a:p>
            <a:pPr marL="1506220" lvl="2" indent="-617220">
              <a:spcBef>
                <a:spcPts val="0"/>
              </a:spcBef>
              <a:defRPr sz="4500"/>
            </a:pPr>
            <a:r>
              <a:rPr lang="da-DK" sz="4800" dirty="0"/>
              <a:t>Hold fast i fritidsaktiviteter, der giver et pusterum, men nogle gange kan det blive nødvendigt at prioritere</a:t>
            </a:r>
          </a:p>
          <a:p>
            <a:pPr marL="1506220" lvl="2" indent="-617220">
              <a:spcBef>
                <a:spcPts val="0"/>
              </a:spcBef>
              <a:defRPr sz="4500"/>
            </a:pPr>
            <a:r>
              <a:rPr lang="da-DK" sz="4800" dirty="0"/>
              <a:t>Tag kørekort </a:t>
            </a:r>
            <a:r>
              <a:rPr lang="da-DK" sz="4800" i="1" dirty="0"/>
              <a:t>uden</a:t>
            </a:r>
            <a:r>
              <a:rPr lang="da-DK" sz="4800" dirty="0"/>
              <a:t> for skoletiden</a:t>
            </a:r>
          </a:p>
          <a:p>
            <a:pPr marL="617220" indent="-617220">
              <a:defRPr sz="4500"/>
            </a:pPr>
            <a:r>
              <a:rPr lang="da-DK" sz="4800" b="1" dirty="0"/>
              <a:t>Vær åben </a:t>
            </a:r>
            <a:r>
              <a:rPr lang="da-DK" sz="4800" dirty="0"/>
              <a:t>overfor nye mennesker og over for alle fag</a:t>
            </a:r>
          </a:p>
          <a:p>
            <a:pPr marL="617220" indent="-617220">
              <a:defRPr sz="4500"/>
            </a:pPr>
            <a:r>
              <a:rPr lang="da-DK" sz="4800" b="1" dirty="0"/>
              <a:t>Følg med </a:t>
            </a:r>
            <a:r>
              <a:rPr lang="da-DK" sz="4800" dirty="0"/>
              <a:t>i hvad der sker omkring jer og deltag (både socialt og fagligt)</a:t>
            </a:r>
          </a:p>
          <a:p>
            <a:pPr marL="617220" indent="-617220">
              <a:defRPr sz="4500"/>
            </a:pPr>
            <a:r>
              <a:rPr lang="da-DK" sz="4800" b="1" dirty="0">
                <a:solidFill>
                  <a:srgbClr val="FF0000"/>
                </a:solidFill>
              </a:rPr>
              <a:t>Til forældre:</a:t>
            </a:r>
            <a:r>
              <a:rPr lang="da-DK" sz="4800" dirty="0"/>
              <a:t> spørg ind til skolen også den sociale del af klassefællesskabet</a:t>
            </a:r>
          </a:p>
        </p:txBody>
      </p:sp>
      <p:pic>
        <p:nvPicPr>
          <p:cNvPr id="178" name="image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2847" y="8621104"/>
            <a:ext cx="4124288" cy="4124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2847" y="1365186"/>
            <a:ext cx="4124288" cy="4124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37" y="11888837"/>
            <a:ext cx="1208248" cy="1208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572" y="11888837"/>
            <a:ext cx="3463644" cy="1208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7908809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4E9966B1950545945C9F2479458346" ma:contentTypeVersion="7" ma:contentTypeDescription="Opret et nyt dokument." ma:contentTypeScope="" ma:versionID="b200eebaea29908175e71201b45e0152">
  <xsd:schema xmlns:xsd="http://www.w3.org/2001/XMLSchema" xmlns:xs="http://www.w3.org/2001/XMLSchema" xmlns:p="http://schemas.microsoft.com/office/2006/metadata/properties" xmlns:ns2="8131a3bb-9722-4a49-adeb-ae0e1ec20d35" xmlns:ns3="c51f36ed-892b-4c88-9799-6d559affb437" targetNamespace="http://schemas.microsoft.com/office/2006/metadata/properties" ma:root="true" ma:fieldsID="b0a61efb71baa895d351e36a15ed0356" ns2:_="" ns3:_="">
    <xsd:import namespace="8131a3bb-9722-4a49-adeb-ae0e1ec20d35"/>
    <xsd:import namespace="c51f36ed-892b-4c88-9799-6d559affb4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31a3bb-9722-4a49-adeb-ae0e1ec20d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f36ed-892b-4c88-9799-6d559affb43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F934CF-2ADF-4780-A8EF-A0A58C7E5058}">
  <ds:schemaRefs>
    <ds:schemaRef ds:uri="http://schemas.microsoft.com/office/2006/metadata/properties"/>
    <ds:schemaRef ds:uri="http://schemas.microsoft.com/office/infopath/2007/PartnerControls"/>
    <ds:schemaRef ds:uri="da3399ed-00aa-4e09-8f76-c8fa381f38f9"/>
    <ds:schemaRef ds:uri="cac7e535-a0ea-47c0-a740-229f4cb21dd8"/>
  </ds:schemaRefs>
</ds:datastoreItem>
</file>

<file path=customXml/itemProps2.xml><?xml version="1.0" encoding="utf-8"?>
<ds:datastoreItem xmlns:ds="http://schemas.openxmlformats.org/officeDocument/2006/customXml" ds:itemID="{B38D7B52-ED3A-48A3-A3FE-94C2B150F4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1515E-CB76-421F-AD0F-99B2D31E44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31a3bb-9722-4a49-adeb-ae0e1ec20d35"/>
    <ds:schemaRef ds:uri="c51f36ed-892b-4c88-9799-6d559affb4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488</Words>
  <Application>Microsoft Office PowerPoint</Application>
  <PresentationFormat>Brugerdefineret</PresentationFormat>
  <Paragraphs>60</Paragraphs>
  <Slides>11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6" baseType="lpstr">
      <vt:lpstr>Arial</vt:lpstr>
      <vt:lpstr>Helvetica</vt:lpstr>
      <vt:lpstr>Helvetica Light</vt:lpstr>
      <vt:lpstr>Helvetica Neue</vt:lpstr>
      <vt:lpstr>White</vt:lpstr>
      <vt:lpstr>PowerPoint-præsentation</vt:lpstr>
      <vt:lpstr>Vi er tre studievejledere</vt:lpstr>
      <vt:lpstr>I kan få fat på os på mail eller telefon</vt:lpstr>
      <vt:lpstr>PowerPoint-præsentation</vt:lpstr>
      <vt:lpstr>Hvad laver vi i studievejledningen?</vt:lpstr>
      <vt:lpstr>Trivsel</vt:lpstr>
      <vt:lpstr>Studieliv</vt:lpstr>
      <vt:lpstr>Studieaktivitet</vt:lpstr>
      <vt:lpstr>Anbefalinger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cp:lastModifiedBy>Ayla Uslu</cp:lastModifiedBy>
  <cp:revision>48</cp:revision>
  <dcterms:modified xsi:type="dcterms:W3CDTF">2022-09-19T07:45:27Z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0x010100C14E9966B1950545945C9F2479458346</vt:lpwstr>
  </property>
  <property fmtid="{D5CDD505-2E9C-101B-9397-08002B2CF9AE}" pid="3" name="MediaServiceImageTags">
    <vt:lpwstr/>
  </property>
</Properties>
</file>