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0" r:id="rId2"/>
    <p:sldId id="262" r:id="rId3"/>
    <p:sldId id="263" r:id="rId4"/>
    <p:sldId id="264" r:id="rId5"/>
    <p:sldId id="259" r:id="rId6"/>
    <p:sldId id="265" r:id="rId7"/>
    <p:sldId id="278" r:id="rId8"/>
    <p:sldId id="279" r:id="rId9"/>
    <p:sldId id="280" r:id="rId10"/>
    <p:sldId id="281" r:id="rId11"/>
    <p:sldId id="270" r:id="rId12"/>
    <p:sldId id="282" r:id="rId13"/>
    <p:sldId id="283" r:id="rId14"/>
    <p:sldId id="284" r:id="rId15"/>
    <p:sldId id="285" r:id="rId16"/>
    <p:sldId id="286" r:id="rId17"/>
    <p:sldId id="257" r:id="rId18"/>
    <p:sldId id="276" r:id="rId19"/>
    <p:sldId id="277" r:id="rId20"/>
    <p:sldId id="256" r:id="rId21"/>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C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snapToGrid="0" snapToObjects="1">
      <p:cViewPr varScale="1">
        <p:scale>
          <a:sx n="107" d="100"/>
          <a:sy n="107" d="100"/>
        </p:scale>
        <p:origin x="176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1197737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1167724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2672301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2485128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847542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3298625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14513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2710047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16389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2253230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24705725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B33BD-E17B-4276-8D47-C4BC706E092A}" type="datetimeFigureOut">
              <a:rPr lang="da-DK" smtClean="0"/>
              <a:pPr/>
              <a:t>03/10/2016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CCA3F-F119-4C1B-B220-2319DF088435}" type="slidenum">
              <a:rPr lang="da-DK" smtClean="0"/>
              <a:pPr/>
              <a:t>‹nr.›</a:t>
            </a:fld>
            <a:endParaRPr lang="da-DK"/>
          </a:p>
        </p:txBody>
      </p:sp>
    </p:spTree>
    <p:extLst>
      <p:ext uri="{BB962C8B-B14F-4D97-AF65-F5344CB8AC3E}">
        <p14:creationId xmlns:p14="http://schemas.microsoft.com/office/powerpoint/2010/main" val="39045107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latin typeface="Helvetica"/>
                <a:cs typeface="Helvetica"/>
              </a:rPr>
              <a:t>SKRIVEFAGET</a:t>
            </a:r>
            <a:endParaRPr lang="da-DK" dirty="0">
              <a:latin typeface="Helvetica"/>
              <a:cs typeface="Helvetica"/>
            </a:endParaRPr>
          </a:p>
        </p:txBody>
      </p:sp>
      <p:sp>
        <p:nvSpPr>
          <p:cNvPr id="3" name="Undertitel 2"/>
          <p:cNvSpPr>
            <a:spLocks noGrp="1"/>
          </p:cNvSpPr>
          <p:nvPr>
            <p:ph type="subTitle" idx="1"/>
          </p:nvPr>
        </p:nvSpPr>
        <p:spPr>
          <a:xfrm>
            <a:off x="1371599" y="3886200"/>
            <a:ext cx="7257031" cy="1752600"/>
          </a:xfrm>
        </p:spPr>
        <p:txBody>
          <a:bodyPr>
            <a:normAutofit/>
          </a:bodyPr>
          <a:lstStyle/>
          <a:p>
            <a:r>
              <a:rPr lang="da-DK" sz="2800" dirty="0" smtClean="0">
                <a:solidFill>
                  <a:srgbClr val="4F81BD"/>
                </a:solidFill>
                <a:latin typeface="Helvetica Light"/>
                <a:cs typeface="Helvetica Light"/>
              </a:rPr>
              <a:t>Modul </a:t>
            </a:r>
            <a:r>
              <a:rPr lang="da-DK" sz="2800" dirty="0">
                <a:solidFill>
                  <a:srgbClr val="4F81BD"/>
                </a:solidFill>
                <a:latin typeface="Helvetica Light"/>
                <a:cs typeface="Helvetica Light"/>
              </a:rPr>
              <a:t>4</a:t>
            </a:r>
            <a:r>
              <a:rPr lang="da-DK" sz="2800" dirty="0" smtClean="0">
                <a:solidFill>
                  <a:srgbClr val="4F81BD"/>
                </a:solidFill>
                <a:latin typeface="Helvetica Light"/>
                <a:cs typeface="Helvetica Light"/>
              </a:rPr>
              <a:t>: </a:t>
            </a:r>
            <a:r>
              <a:rPr lang="da-DK" sz="2800" dirty="0" smtClean="0">
                <a:latin typeface="Helvetica Light"/>
                <a:cs typeface="Helvetica Light"/>
              </a:rPr>
              <a:t>Faglighed og taksonomi</a:t>
            </a:r>
          </a:p>
          <a:p>
            <a:r>
              <a:rPr lang="da-DK" sz="2800" dirty="0" smtClean="0">
                <a:solidFill>
                  <a:srgbClr val="4F81BD"/>
                </a:solidFill>
                <a:latin typeface="Helvetica Light"/>
                <a:cs typeface="Helvetica Light"/>
              </a:rPr>
              <a:t>Lektion </a:t>
            </a:r>
            <a:r>
              <a:rPr lang="da-DK" sz="2800" dirty="0">
                <a:solidFill>
                  <a:srgbClr val="4F81BD"/>
                </a:solidFill>
                <a:latin typeface="Helvetica Light"/>
                <a:cs typeface="Helvetica Light"/>
              </a:rPr>
              <a:t>5</a:t>
            </a:r>
            <a:r>
              <a:rPr lang="da-DK" sz="2800" dirty="0" smtClean="0">
                <a:solidFill>
                  <a:srgbClr val="4F81BD"/>
                </a:solidFill>
                <a:latin typeface="Helvetica Light"/>
                <a:cs typeface="Helvetica Light"/>
              </a:rPr>
              <a:t>: </a:t>
            </a:r>
            <a:r>
              <a:rPr lang="da-DK" sz="2800" dirty="0" smtClean="0">
                <a:latin typeface="Helvetica Light"/>
                <a:cs typeface="Helvetica Light"/>
              </a:rPr>
              <a:t>Den diskuterende skrivemåde </a:t>
            </a:r>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548911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14922" y="408748"/>
            <a:ext cx="8636001" cy="5324535"/>
          </a:xfrm>
          <a:prstGeom prst="rect">
            <a:avLst/>
          </a:prstGeom>
        </p:spPr>
        <p:txBody>
          <a:bodyPr wrap="square">
            <a:spAutoFit/>
          </a:bodyPr>
          <a:lstStyle/>
          <a:p>
            <a:r>
              <a:rPr lang="da-DK" sz="2000" dirty="0">
                <a:latin typeface="Helvetica Light"/>
                <a:cs typeface="Helvetica Light"/>
              </a:rPr>
              <a:t>(…) </a:t>
            </a:r>
            <a:r>
              <a:rPr lang="da-DK" sz="2000" dirty="0">
                <a:solidFill>
                  <a:schemeClr val="accent5"/>
                </a:solidFill>
                <a:latin typeface="Helvetica Light"/>
                <a:cs typeface="Helvetica Light"/>
              </a:rPr>
              <a:t>har de postmoderne sociologer overhovedet fanget det rigtige billede af samtiden? Er modernitetens store projekter blevet afløst af meningsløs teknologi, værdirelativisme og mediedyrkelse? Har individet mistet sin kerne og erstattet den med et væld af flydende identiteter? </a:t>
            </a:r>
            <a:r>
              <a:rPr lang="da-DK" sz="2000" dirty="0" smtClean="0">
                <a:solidFill>
                  <a:schemeClr val="accent5"/>
                </a:solidFill>
                <a:latin typeface="Helvetica Light"/>
                <a:cs typeface="Helvetica Light"/>
              </a:rPr>
              <a:t>Lever </a:t>
            </a:r>
            <a:r>
              <a:rPr lang="da-DK" sz="2000" dirty="0">
                <a:solidFill>
                  <a:schemeClr val="accent5"/>
                </a:solidFill>
                <a:latin typeface="Helvetica Light"/>
                <a:cs typeface="Helvetica Light"/>
              </a:rPr>
              <a:t>vi egentlig taget bare i ét stort </a:t>
            </a:r>
            <a:r>
              <a:rPr lang="da-DK" sz="2000" dirty="0" err="1">
                <a:solidFill>
                  <a:schemeClr val="accent5"/>
                </a:solidFill>
                <a:latin typeface="Helvetica Light"/>
                <a:cs typeface="Helvetica Light"/>
              </a:rPr>
              <a:t>simulakrum</a:t>
            </a:r>
            <a:r>
              <a:rPr lang="da-DK" sz="2000" dirty="0">
                <a:solidFill>
                  <a:schemeClr val="accent5"/>
                </a:solidFill>
                <a:latin typeface="Helvetica Light"/>
                <a:cs typeface="Helvetica Light"/>
              </a:rPr>
              <a:t>?</a:t>
            </a:r>
          </a:p>
          <a:p>
            <a:r>
              <a:rPr lang="da-DK" sz="2000" dirty="0" smtClean="0">
                <a:latin typeface="Helvetica Light"/>
                <a:cs typeface="Helvetica Light"/>
              </a:rPr>
              <a:t>     </a:t>
            </a:r>
            <a:r>
              <a:rPr lang="da-DK" sz="2000" dirty="0" smtClean="0">
                <a:solidFill>
                  <a:srgbClr val="C0504D"/>
                </a:solidFill>
                <a:latin typeface="Helvetica Light"/>
                <a:cs typeface="Helvetica Light"/>
              </a:rPr>
              <a:t>Der </a:t>
            </a:r>
            <a:r>
              <a:rPr lang="da-DK" sz="2000" dirty="0">
                <a:solidFill>
                  <a:srgbClr val="C0504D"/>
                </a:solidFill>
                <a:latin typeface="Helvetica Light"/>
                <a:cs typeface="Helvetica Light"/>
              </a:rPr>
              <a:t>er tegn i det vestlige samfund, som tyder på, at Lyotard og Bauman kan have ret, når de beskriver samtiden som postmoderne. Det er for så vidt rigtigt, at de store fortællinger er døde, at samfundet ikke længere tilrettelægges efter fremtidens mål, og at der ikke længere er nogen højere totalitær autoritet, der fortæller os, hvad der er rigtigt og forkert. </a:t>
            </a:r>
            <a:r>
              <a:rPr lang="da-DK" sz="2000" dirty="0">
                <a:solidFill>
                  <a:schemeClr val="accent3"/>
                </a:solidFill>
                <a:latin typeface="Helvetica Light"/>
                <a:cs typeface="Helvetica Light"/>
              </a:rPr>
              <a:t>Men de små fortællinger lever stadig og giver også mening; folk går jo stadig op i eksempelvis deres familie og arbejde. At vores samfund er kommet til et stadie af værdirelativisme, kan man både svare ja og nej til. </a:t>
            </a:r>
            <a:r>
              <a:rPr lang="da-DK" sz="2000" dirty="0">
                <a:solidFill>
                  <a:srgbClr val="FF0000"/>
                </a:solidFill>
                <a:latin typeface="Helvetica Light"/>
                <a:cs typeface="Helvetica Light"/>
              </a:rPr>
              <a:t>Ja, hvis man betragter værdirelativismen som en konstant </a:t>
            </a:r>
            <a:r>
              <a:rPr lang="da-DK" sz="2000" dirty="0" err="1">
                <a:solidFill>
                  <a:srgbClr val="FF0000"/>
                </a:solidFill>
                <a:latin typeface="Helvetica Light"/>
                <a:cs typeface="Helvetica Light"/>
              </a:rPr>
              <a:t>reflekteren</a:t>
            </a:r>
            <a:r>
              <a:rPr lang="da-DK" sz="2000" dirty="0">
                <a:solidFill>
                  <a:srgbClr val="FF0000"/>
                </a:solidFill>
                <a:latin typeface="Helvetica Light"/>
                <a:cs typeface="Helvetica Light"/>
              </a:rPr>
              <a:t> over, hvilke værdier man vægter i nuet, og nej, hvis man ser værdirelativisme som en nægtelse af, at der kan findes værdier, som kan give livet mening…</a:t>
            </a:r>
          </a:p>
        </p:txBody>
      </p:sp>
      <p:pic>
        <p:nvPicPr>
          <p:cNvPr id="3" name="Billede 2"/>
          <p:cNvPicPr>
            <a:picLocks noChangeAspect="1"/>
          </p:cNvPicPr>
          <p:nvPr/>
        </p:nvPicPr>
        <p:blipFill>
          <a:blip r:embed="rId2"/>
          <a:stretch>
            <a:fillRect/>
          </a:stretch>
        </p:blipFill>
        <p:spPr>
          <a:xfrm>
            <a:off x="7236296" y="5661248"/>
            <a:ext cx="1540644" cy="985629"/>
          </a:xfrm>
          <a:prstGeom prst="rect">
            <a:avLst/>
          </a:prstGeom>
        </p:spPr>
      </p:pic>
      <p:sp>
        <p:nvSpPr>
          <p:cNvPr id="6" name="Tekstfelt 5"/>
          <p:cNvSpPr txBox="1"/>
          <p:nvPr/>
        </p:nvSpPr>
        <p:spPr>
          <a:xfrm>
            <a:off x="2195373" y="3559572"/>
            <a:ext cx="5040923" cy="830997"/>
          </a:xfrm>
          <a:prstGeom prst="rect">
            <a:avLst/>
          </a:prstGeom>
          <a:solidFill>
            <a:schemeClr val="bg1"/>
          </a:solidFill>
          <a:ln>
            <a:solidFill>
              <a:schemeClr val="accent6"/>
            </a:solidFill>
          </a:ln>
        </p:spPr>
        <p:txBody>
          <a:bodyPr wrap="square" rtlCol="0">
            <a:spAutoFit/>
          </a:bodyPr>
          <a:lstStyle/>
          <a:p>
            <a:r>
              <a:rPr lang="da-DK" sz="2400" dirty="0">
                <a:solidFill>
                  <a:schemeClr val="accent6"/>
                </a:solidFill>
                <a:latin typeface="Helvetica Light"/>
                <a:cs typeface="Helvetica Light"/>
              </a:rPr>
              <a:t>N</a:t>
            </a:r>
            <a:r>
              <a:rPr lang="da-DK" sz="2400" dirty="0" smtClean="0">
                <a:solidFill>
                  <a:schemeClr val="accent6"/>
                </a:solidFill>
                <a:latin typeface="Helvetica Light"/>
                <a:cs typeface="Helvetica Light"/>
              </a:rPr>
              <a:t>uanceret diskussion for og imod tesen om værdirelativisme</a:t>
            </a:r>
            <a:endParaRPr lang="da-DK" sz="2400" dirty="0">
              <a:solidFill>
                <a:schemeClr val="accent6"/>
              </a:solidFill>
              <a:latin typeface="Helvetica Light"/>
              <a:cs typeface="Helvetica Light"/>
            </a:endParaRPr>
          </a:p>
        </p:txBody>
      </p:sp>
    </p:spTree>
    <p:extLst>
      <p:ext uri="{BB962C8B-B14F-4D97-AF65-F5344CB8AC3E}">
        <p14:creationId xmlns:p14="http://schemas.microsoft.com/office/powerpoint/2010/main" val="4135312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75845" y="373192"/>
            <a:ext cx="8831385" cy="5509199"/>
          </a:xfrm>
          <a:prstGeom prst="rect">
            <a:avLst/>
          </a:prstGeom>
        </p:spPr>
        <p:txBody>
          <a:bodyPr wrap="square">
            <a:spAutoFit/>
          </a:bodyPr>
          <a:lstStyle/>
          <a:p>
            <a:r>
              <a:rPr lang="da-DK" sz="2200" dirty="0">
                <a:latin typeface="Helvetica Light"/>
                <a:cs typeface="Helvetica Light"/>
              </a:rPr>
              <a:t>Det er rigtigt, at individet mistede følelsen af at have en medfødt identitet ved faldet af de store fortællinger, som før havde givet individet en følelse af, at der var mening og mål med dets tilværelse. I dag er det op til individet selv at danne sin(e) identit(er). Spørgsmålet er så, om individet </a:t>
            </a:r>
            <a:r>
              <a:rPr lang="da-DK" sz="2200" dirty="0" smtClean="0">
                <a:latin typeface="Helvetica Light"/>
                <a:cs typeface="Helvetica Light"/>
              </a:rPr>
              <a:t>er helt blottet </a:t>
            </a:r>
            <a:r>
              <a:rPr lang="da-DK" sz="2200" dirty="0">
                <a:latin typeface="Helvetica Light"/>
                <a:cs typeface="Helvetica Light"/>
              </a:rPr>
              <a:t>for indre substans, eller om det stadig har noget fast, i form af en kerne splittet til mange kerner? Meget tyder på, at den sidste mulighed er den rigtige. Hvis individet var så flydende og porøst i sit indre, som Lyotard og Bauman påstår det, ville vi leve i et samfund, hvor relationen mellem mennesker udelukkende byggede på ’her-og-nu-følelsen’ af at blive set og bekræftet i sin eksistens. Man ville således have et samfund præget af individer blottet for dybe personlige relationer.</a:t>
            </a:r>
          </a:p>
          <a:p>
            <a:r>
              <a:rPr lang="da-DK" sz="2200" dirty="0" smtClean="0">
                <a:latin typeface="Helvetica Light"/>
                <a:cs typeface="Helvetica Light"/>
              </a:rPr>
              <a:t>     Man </a:t>
            </a:r>
            <a:r>
              <a:rPr lang="da-DK" sz="2200" dirty="0">
                <a:latin typeface="Helvetica Light"/>
                <a:cs typeface="Helvetica Light"/>
              </a:rPr>
              <a:t>kan slutte ud fra denne diskussion, at de postmoderne sociologers samtidsdiagnose har en vis holdbarhed, men at det postmoderne dog ikke kan ses så radikalt i samfundet, som Lyotard og Bauman påstår det. (…)</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756800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75845" y="373192"/>
            <a:ext cx="8831385" cy="5509199"/>
          </a:xfrm>
          <a:prstGeom prst="rect">
            <a:avLst/>
          </a:prstGeom>
        </p:spPr>
        <p:txBody>
          <a:bodyPr wrap="square">
            <a:spAutoFit/>
          </a:bodyPr>
          <a:lstStyle/>
          <a:p>
            <a:r>
              <a:rPr lang="da-DK" sz="2200" dirty="0">
                <a:solidFill>
                  <a:srgbClr val="C0504D"/>
                </a:solidFill>
                <a:latin typeface="Helvetica Light"/>
                <a:cs typeface="Helvetica Light"/>
              </a:rPr>
              <a:t>Det er rigtigt, at individet mistede følelsen af at have en medfødt identitet ved faldet af de store fortællinger, som før havde givet individet en følelse af, at der var mening og mål med dets tilværelse. I dag er det op til individet selv at danne sin(e) identit(er). </a:t>
            </a:r>
            <a:r>
              <a:rPr lang="da-DK" sz="2200" dirty="0">
                <a:latin typeface="Helvetica Light"/>
                <a:cs typeface="Helvetica Light"/>
              </a:rPr>
              <a:t>Spørgsmålet er så, om individet </a:t>
            </a:r>
            <a:r>
              <a:rPr lang="da-DK" sz="2200" dirty="0" smtClean="0">
                <a:latin typeface="Helvetica Light"/>
                <a:cs typeface="Helvetica Light"/>
              </a:rPr>
              <a:t>er helt blottet </a:t>
            </a:r>
            <a:r>
              <a:rPr lang="da-DK" sz="2200" dirty="0">
                <a:latin typeface="Helvetica Light"/>
                <a:cs typeface="Helvetica Light"/>
              </a:rPr>
              <a:t>for indre substans, eller om det stadig har noget fast, i form af en kerne splittet til mange kerner? Meget tyder på, at den sidste mulighed er den rigtige. Hvis individet var så flydende og porøst i sit indre, som Lyotard og Bauman påstår det, ville vi leve i et samfund, hvor relationen mellem mennesker udelukkende byggede på ’her-og-nu-følelsen’ af at blive set og bekræftet i sin eksistens. Man ville således have et samfund præget af individer blottet for dybe personlige relationer.</a:t>
            </a:r>
          </a:p>
          <a:p>
            <a:r>
              <a:rPr lang="da-DK" sz="2200" dirty="0" smtClean="0">
                <a:latin typeface="Helvetica Light"/>
                <a:cs typeface="Helvetica Light"/>
              </a:rPr>
              <a:t>     Man </a:t>
            </a:r>
            <a:r>
              <a:rPr lang="da-DK" sz="2200" dirty="0">
                <a:latin typeface="Helvetica Light"/>
                <a:cs typeface="Helvetica Light"/>
              </a:rPr>
              <a:t>kan slutte ud fra denne diskussion, at de postmoderne sociologers samtidsdiagnose har en vis holdbarhed, men at det postmoderne dog ikke kan ses så radikalt i samfundet, som Lyotard og Bauman påstår det. (…)</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
        <p:nvSpPr>
          <p:cNvPr id="5" name="Tekstfelt 4"/>
          <p:cNvSpPr txBox="1"/>
          <p:nvPr/>
        </p:nvSpPr>
        <p:spPr>
          <a:xfrm>
            <a:off x="3081516" y="1911715"/>
            <a:ext cx="5040923" cy="830997"/>
          </a:xfrm>
          <a:prstGeom prst="rect">
            <a:avLst/>
          </a:prstGeom>
          <a:solidFill>
            <a:schemeClr val="bg1"/>
          </a:solidFill>
          <a:ln>
            <a:solidFill>
              <a:schemeClr val="accent6"/>
            </a:solidFill>
          </a:ln>
        </p:spPr>
        <p:txBody>
          <a:bodyPr wrap="square" rtlCol="0">
            <a:spAutoFit/>
          </a:bodyPr>
          <a:lstStyle/>
          <a:p>
            <a:r>
              <a:rPr lang="da-DK" sz="2400" dirty="0" smtClean="0">
                <a:solidFill>
                  <a:schemeClr val="accent6"/>
                </a:solidFill>
                <a:latin typeface="Helvetica Light"/>
                <a:cs typeface="Helvetica Light"/>
              </a:rPr>
              <a:t>Refleksion over, hvad der taler </a:t>
            </a:r>
            <a:r>
              <a:rPr lang="da-DK" sz="2400" i="1" dirty="0" smtClean="0">
                <a:solidFill>
                  <a:schemeClr val="accent6"/>
                </a:solidFill>
                <a:latin typeface="Helvetica Light"/>
                <a:cs typeface="Helvetica Light"/>
              </a:rPr>
              <a:t>for </a:t>
            </a:r>
            <a:r>
              <a:rPr lang="da-DK" sz="2400" dirty="0" smtClean="0">
                <a:solidFill>
                  <a:schemeClr val="accent6"/>
                </a:solidFill>
                <a:latin typeface="Helvetica Light"/>
                <a:cs typeface="Helvetica Light"/>
              </a:rPr>
              <a:t>den postmoderne samtidsdiagnose</a:t>
            </a:r>
            <a:endParaRPr lang="da-DK" sz="2400" dirty="0">
              <a:solidFill>
                <a:schemeClr val="accent6"/>
              </a:solidFill>
              <a:latin typeface="Helvetica Light"/>
              <a:cs typeface="Helvetica Light"/>
            </a:endParaRPr>
          </a:p>
        </p:txBody>
      </p:sp>
    </p:spTree>
    <p:extLst>
      <p:ext uri="{BB962C8B-B14F-4D97-AF65-F5344CB8AC3E}">
        <p14:creationId xmlns:p14="http://schemas.microsoft.com/office/powerpoint/2010/main" val="398254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75845" y="373192"/>
            <a:ext cx="8831385" cy="5509199"/>
          </a:xfrm>
          <a:prstGeom prst="rect">
            <a:avLst/>
          </a:prstGeom>
        </p:spPr>
        <p:txBody>
          <a:bodyPr wrap="square">
            <a:spAutoFit/>
          </a:bodyPr>
          <a:lstStyle/>
          <a:p>
            <a:r>
              <a:rPr lang="da-DK" sz="2200" dirty="0">
                <a:solidFill>
                  <a:srgbClr val="C0504D"/>
                </a:solidFill>
                <a:latin typeface="Helvetica Light"/>
                <a:cs typeface="Helvetica Light"/>
              </a:rPr>
              <a:t>Det er rigtigt, at individet mistede følelsen af at have en medfødt identitet ved faldet af de store fortællinger, som før havde givet individet en følelse af, at der var mening og mål med dets tilværelse. I dag er det op til individet selv at danne sin(e) identit(er). </a:t>
            </a:r>
            <a:r>
              <a:rPr lang="da-DK" sz="2200" dirty="0">
                <a:solidFill>
                  <a:schemeClr val="accent5"/>
                </a:solidFill>
                <a:latin typeface="Helvetica Light"/>
                <a:cs typeface="Helvetica Light"/>
              </a:rPr>
              <a:t>Spørgsmålet er så, om individet </a:t>
            </a:r>
            <a:r>
              <a:rPr lang="da-DK" sz="2200" dirty="0" smtClean="0">
                <a:solidFill>
                  <a:schemeClr val="accent5"/>
                </a:solidFill>
                <a:latin typeface="Helvetica Light"/>
                <a:cs typeface="Helvetica Light"/>
              </a:rPr>
              <a:t>er helt blottet </a:t>
            </a:r>
            <a:r>
              <a:rPr lang="da-DK" sz="2200" dirty="0">
                <a:solidFill>
                  <a:schemeClr val="accent5"/>
                </a:solidFill>
                <a:latin typeface="Helvetica Light"/>
                <a:cs typeface="Helvetica Light"/>
              </a:rPr>
              <a:t>for indre substans, eller om det stadig har noget fast, i form af en kerne splittet til mange kerner? </a:t>
            </a:r>
            <a:r>
              <a:rPr lang="da-DK" sz="2200" dirty="0">
                <a:latin typeface="Helvetica Light"/>
                <a:cs typeface="Helvetica Light"/>
              </a:rPr>
              <a:t>Meget tyder på, at den sidste mulighed er den rigtige. Hvis individet var så flydende og porøst i sit indre, som Lyotard og Bauman påstår det, ville vi leve i et samfund, hvor relationen mellem mennesker udelukkende byggede på ’her-og-nu-følelsen’ af at blive set og bekræftet i sin eksistens. Man ville således have et samfund præget af individer blottet for dybe personlige relationer.</a:t>
            </a:r>
          </a:p>
          <a:p>
            <a:r>
              <a:rPr lang="da-DK" sz="2200" dirty="0" smtClean="0">
                <a:latin typeface="Helvetica Light"/>
                <a:cs typeface="Helvetica Light"/>
              </a:rPr>
              <a:t>     Man </a:t>
            </a:r>
            <a:r>
              <a:rPr lang="da-DK" sz="2200" dirty="0">
                <a:latin typeface="Helvetica Light"/>
                <a:cs typeface="Helvetica Light"/>
              </a:rPr>
              <a:t>kan slutte ud fra denne diskussion, at de postmoderne sociologers samtidsdiagnose har en vis holdbarhed, men at det postmoderne dog ikke kan ses så radikalt i samfundet, som Lyotard og Bauman påstår det. (…)</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
        <p:nvSpPr>
          <p:cNvPr id="6" name="Tekstfelt 5"/>
          <p:cNvSpPr txBox="1"/>
          <p:nvPr/>
        </p:nvSpPr>
        <p:spPr>
          <a:xfrm>
            <a:off x="3366722" y="2643983"/>
            <a:ext cx="4181230" cy="830997"/>
          </a:xfrm>
          <a:prstGeom prst="rect">
            <a:avLst/>
          </a:prstGeom>
          <a:solidFill>
            <a:schemeClr val="bg1"/>
          </a:solidFill>
          <a:ln>
            <a:solidFill>
              <a:schemeClr val="accent6"/>
            </a:solidFill>
          </a:ln>
        </p:spPr>
        <p:txBody>
          <a:bodyPr wrap="square" rtlCol="0">
            <a:spAutoFit/>
          </a:bodyPr>
          <a:lstStyle/>
          <a:p>
            <a:r>
              <a:rPr lang="da-DK" sz="2400" dirty="0">
                <a:solidFill>
                  <a:schemeClr val="accent6"/>
                </a:solidFill>
                <a:latin typeface="Helvetica Light"/>
                <a:cs typeface="Helvetica Light"/>
              </a:rPr>
              <a:t>Å</a:t>
            </a:r>
            <a:r>
              <a:rPr lang="da-DK" sz="2400" dirty="0" smtClean="0">
                <a:solidFill>
                  <a:schemeClr val="accent6"/>
                </a:solidFill>
                <a:latin typeface="Helvetica Light"/>
                <a:cs typeface="Helvetica Light"/>
              </a:rPr>
              <a:t>bent spørgsmål, som gentager problemstillingen</a:t>
            </a:r>
            <a:endParaRPr lang="da-DK" sz="2400" dirty="0">
              <a:solidFill>
                <a:schemeClr val="accent6"/>
              </a:solidFill>
              <a:latin typeface="Helvetica Light"/>
              <a:cs typeface="Helvetica Light"/>
            </a:endParaRPr>
          </a:p>
        </p:txBody>
      </p:sp>
    </p:spTree>
    <p:extLst>
      <p:ext uri="{BB962C8B-B14F-4D97-AF65-F5344CB8AC3E}">
        <p14:creationId xmlns:p14="http://schemas.microsoft.com/office/powerpoint/2010/main" val="297129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75845" y="373192"/>
            <a:ext cx="8831385" cy="5509199"/>
          </a:xfrm>
          <a:prstGeom prst="rect">
            <a:avLst/>
          </a:prstGeom>
        </p:spPr>
        <p:txBody>
          <a:bodyPr wrap="square">
            <a:spAutoFit/>
          </a:bodyPr>
          <a:lstStyle/>
          <a:p>
            <a:r>
              <a:rPr lang="da-DK" sz="2200" dirty="0">
                <a:solidFill>
                  <a:srgbClr val="C0504D"/>
                </a:solidFill>
                <a:latin typeface="Helvetica Light"/>
                <a:cs typeface="Helvetica Light"/>
              </a:rPr>
              <a:t>Det er rigtigt, at individet mistede følelsen af at have en medfødt identitet ved faldet af de store fortællinger, som før havde givet individet en følelse af, at der var mening og mål med dets tilværelse. I dag er det op til individet selv at danne sin(e) identit(er). </a:t>
            </a:r>
            <a:r>
              <a:rPr lang="da-DK" sz="2200" dirty="0">
                <a:solidFill>
                  <a:schemeClr val="accent5"/>
                </a:solidFill>
                <a:latin typeface="Helvetica Light"/>
                <a:cs typeface="Helvetica Light"/>
              </a:rPr>
              <a:t>Spørgsmålet er så, om individet </a:t>
            </a:r>
            <a:r>
              <a:rPr lang="da-DK" sz="2200" dirty="0" smtClean="0">
                <a:solidFill>
                  <a:schemeClr val="accent5"/>
                </a:solidFill>
                <a:latin typeface="Helvetica Light"/>
                <a:cs typeface="Helvetica Light"/>
              </a:rPr>
              <a:t>er helt blottet </a:t>
            </a:r>
            <a:r>
              <a:rPr lang="da-DK" sz="2200" dirty="0">
                <a:solidFill>
                  <a:schemeClr val="accent5"/>
                </a:solidFill>
                <a:latin typeface="Helvetica Light"/>
                <a:cs typeface="Helvetica Light"/>
              </a:rPr>
              <a:t>for indre substans, eller om det stadig har noget fast, i form af en kerne splittet til mange kerner? </a:t>
            </a:r>
            <a:r>
              <a:rPr lang="da-DK" sz="2200" dirty="0">
                <a:solidFill>
                  <a:schemeClr val="accent3"/>
                </a:solidFill>
                <a:latin typeface="Helvetica Light"/>
                <a:cs typeface="Helvetica Light"/>
              </a:rPr>
              <a:t>Meget tyder på, at den sidste mulighed er den rigtige. </a:t>
            </a:r>
            <a:r>
              <a:rPr lang="da-DK" sz="2200" dirty="0">
                <a:latin typeface="Helvetica Light"/>
                <a:cs typeface="Helvetica Light"/>
              </a:rPr>
              <a:t>Hvis individet var så flydende og porøst i sit indre, som Lyotard og Bauman påstår det, ville vi leve i et samfund, hvor relationen mellem mennesker udelukkende byggede på ’her-og-nu-følelsen’ af at blive set og bekræftet i sin eksistens. Man ville således have et samfund præget af individer blottet for dybe personlige relationer.</a:t>
            </a:r>
          </a:p>
          <a:p>
            <a:r>
              <a:rPr lang="da-DK" sz="2200" dirty="0" smtClean="0">
                <a:latin typeface="Helvetica Light"/>
                <a:cs typeface="Helvetica Light"/>
              </a:rPr>
              <a:t>     Man </a:t>
            </a:r>
            <a:r>
              <a:rPr lang="da-DK" sz="2200" dirty="0">
                <a:latin typeface="Helvetica Light"/>
                <a:cs typeface="Helvetica Light"/>
              </a:rPr>
              <a:t>kan slutte ud fra denne diskussion, at de postmoderne sociologers samtidsdiagnose har en vis holdbarhed, men at det postmoderne dog ikke kan ses så radikalt i samfundet, som Lyotard og Bauman påstår det. (…)</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
        <p:nvSpPr>
          <p:cNvPr id="7" name="Tekstfelt 6"/>
          <p:cNvSpPr txBox="1"/>
          <p:nvPr/>
        </p:nvSpPr>
        <p:spPr>
          <a:xfrm>
            <a:off x="2759656" y="2915915"/>
            <a:ext cx="4181230" cy="1200328"/>
          </a:xfrm>
          <a:prstGeom prst="rect">
            <a:avLst/>
          </a:prstGeom>
          <a:solidFill>
            <a:schemeClr val="bg1"/>
          </a:solidFill>
          <a:ln>
            <a:solidFill>
              <a:schemeClr val="accent6"/>
            </a:solidFill>
          </a:ln>
        </p:spPr>
        <p:txBody>
          <a:bodyPr wrap="square" rtlCol="0">
            <a:spAutoFit/>
          </a:bodyPr>
          <a:lstStyle/>
          <a:p>
            <a:r>
              <a:rPr lang="da-DK" sz="2400" dirty="0">
                <a:solidFill>
                  <a:schemeClr val="accent6"/>
                </a:solidFill>
                <a:latin typeface="Helvetica Light"/>
                <a:cs typeface="Helvetica Light"/>
              </a:rPr>
              <a:t>S</a:t>
            </a:r>
            <a:r>
              <a:rPr lang="da-DK" sz="2400" dirty="0" smtClean="0">
                <a:solidFill>
                  <a:schemeClr val="accent6"/>
                </a:solidFill>
                <a:latin typeface="Helvetica Light"/>
                <a:cs typeface="Helvetica Light"/>
              </a:rPr>
              <a:t>var på det netop rejste åbne spørgsmål, som foregriber konklusionen</a:t>
            </a:r>
            <a:endParaRPr lang="da-DK" sz="2400" dirty="0">
              <a:solidFill>
                <a:schemeClr val="accent6"/>
              </a:solidFill>
              <a:latin typeface="Helvetica Light"/>
              <a:cs typeface="Helvetica Light"/>
            </a:endParaRPr>
          </a:p>
        </p:txBody>
      </p:sp>
    </p:spTree>
    <p:extLst>
      <p:ext uri="{BB962C8B-B14F-4D97-AF65-F5344CB8AC3E}">
        <p14:creationId xmlns:p14="http://schemas.microsoft.com/office/powerpoint/2010/main" val="133361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75845" y="373192"/>
            <a:ext cx="8831385" cy="5509199"/>
          </a:xfrm>
          <a:prstGeom prst="rect">
            <a:avLst/>
          </a:prstGeom>
        </p:spPr>
        <p:txBody>
          <a:bodyPr wrap="square">
            <a:spAutoFit/>
          </a:bodyPr>
          <a:lstStyle/>
          <a:p>
            <a:r>
              <a:rPr lang="da-DK" sz="2200" dirty="0">
                <a:solidFill>
                  <a:srgbClr val="C0504D"/>
                </a:solidFill>
                <a:latin typeface="Helvetica Light"/>
                <a:cs typeface="Helvetica Light"/>
              </a:rPr>
              <a:t>Det er rigtigt, at individet mistede følelsen af at have en medfødt identitet ved faldet af de store fortællinger, som før havde givet individet en følelse af, at der var mening og mål med dets tilværelse. I dag er det op til individet selv at danne sin(e) identit(er). </a:t>
            </a:r>
            <a:r>
              <a:rPr lang="da-DK" sz="2200" dirty="0">
                <a:solidFill>
                  <a:schemeClr val="accent5"/>
                </a:solidFill>
                <a:latin typeface="Helvetica Light"/>
                <a:cs typeface="Helvetica Light"/>
              </a:rPr>
              <a:t>Spørgsmålet er så, om individet </a:t>
            </a:r>
            <a:r>
              <a:rPr lang="da-DK" sz="2200" dirty="0" smtClean="0">
                <a:solidFill>
                  <a:schemeClr val="accent5"/>
                </a:solidFill>
                <a:latin typeface="Helvetica Light"/>
                <a:cs typeface="Helvetica Light"/>
              </a:rPr>
              <a:t>er helt blottet </a:t>
            </a:r>
            <a:r>
              <a:rPr lang="da-DK" sz="2200" dirty="0">
                <a:solidFill>
                  <a:schemeClr val="accent5"/>
                </a:solidFill>
                <a:latin typeface="Helvetica Light"/>
                <a:cs typeface="Helvetica Light"/>
              </a:rPr>
              <a:t>for indre substans, eller om det stadig har noget fast, i form af en kerne splittet til mange kerner? </a:t>
            </a:r>
            <a:r>
              <a:rPr lang="da-DK" sz="2200" dirty="0">
                <a:solidFill>
                  <a:schemeClr val="accent3"/>
                </a:solidFill>
                <a:latin typeface="Helvetica Light"/>
                <a:cs typeface="Helvetica Light"/>
              </a:rPr>
              <a:t>Meget tyder på, at den sidste mulighed er den rigtige. </a:t>
            </a:r>
            <a:r>
              <a:rPr lang="da-DK" sz="2200" dirty="0">
                <a:solidFill>
                  <a:srgbClr val="FF0000"/>
                </a:solidFill>
                <a:latin typeface="Helvetica Light"/>
                <a:cs typeface="Helvetica Light"/>
              </a:rPr>
              <a:t>Hvis individet var så flydende og porøst i sit indre, som Lyotard og Bauman påstår det, ville vi leve i et samfund, hvor relationen mellem mennesker udelukkende byggede på ’her-og-nu-følelsen’ af at blive set og bekræftet i sin eksistens. Man ville således have et samfund præget af individer blottet for dybe personlige relationer.</a:t>
            </a:r>
          </a:p>
          <a:p>
            <a:r>
              <a:rPr lang="da-DK" sz="2200" dirty="0" smtClean="0">
                <a:latin typeface="Helvetica Light"/>
                <a:cs typeface="Helvetica Light"/>
              </a:rPr>
              <a:t>     Man </a:t>
            </a:r>
            <a:r>
              <a:rPr lang="da-DK" sz="2200" dirty="0">
                <a:latin typeface="Helvetica Light"/>
                <a:cs typeface="Helvetica Light"/>
              </a:rPr>
              <a:t>kan slutte ud fra denne diskussion, at de postmoderne sociologers samtidsdiagnose har en vis holdbarhed, men at det postmoderne dog ikke kan ses så radikalt i samfundet, som Lyotard og Bauman påstår det. (…)</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
        <p:nvSpPr>
          <p:cNvPr id="5" name="Tekstfelt 4"/>
          <p:cNvSpPr txBox="1"/>
          <p:nvPr/>
        </p:nvSpPr>
        <p:spPr>
          <a:xfrm>
            <a:off x="1584294" y="4682063"/>
            <a:ext cx="5959231" cy="1200328"/>
          </a:xfrm>
          <a:prstGeom prst="rect">
            <a:avLst/>
          </a:prstGeom>
          <a:solidFill>
            <a:schemeClr val="bg1"/>
          </a:solidFill>
          <a:ln>
            <a:solidFill>
              <a:schemeClr val="accent6"/>
            </a:solidFill>
          </a:ln>
        </p:spPr>
        <p:txBody>
          <a:bodyPr wrap="square" rtlCol="0">
            <a:spAutoFit/>
          </a:bodyPr>
          <a:lstStyle/>
          <a:p>
            <a:r>
              <a:rPr lang="da-DK" sz="2400" dirty="0" smtClean="0">
                <a:solidFill>
                  <a:schemeClr val="accent6"/>
                </a:solidFill>
                <a:latin typeface="Helvetica Light"/>
                <a:cs typeface="Helvetica Light"/>
              </a:rPr>
              <a:t>Begrundelse for, at mennesket trods alt har en form for identitet (hvilket taler </a:t>
            </a:r>
            <a:r>
              <a:rPr lang="da-DK" sz="2400" i="1" dirty="0" smtClean="0">
                <a:solidFill>
                  <a:schemeClr val="accent6"/>
                </a:solidFill>
                <a:latin typeface="Helvetica Light"/>
                <a:cs typeface="Helvetica Light"/>
              </a:rPr>
              <a:t>mod</a:t>
            </a:r>
            <a:r>
              <a:rPr lang="da-DK" sz="2400" dirty="0" smtClean="0">
                <a:solidFill>
                  <a:schemeClr val="accent6"/>
                </a:solidFill>
                <a:latin typeface="Helvetica Light"/>
                <a:cs typeface="Helvetica Light"/>
              </a:rPr>
              <a:t> ’den postmoderne samtidsdiagnose’)</a:t>
            </a:r>
            <a:endParaRPr lang="da-DK" sz="2400" dirty="0">
              <a:solidFill>
                <a:schemeClr val="accent6"/>
              </a:solidFill>
              <a:latin typeface="Helvetica Light"/>
              <a:cs typeface="Helvetica Light"/>
            </a:endParaRPr>
          </a:p>
        </p:txBody>
      </p:sp>
    </p:spTree>
    <p:extLst>
      <p:ext uri="{BB962C8B-B14F-4D97-AF65-F5344CB8AC3E}">
        <p14:creationId xmlns:p14="http://schemas.microsoft.com/office/powerpoint/2010/main" val="183913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75845" y="373192"/>
            <a:ext cx="8831385" cy="5509199"/>
          </a:xfrm>
          <a:prstGeom prst="rect">
            <a:avLst/>
          </a:prstGeom>
        </p:spPr>
        <p:txBody>
          <a:bodyPr wrap="square">
            <a:spAutoFit/>
          </a:bodyPr>
          <a:lstStyle/>
          <a:p>
            <a:r>
              <a:rPr lang="da-DK" sz="2200" dirty="0">
                <a:solidFill>
                  <a:srgbClr val="C0504D"/>
                </a:solidFill>
                <a:latin typeface="Helvetica Light"/>
                <a:cs typeface="Helvetica Light"/>
              </a:rPr>
              <a:t>Det er rigtigt, at individet mistede følelsen af at have en medfødt identitet ved faldet af de store fortællinger, som før havde givet individet en følelse af, at der var mening og mål med dets tilværelse. I dag er det op til individet selv at danne sin(e) identit(er). </a:t>
            </a:r>
            <a:r>
              <a:rPr lang="da-DK" sz="2200" dirty="0">
                <a:solidFill>
                  <a:schemeClr val="accent5"/>
                </a:solidFill>
                <a:latin typeface="Helvetica Light"/>
                <a:cs typeface="Helvetica Light"/>
              </a:rPr>
              <a:t>Spørgsmålet er så, om individet </a:t>
            </a:r>
            <a:r>
              <a:rPr lang="da-DK" sz="2200" dirty="0" smtClean="0">
                <a:solidFill>
                  <a:schemeClr val="accent5"/>
                </a:solidFill>
                <a:latin typeface="Helvetica Light"/>
                <a:cs typeface="Helvetica Light"/>
              </a:rPr>
              <a:t>er helt blottet </a:t>
            </a:r>
            <a:r>
              <a:rPr lang="da-DK" sz="2200" dirty="0">
                <a:solidFill>
                  <a:schemeClr val="accent5"/>
                </a:solidFill>
                <a:latin typeface="Helvetica Light"/>
                <a:cs typeface="Helvetica Light"/>
              </a:rPr>
              <a:t>for indre substans, eller om det stadig har noget fast, i form af en kerne splittet til mange kerner? </a:t>
            </a:r>
            <a:r>
              <a:rPr lang="da-DK" sz="2200" dirty="0">
                <a:solidFill>
                  <a:schemeClr val="accent3"/>
                </a:solidFill>
                <a:latin typeface="Helvetica Light"/>
                <a:cs typeface="Helvetica Light"/>
              </a:rPr>
              <a:t>Meget tyder på, at den sidste mulighed er den rigtige. </a:t>
            </a:r>
            <a:r>
              <a:rPr lang="da-DK" sz="2200" dirty="0">
                <a:solidFill>
                  <a:srgbClr val="FF0000"/>
                </a:solidFill>
                <a:latin typeface="Helvetica Light"/>
                <a:cs typeface="Helvetica Light"/>
              </a:rPr>
              <a:t>Hvis individet var så flydende og porøst i sit indre, som Lyotard og Bauman påstår det, ville vi leve i et samfund, hvor relationen mellem mennesker udelukkende byggede på ’her-og-nu-følelsen’ af at blive set og bekræftet i sin eksistens. Man ville således have et samfund præget af individer blottet for dybe personlige relationer.</a:t>
            </a:r>
          </a:p>
          <a:p>
            <a:r>
              <a:rPr lang="da-DK" sz="2200" dirty="0" smtClean="0">
                <a:latin typeface="Helvetica Light"/>
                <a:cs typeface="Helvetica Light"/>
              </a:rPr>
              <a:t>     </a:t>
            </a:r>
            <a:r>
              <a:rPr lang="da-DK" sz="2200" dirty="0" smtClean="0">
                <a:solidFill>
                  <a:schemeClr val="accent5"/>
                </a:solidFill>
                <a:latin typeface="Helvetica Light"/>
                <a:cs typeface="Helvetica Light"/>
              </a:rPr>
              <a:t>Man </a:t>
            </a:r>
            <a:r>
              <a:rPr lang="da-DK" sz="2200" dirty="0">
                <a:solidFill>
                  <a:schemeClr val="accent5"/>
                </a:solidFill>
                <a:latin typeface="Helvetica Light"/>
                <a:cs typeface="Helvetica Light"/>
              </a:rPr>
              <a:t>kan slutte ud fra denne diskussion, at de postmoderne sociologers samtidsdiagnose har en vis holdbarhed, men at det postmoderne dog ikke kan ses så radikalt i samfundet, som Lyotard og Bauman påstår det. (…)</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
        <p:nvSpPr>
          <p:cNvPr id="6" name="Tekstfelt 5"/>
          <p:cNvSpPr txBox="1"/>
          <p:nvPr/>
        </p:nvSpPr>
        <p:spPr>
          <a:xfrm>
            <a:off x="1741780" y="3204479"/>
            <a:ext cx="5959231" cy="1200328"/>
          </a:xfrm>
          <a:prstGeom prst="rect">
            <a:avLst/>
          </a:prstGeom>
          <a:solidFill>
            <a:schemeClr val="bg1"/>
          </a:solidFill>
          <a:ln>
            <a:solidFill>
              <a:schemeClr val="accent6"/>
            </a:solidFill>
          </a:ln>
        </p:spPr>
        <p:txBody>
          <a:bodyPr wrap="square" rtlCol="0">
            <a:spAutoFit/>
          </a:bodyPr>
          <a:lstStyle/>
          <a:p>
            <a:r>
              <a:rPr lang="da-DK" sz="2400" dirty="0" smtClean="0">
                <a:solidFill>
                  <a:schemeClr val="accent6"/>
                </a:solidFill>
                <a:latin typeface="Helvetica Light"/>
                <a:cs typeface="Helvetica Light"/>
              </a:rPr>
              <a:t>Nuanceret stillingtagen til diskussionens overordnede spørgsmål: Både ja og nej til Lyotards og Baumans teser</a:t>
            </a:r>
            <a:endParaRPr lang="da-DK" sz="2400" dirty="0">
              <a:solidFill>
                <a:schemeClr val="accent6"/>
              </a:solidFill>
              <a:latin typeface="Helvetica Light"/>
              <a:cs typeface="Helvetica Light"/>
            </a:endParaRPr>
          </a:p>
        </p:txBody>
      </p:sp>
    </p:spTree>
    <p:extLst>
      <p:ext uri="{BB962C8B-B14F-4D97-AF65-F5344CB8AC3E}">
        <p14:creationId xmlns:p14="http://schemas.microsoft.com/office/powerpoint/2010/main" val="36287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smtClean="0">
                <a:latin typeface="Helvetica"/>
                <a:cs typeface="Helvetica"/>
              </a:rPr>
              <a:t>Diskussionens sprog</a:t>
            </a:r>
            <a:endParaRPr lang="da-DK" dirty="0">
              <a:latin typeface="Helvetica"/>
              <a:cs typeface="Helvetica"/>
            </a:endParaRPr>
          </a:p>
        </p:txBody>
      </p:sp>
      <p:sp>
        <p:nvSpPr>
          <p:cNvPr id="5" name="Pladsholder til indhold 4"/>
          <p:cNvSpPr>
            <a:spLocks noGrp="1"/>
          </p:cNvSpPr>
          <p:nvPr>
            <p:ph idx="1"/>
          </p:nvPr>
        </p:nvSpPr>
        <p:spPr/>
        <p:txBody>
          <a:bodyPr>
            <a:normAutofit/>
          </a:bodyPr>
          <a:lstStyle/>
          <a:p>
            <a:r>
              <a:rPr lang="da-DK" sz="2400" dirty="0" smtClean="0">
                <a:latin typeface="Helvetica Light"/>
                <a:cs typeface="Helvetica Light"/>
              </a:rPr>
              <a:t>Når du skriver diskuterende, kan du med fordel anvende nuancerende</a:t>
            </a:r>
            <a:r>
              <a:rPr lang="da-DK" sz="2400" dirty="0">
                <a:latin typeface="Helvetica Light"/>
                <a:cs typeface="Helvetica Light"/>
              </a:rPr>
              <a:t> </a:t>
            </a:r>
            <a:r>
              <a:rPr lang="da-DK" sz="2400" dirty="0" smtClean="0">
                <a:latin typeface="Helvetica Light"/>
                <a:cs typeface="Helvetica Light"/>
              </a:rPr>
              <a:t>og kontrasterende sætningskoblere</a:t>
            </a:r>
          </a:p>
          <a:p>
            <a:r>
              <a:rPr lang="da-DK" sz="2400" dirty="0" smtClean="0">
                <a:latin typeface="Helvetica Light"/>
                <a:cs typeface="Helvetica Light"/>
              </a:rPr>
              <a:t>Sådanne ord og vendinger medvirker til at understrege tekstens reflekterende karakter</a:t>
            </a:r>
          </a:p>
          <a:p>
            <a:r>
              <a:rPr lang="da-DK" sz="2400" dirty="0" smtClean="0">
                <a:latin typeface="Helvetica Light"/>
                <a:cs typeface="Helvetica Light"/>
              </a:rPr>
              <a:t>De signalerer en nuancering af et bestemt synspunkt</a:t>
            </a:r>
            <a:r>
              <a:rPr lang="da-DK" sz="2400" dirty="0" smtClean="0">
                <a:solidFill>
                  <a:srgbClr val="FF0000"/>
                </a:solidFill>
                <a:latin typeface="Helvetica Light"/>
                <a:cs typeface="Helvetica Light"/>
              </a:rPr>
              <a:t> </a:t>
            </a:r>
            <a:r>
              <a:rPr lang="da-DK" sz="2400" dirty="0" smtClean="0">
                <a:solidFill>
                  <a:srgbClr val="000000"/>
                </a:solidFill>
                <a:latin typeface="Helvetica Light"/>
                <a:cs typeface="Helvetica Light"/>
              </a:rPr>
              <a:t>eller resultat</a:t>
            </a:r>
            <a:r>
              <a:rPr lang="da-DK" sz="2400" dirty="0" smtClean="0">
                <a:latin typeface="Helvetica Light"/>
                <a:cs typeface="Helvetica Light"/>
              </a:rPr>
              <a:t> ved fx </a:t>
            </a:r>
          </a:p>
          <a:p>
            <a:pPr lvl="1"/>
            <a:r>
              <a:rPr lang="da-DK" sz="2000" dirty="0" smtClean="0">
                <a:latin typeface="Helvetica Light"/>
                <a:cs typeface="Helvetica Light"/>
              </a:rPr>
              <a:t>at tage forbehold for, om synspunktet gælder i alle situationer</a:t>
            </a:r>
          </a:p>
          <a:p>
            <a:pPr lvl="1"/>
            <a:r>
              <a:rPr lang="da-DK" sz="2000" dirty="0" smtClean="0">
                <a:latin typeface="Helvetica Light"/>
                <a:cs typeface="Helvetica Light"/>
              </a:rPr>
              <a:t>at vise synspunktets modsætning</a:t>
            </a:r>
          </a:p>
          <a:p>
            <a:pPr lvl="1"/>
            <a:r>
              <a:rPr lang="da-DK" sz="2000" dirty="0" smtClean="0">
                <a:latin typeface="Helvetica Light"/>
                <a:cs typeface="Helvetica Light"/>
              </a:rPr>
              <a:t>at pege på alternative, lige så gyldige synspunkter</a:t>
            </a:r>
          </a:p>
        </p:txBody>
      </p:sp>
      <p:pic>
        <p:nvPicPr>
          <p:cNvPr id="7" name="Billede 6"/>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420703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sz="3600" dirty="0" smtClean="0">
                <a:solidFill>
                  <a:srgbClr val="4F81BD"/>
                </a:solidFill>
                <a:latin typeface="Helvetica"/>
                <a:cs typeface="Helvetica"/>
              </a:rPr>
              <a:t>Eksempler: </a:t>
            </a:r>
            <a:r>
              <a:rPr lang="da-DK" sz="3600" dirty="0" smtClean="0">
                <a:latin typeface="Helvetica"/>
                <a:cs typeface="Helvetica"/>
              </a:rPr>
              <a:t>Nuancerende sætningskoblere</a:t>
            </a:r>
            <a:endParaRPr lang="da-DK" sz="3600" dirty="0">
              <a:latin typeface="Helvetica"/>
              <a:cs typeface="Helvetica"/>
            </a:endParaRPr>
          </a:p>
        </p:txBody>
      </p:sp>
      <p:sp>
        <p:nvSpPr>
          <p:cNvPr id="3" name="Pladsholder til indhold 2"/>
          <p:cNvSpPr>
            <a:spLocks noGrp="1"/>
          </p:cNvSpPr>
          <p:nvPr>
            <p:ph idx="1"/>
          </p:nvPr>
        </p:nvSpPr>
        <p:spPr>
          <a:xfrm>
            <a:off x="457200" y="1600200"/>
            <a:ext cx="8452338" cy="4945185"/>
          </a:xfrm>
        </p:spPr>
        <p:txBody>
          <a:bodyPr>
            <a:normAutofit/>
          </a:bodyPr>
          <a:lstStyle/>
          <a:p>
            <a:r>
              <a:rPr lang="da-DK" sz="2400" dirty="0" smtClean="0">
                <a:latin typeface="Helvetica Light"/>
                <a:cs typeface="Helvetica Light"/>
              </a:rPr>
              <a:t>Med fattigdom mener Bauman ikke kun materielle mangler og fysiske lidelser. Disse vil </a:t>
            </a:r>
            <a:r>
              <a:rPr lang="da-DK" sz="2400" dirty="0" smtClean="0">
                <a:solidFill>
                  <a:schemeClr val="accent1"/>
                </a:solidFill>
                <a:latin typeface="Helvetica Light"/>
                <a:cs typeface="Helvetica Light"/>
              </a:rPr>
              <a:t>dog</a:t>
            </a:r>
            <a:r>
              <a:rPr lang="da-DK" sz="2400" dirty="0" smtClean="0">
                <a:solidFill>
                  <a:srgbClr val="FFFF00"/>
                </a:solidFill>
                <a:latin typeface="Helvetica Light"/>
                <a:cs typeface="Helvetica Light"/>
              </a:rPr>
              <a:t> </a:t>
            </a:r>
            <a:r>
              <a:rPr lang="da-DK" sz="2400" dirty="0" smtClean="0">
                <a:latin typeface="Helvetica Light"/>
                <a:cs typeface="Helvetica Light"/>
              </a:rPr>
              <a:t>stadig være gældende, selvom fattigdom ikke længere er en direkte trussel mod den fysiske overlevelse…</a:t>
            </a:r>
          </a:p>
          <a:p>
            <a:r>
              <a:rPr lang="da-DK" sz="2400" dirty="0" smtClean="0">
                <a:latin typeface="Helvetica Light"/>
                <a:cs typeface="Helvetica Light"/>
              </a:rPr>
              <a:t>Den senmoderne borger forventes at forbruge alle muligheder. Dette er </a:t>
            </a:r>
            <a:r>
              <a:rPr lang="da-DK" sz="2400" dirty="0" smtClean="0">
                <a:solidFill>
                  <a:srgbClr val="4F81BD"/>
                </a:solidFill>
                <a:latin typeface="Helvetica Light"/>
                <a:cs typeface="Helvetica Light"/>
              </a:rPr>
              <a:t>imidlertid </a:t>
            </a:r>
            <a:r>
              <a:rPr lang="da-DK" sz="2400" dirty="0" smtClean="0">
                <a:latin typeface="Helvetica Light"/>
                <a:cs typeface="Helvetica Light"/>
              </a:rPr>
              <a:t>ikke muligt for ’de nye fattige’, som jo netop mangler penge til forbrug</a:t>
            </a:r>
          </a:p>
          <a:p>
            <a:r>
              <a:rPr lang="da-DK" sz="2400" dirty="0" smtClean="0">
                <a:latin typeface="Helvetica Light"/>
                <a:cs typeface="Helvetica Light"/>
              </a:rPr>
              <a:t>Værdirelativismen er </a:t>
            </a:r>
            <a:r>
              <a:rPr lang="da-DK" sz="2400" dirty="0" smtClean="0">
                <a:solidFill>
                  <a:srgbClr val="4F81BD"/>
                </a:solidFill>
                <a:latin typeface="Helvetica Light"/>
                <a:cs typeface="Helvetica Light"/>
              </a:rPr>
              <a:t>for så vidt </a:t>
            </a:r>
            <a:r>
              <a:rPr lang="da-DK" sz="2400" dirty="0" smtClean="0">
                <a:latin typeface="Helvetica Light"/>
                <a:cs typeface="Helvetica Light"/>
              </a:rPr>
              <a:t>ét af de vigtigste kendetegn ved senmodernismen, men lige så vigtigt er …</a:t>
            </a:r>
          </a:p>
          <a:p>
            <a:r>
              <a:rPr lang="da-DK" sz="2400" dirty="0" smtClean="0">
                <a:latin typeface="Helvetica Light"/>
                <a:cs typeface="Helvetica Light"/>
              </a:rPr>
              <a:t>Forslaget lyder </a:t>
            </a:r>
            <a:r>
              <a:rPr lang="da-DK" sz="2400" dirty="0" smtClean="0">
                <a:solidFill>
                  <a:srgbClr val="4F81BD"/>
                </a:solidFill>
                <a:latin typeface="Helvetica Light"/>
                <a:cs typeface="Helvetica Light"/>
              </a:rPr>
              <a:t>måske umiddelbart </a:t>
            </a:r>
            <a:r>
              <a:rPr lang="da-DK" sz="2400" dirty="0" smtClean="0">
                <a:latin typeface="Helvetica Light"/>
                <a:cs typeface="Helvetica Light"/>
              </a:rPr>
              <a:t>meget fornuftigt (…) Problemet er </a:t>
            </a:r>
            <a:r>
              <a:rPr lang="da-DK" sz="2400" dirty="0" smtClean="0">
                <a:solidFill>
                  <a:srgbClr val="4F81BD"/>
                </a:solidFill>
                <a:latin typeface="Helvetica Light"/>
                <a:cs typeface="Helvetica Light"/>
              </a:rPr>
              <a:t>imidlertid</a:t>
            </a:r>
            <a:r>
              <a:rPr lang="da-DK" sz="2400" dirty="0" smtClean="0">
                <a:latin typeface="Helvetica Light"/>
                <a:cs typeface="Helvetica Light"/>
              </a:rPr>
              <a:t>, at…</a:t>
            </a:r>
            <a:endParaRPr lang="da-DK" sz="2400" dirty="0">
              <a:latin typeface="Helvetica Light"/>
              <a:cs typeface="Helvetica Light"/>
            </a:endParaRPr>
          </a:p>
        </p:txBody>
      </p:sp>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44256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a-DK" sz="3200" dirty="0" smtClean="0">
                <a:solidFill>
                  <a:srgbClr val="4F81BD"/>
                </a:solidFill>
                <a:latin typeface="Helvetica"/>
                <a:cs typeface="Helvetica"/>
              </a:rPr>
              <a:t>Eksempler: </a:t>
            </a:r>
            <a:r>
              <a:rPr lang="da-DK" sz="3200" dirty="0" smtClean="0">
                <a:latin typeface="Helvetica"/>
                <a:cs typeface="Helvetica"/>
              </a:rPr>
              <a:t>Kontrasterende sætningskoblere</a:t>
            </a:r>
            <a:endParaRPr lang="da-DK" sz="3200" dirty="0">
              <a:latin typeface="Helvetica"/>
              <a:cs typeface="Helvetica"/>
            </a:endParaRPr>
          </a:p>
        </p:txBody>
      </p:sp>
      <p:sp>
        <p:nvSpPr>
          <p:cNvPr id="3" name="Pladsholder til indhold 2"/>
          <p:cNvSpPr>
            <a:spLocks noGrp="1"/>
          </p:cNvSpPr>
          <p:nvPr>
            <p:ph idx="1"/>
          </p:nvPr>
        </p:nvSpPr>
        <p:spPr>
          <a:xfrm>
            <a:off x="457200" y="1600200"/>
            <a:ext cx="8432800" cy="4525963"/>
          </a:xfrm>
        </p:spPr>
        <p:txBody>
          <a:bodyPr>
            <a:normAutofit/>
          </a:bodyPr>
          <a:lstStyle/>
          <a:p>
            <a:r>
              <a:rPr lang="da-DK" sz="2400" dirty="0" smtClean="0">
                <a:solidFill>
                  <a:srgbClr val="4F81BD"/>
                </a:solidFill>
                <a:latin typeface="Helvetica Light"/>
                <a:cs typeface="Helvetica Light"/>
              </a:rPr>
              <a:t>I modsætning til </a:t>
            </a:r>
            <a:r>
              <a:rPr lang="da-DK" sz="2400" dirty="0" smtClean="0">
                <a:latin typeface="Helvetica Light"/>
                <a:cs typeface="Helvetica Light"/>
              </a:rPr>
              <a:t>hovedpersonens marginaliserede underklassemiljø, er den besøgende ven, med sit mærketøj, sit ’rigtige job’ og sin arrogance, en typisk repræsentant for 80’ernes yuppie-miljø…</a:t>
            </a:r>
          </a:p>
          <a:p>
            <a:r>
              <a:rPr lang="da-DK" sz="2400" dirty="0">
                <a:latin typeface="Helvetica Light"/>
                <a:cs typeface="Helvetica Light"/>
              </a:rPr>
              <a:t>Værdirelativismen er for så vidt ét af de vigtigste kendetegn ved senmodernismen, </a:t>
            </a:r>
            <a:r>
              <a:rPr lang="da-DK" sz="2400" dirty="0">
                <a:solidFill>
                  <a:srgbClr val="4F81BD"/>
                </a:solidFill>
                <a:latin typeface="Helvetica Light"/>
                <a:cs typeface="Helvetica Light"/>
              </a:rPr>
              <a:t>men</a:t>
            </a:r>
            <a:r>
              <a:rPr lang="da-DK" sz="2400" dirty="0">
                <a:latin typeface="Helvetica Light"/>
                <a:cs typeface="Helvetica Light"/>
              </a:rPr>
              <a:t> lige så vigtigt er </a:t>
            </a:r>
            <a:r>
              <a:rPr lang="da-DK" sz="2400" dirty="0" smtClean="0">
                <a:latin typeface="Helvetica Light"/>
                <a:cs typeface="Helvetica Light"/>
              </a:rPr>
              <a:t>…</a:t>
            </a:r>
          </a:p>
          <a:p>
            <a:r>
              <a:rPr lang="da-DK" sz="2400" dirty="0" smtClean="0">
                <a:latin typeface="Helvetica Light"/>
                <a:cs typeface="Helvetica Light"/>
              </a:rPr>
              <a:t>I tilfælde af en egentlig endogen depression kan samtaleterapi ikke stå alene. </a:t>
            </a:r>
            <a:r>
              <a:rPr lang="da-DK" sz="2400" dirty="0" smtClean="0">
                <a:solidFill>
                  <a:srgbClr val="4F81BD"/>
                </a:solidFill>
                <a:latin typeface="Helvetica Light"/>
                <a:cs typeface="Helvetica Light"/>
              </a:rPr>
              <a:t>Derimod</a:t>
            </a:r>
            <a:r>
              <a:rPr lang="da-DK" sz="2400" dirty="0" smtClean="0">
                <a:latin typeface="Helvetica Light"/>
                <a:cs typeface="Helvetica Light"/>
              </a:rPr>
              <a:t> kan den fungere som et supplement til brugen af antidepressiv medicin…</a:t>
            </a:r>
            <a:endParaRPr lang="da-DK" sz="2400" dirty="0">
              <a:latin typeface="Helvetica Light"/>
              <a:cs typeface="Helvetica Light"/>
            </a:endParaRPr>
          </a:p>
          <a:p>
            <a:endParaRPr lang="da-DK" sz="24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61584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Den diskuterende skrivemåde	</a:t>
            </a:r>
            <a:endParaRPr lang="da-DK" dirty="0">
              <a:latin typeface="Helvetica"/>
              <a:cs typeface="Helvetica"/>
            </a:endParaRPr>
          </a:p>
        </p:txBody>
      </p:sp>
      <p:sp>
        <p:nvSpPr>
          <p:cNvPr id="3" name="Pladsholder til indhold 2"/>
          <p:cNvSpPr>
            <a:spLocks noGrp="1"/>
          </p:cNvSpPr>
          <p:nvPr>
            <p:ph idx="1"/>
          </p:nvPr>
        </p:nvSpPr>
        <p:spPr>
          <a:xfrm>
            <a:off x="457200" y="1600200"/>
            <a:ext cx="8229600" cy="5257800"/>
          </a:xfrm>
        </p:spPr>
        <p:txBody>
          <a:bodyPr>
            <a:normAutofit/>
          </a:bodyPr>
          <a:lstStyle/>
          <a:p>
            <a:r>
              <a:rPr lang="da-DK" sz="2000" dirty="0" smtClean="0">
                <a:latin typeface="Helvetica Light"/>
                <a:cs typeface="Helvetica Light"/>
              </a:rPr>
              <a:t>Den diskuterende skrivemåde bruges i afsnit, hvor formålet er at undersøge et synspunkts </a:t>
            </a:r>
            <a:r>
              <a:rPr lang="da-DK" sz="2000" dirty="0" smtClean="0">
                <a:solidFill>
                  <a:srgbClr val="000000"/>
                </a:solidFill>
                <a:latin typeface="Helvetica Light"/>
                <a:cs typeface="Helvetica Light"/>
              </a:rPr>
              <a:t>eller resultats </a:t>
            </a:r>
            <a:r>
              <a:rPr lang="da-DK" sz="2000" dirty="0" smtClean="0">
                <a:latin typeface="Helvetica Light"/>
                <a:cs typeface="Helvetica Light"/>
              </a:rPr>
              <a:t>holdbarhed </a:t>
            </a:r>
          </a:p>
          <a:p>
            <a:r>
              <a:rPr lang="da-DK" sz="2000" dirty="0" smtClean="0">
                <a:latin typeface="Helvetica Light"/>
                <a:cs typeface="Helvetica Light"/>
              </a:rPr>
              <a:t>Det er selve den reflekterende afprøvning af synspunktet </a:t>
            </a:r>
            <a:r>
              <a:rPr lang="da-DK" sz="2000" dirty="0" smtClean="0">
                <a:solidFill>
                  <a:srgbClr val="000000"/>
                </a:solidFill>
                <a:latin typeface="Helvetica Light"/>
                <a:cs typeface="Helvetica Light"/>
              </a:rPr>
              <a:t>eller resultatet</a:t>
            </a:r>
            <a:r>
              <a:rPr lang="da-DK" sz="2000" dirty="0" smtClean="0">
                <a:latin typeface="Helvetica Light"/>
                <a:cs typeface="Helvetica Light"/>
              </a:rPr>
              <a:t>, som er det centrale i en diskussion</a:t>
            </a:r>
          </a:p>
          <a:p>
            <a:r>
              <a:rPr lang="da-DK" sz="2000" dirty="0" smtClean="0">
                <a:latin typeface="Helvetica Light"/>
                <a:cs typeface="Helvetica Light"/>
              </a:rPr>
              <a:t>Det handler altså om at finde ud af, hvad der taler for og </a:t>
            </a:r>
            <a:r>
              <a:rPr lang="da-DK" sz="2000" smtClean="0">
                <a:latin typeface="Helvetica Light"/>
                <a:cs typeface="Helvetica Light"/>
              </a:rPr>
              <a:t>imod </a:t>
            </a:r>
            <a:endParaRPr lang="da-DK" sz="2000" smtClean="0">
              <a:latin typeface="Helvetica Light"/>
              <a:cs typeface="Helvetica Light"/>
            </a:endParaRPr>
          </a:p>
          <a:p>
            <a:r>
              <a:rPr lang="da-DK" sz="2000" smtClean="0">
                <a:latin typeface="Helvetica Light"/>
                <a:cs typeface="Helvetica Light"/>
              </a:rPr>
              <a:t>Din </a:t>
            </a:r>
            <a:r>
              <a:rPr lang="da-DK" sz="2000" dirty="0" smtClean="0">
                <a:latin typeface="Helvetica Light"/>
                <a:cs typeface="Helvetica Light"/>
              </a:rPr>
              <a:t>egen holdning er mindre vigtig. Tag derfor ikke stilling til synspunktet</a:t>
            </a:r>
            <a:r>
              <a:rPr lang="da-DK" sz="2000" dirty="0" smtClean="0">
                <a:solidFill>
                  <a:srgbClr val="000000"/>
                </a:solidFill>
                <a:latin typeface="Helvetica Light"/>
                <a:cs typeface="Helvetica Light"/>
              </a:rPr>
              <a:t>/resultatet</a:t>
            </a:r>
            <a:r>
              <a:rPr lang="da-DK" sz="2000" dirty="0" smtClean="0">
                <a:latin typeface="Helvetica Light"/>
                <a:cs typeface="Helvetica Light"/>
              </a:rPr>
              <a:t>, før du har reflekteret over dets konsekvenser og overvejet eventuelle alternative synspunkter</a:t>
            </a:r>
            <a:r>
              <a:rPr lang="da-DK" sz="2000" dirty="0" smtClean="0">
                <a:solidFill>
                  <a:srgbClr val="000000"/>
                </a:solidFill>
                <a:latin typeface="Helvetica Light"/>
                <a:cs typeface="Helvetica Light"/>
              </a:rPr>
              <a:t>/resultater</a:t>
            </a:r>
            <a:r>
              <a:rPr lang="da-DK" sz="2000" dirty="0" smtClean="0">
                <a:latin typeface="Helvetica Light"/>
                <a:cs typeface="Helvetica Light"/>
              </a:rPr>
              <a:t>. </a:t>
            </a:r>
          </a:p>
          <a:p>
            <a:r>
              <a:rPr lang="da-DK" sz="2000" dirty="0">
                <a:latin typeface="Helvetica Light"/>
                <a:cs typeface="Helvetica Light"/>
              </a:rPr>
              <a:t>Diskussionen skal udmunde i en konklusion, der sammenfatter </a:t>
            </a:r>
            <a:r>
              <a:rPr lang="da-DK" sz="2000" dirty="0" smtClean="0">
                <a:latin typeface="Helvetica Light"/>
                <a:cs typeface="Helvetica Light"/>
              </a:rPr>
              <a:t>synspunkter</a:t>
            </a:r>
            <a:r>
              <a:rPr lang="da-DK" sz="2000" dirty="0" smtClean="0">
                <a:solidFill>
                  <a:srgbClr val="FF0000"/>
                </a:solidFill>
                <a:latin typeface="Helvetica Light"/>
                <a:cs typeface="Helvetica Light"/>
              </a:rPr>
              <a:t> </a:t>
            </a:r>
            <a:r>
              <a:rPr lang="da-DK" sz="2000" dirty="0" smtClean="0">
                <a:solidFill>
                  <a:srgbClr val="000000"/>
                </a:solidFill>
                <a:latin typeface="Helvetica Light"/>
                <a:cs typeface="Helvetica Light"/>
              </a:rPr>
              <a:t>eller resultater</a:t>
            </a:r>
            <a:r>
              <a:rPr lang="da-DK" sz="2000" dirty="0" smtClean="0">
                <a:latin typeface="Helvetica Light"/>
                <a:cs typeface="Helvetica Light"/>
              </a:rPr>
              <a:t> </a:t>
            </a:r>
            <a:r>
              <a:rPr lang="da-DK" sz="2000" dirty="0">
                <a:latin typeface="Helvetica Light"/>
                <a:cs typeface="Helvetica Light"/>
              </a:rPr>
              <a:t>og evt. tager stilling</a:t>
            </a:r>
          </a:p>
          <a:p>
            <a:r>
              <a:rPr lang="da-DK" sz="2000" dirty="0" smtClean="0">
                <a:latin typeface="Helvetica Light"/>
                <a:cs typeface="Helvetica Light"/>
              </a:rPr>
              <a:t>Når du selv tager stilling, diskuterer du i princippet ikke længere, men bevæger dig over i en vurdering</a:t>
            </a:r>
          </a:p>
          <a:p>
            <a:endParaRPr lang="da-DK" sz="2000" dirty="0">
              <a:latin typeface="Helvetica Light"/>
              <a:cs typeface="Helvetica Light"/>
            </a:endParaRPr>
          </a:p>
          <a:p>
            <a:endParaRPr lang="da-DK" sz="2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49756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lede 6"/>
          <p:cNvPicPr>
            <a:picLocks noChangeAspect="1"/>
          </p:cNvPicPr>
          <p:nvPr/>
        </p:nvPicPr>
        <p:blipFill>
          <a:blip r:embed="rId2"/>
          <a:stretch>
            <a:fillRect/>
          </a:stretch>
        </p:blipFill>
        <p:spPr>
          <a:xfrm>
            <a:off x="7236296" y="5661248"/>
            <a:ext cx="1540644" cy="985629"/>
          </a:xfrm>
          <a:prstGeom prst="rect">
            <a:avLst/>
          </a:prstGeom>
        </p:spPr>
      </p:pic>
      <p:sp>
        <p:nvSpPr>
          <p:cNvPr id="4" name="Titel 3"/>
          <p:cNvSpPr>
            <a:spLocks noGrp="1"/>
          </p:cNvSpPr>
          <p:nvPr>
            <p:ph type="title"/>
          </p:nvPr>
        </p:nvSpPr>
        <p:spPr/>
        <p:txBody>
          <a:bodyPr/>
          <a:lstStyle/>
          <a:p>
            <a:r>
              <a:rPr lang="da-DK" dirty="0" smtClean="0">
                <a:solidFill>
                  <a:srgbClr val="4F81BD"/>
                </a:solidFill>
                <a:latin typeface="Helvetica"/>
                <a:cs typeface="Helvetica"/>
              </a:rPr>
              <a:t>Øvelse 2: </a:t>
            </a:r>
            <a:r>
              <a:rPr lang="da-DK" dirty="0" smtClean="0">
                <a:latin typeface="Helvetica"/>
                <a:cs typeface="Helvetica"/>
              </a:rPr>
              <a:t>Skriv en diskussion </a:t>
            </a:r>
            <a:endParaRPr lang="da-DK" dirty="0">
              <a:latin typeface="Helvetica"/>
              <a:cs typeface="Helvetica"/>
            </a:endParaRPr>
          </a:p>
        </p:txBody>
      </p:sp>
      <p:sp>
        <p:nvSpPr>
          <p:cNvPr id="5" name="Pladsholder til indhold 4"/>
          <p:cNvSpPr>
            <a:spLocks noGrp="1"/>
          </p:cNvSpPr>
          <p:nvPr>
            <p:ph idx="1"/>
          </p:nvPr>
        </p:nvSpPr>
        <p:spPr>
          <a:xfrm>
            <a:off x="457200" y="1270000"/>
            <a:ext cx="8229600" cy="5588000"/>
          </a:xfrm>
        </p:spPr>
        <p:txBody>
          <a:bodyPr>
            <a:normAutofit/>
          </a:bodyPr>
          <a:lstStyle/>
          <a:p>
            <a:pPr marL="0" indent="0">
              <a:buNone/>
            </a:pPr>
            <a:r>
              <a:rPr lang="da-DK" sz="1800" dirty="0" smtClean="0">
                <a:latin typeface="Helvetica Light"/>
                <a:cs typeface="Helvetica Light"/>
              </a:rPr>
              <a:t>Med udgangspunkt i referatet fra debatten i sidste lektion skal du nu skrive en tekst, hvor du diskuterer Moderniseringsstyrelsens forslag om at ophæve loftet for antallet af elever i en gymnasieklasse</a:t>
            </a:r>
          </a:p>
          <a:p>
            <a:pPr marL="0" indent="0">
              <a:buNone/>
            </a:pPr>
            <a:r>
              <a:rPr lang="da-DK" sz="1800" dirty="0" smtClean="0">
                <a:latin typeface="Helvetica Light"/>
                <a:cs typeface="Helvetica Light"/>
              </a:rPr>
              <a:t>Husk, </a:t>
            </a:r>
            <a:r>
              <a:rPr lang="da-DK" sz="1800" dirty="0">
                <a:latin typeface="Helvetica Light"/>
                <a:cs typeface="Helvetica Light"/>
              </a:rPr>
              <a:t>at du </a:t>
            </a:r>
            <a:r>
              <a:rPr lang="da-DK" sz="1800" dirty="0" smtClean="0">
                <a:latin typeface="Helvetica Light"/>
                <a:cs typeface="Helvetica Light"/>
              </a:rPr>
              <a:t>på én gang er studieværten</a:t>
            </a:r>
            <a:r>
              <a:rPr lang="da-DK" sz="1800" dirty="0">
                <a:latin typeface="Helvetica Light"/>
                <a:cs typeface="Helvetica Light"/>
              </a:rPr>
              <a:t>, som introducerer, leder og konkluderer på debatten </a:t>
            </a:r>
            <a:r>
              <a:rPr lang="da-DK" sz="1800" dirty="0" smtClean="0">
                <a:latin typeface="Helvetica Light"/>
                <a:cs typeface="Helvetica Light"/>
              </a:rPr>
              <a:t>og debatdeltagerne </a:t>
            </a:r>
            <a:r>
              <a:rPr lang="da-DK" sz="1800" dirty="0">
                <a:latin typeface="Helvetica Light"/>
                <a:cs typeface="Helvetica Light"/>
              </a:rPr>
              <a:t>med forskellige holdninger og </a:t>
            </a:r>
            <a:r>
              <a:rPr lang="da-DK" sz="1800" dirty="0" smtClean="0">
                <a:latin typeface="Helvetica Light"/>
                <a:cs typeface="Helvetica Light"/>
              </a:rPr>
              <a:t>synsvinkler</a:t>
            </a:r>
          </a:p>
          <a:p>
            <a:pPr marL="0" indent="0">
              <a:buNone/>
            </a:pPr>
            <a:r>
              <a:rPr lang="da-DK" sz="1800" dirty="0" smtClean="0">
                <a:latin typeface="Helvetica Light"/>
                <a:cs typeface="Helvetica Light"/>
              </a:rPr>
              <a:t>Du skal:</a:t>
            </a:r>
          </a:p>
          <a:p>
            <a:pPr lvl="1"/>
            <a:r>
              <a:rPr lang="da-DK" sz="1500" dirty="0">
                <a:latin typeface="Helvetica Light"/>
                <a:cs typeface="Helvetica Light"/>
              </a:rPr>
              <a:t>s</a:t>
            </a:r>
            <a:r>
              <a:rPr lang="da-DK" sz="1500" dirty="0" smtClean="0">
                <a:latin typeface="Helvetica Light"/>
                <a:cs typeface="Helvetica Light"/>
              </a:rPr>
              <a:t>tarte med tydeligt </a:t>
            </a:r>
            <a:r>
              <a:rPr lang="da-DK" sz="1500" dirty="0">
                <a:latin typeface="Helvetica Light"/>
                <a:cs typeface="Helvetica Light"/>
              </a:rPr>
              <a:t>at markere og definere, hvilken problemstilling du vil </a:t>
            </a:r>
            <a:r>
              <a:rPr lang="da-DK" sz="1500" dirty="0" smtClean="0">
                <a:latin typeface="Helvetica Light"/>
                <a:cs typeface="Helvetica Light"/>
              </a:rPr>
              <a:t>diskutere</a:t>
            </a:r>
          </a:p>
          <a:p>
            <a:pPr lvl="1"/>
            <a:r>
              <a:rPr lang="da-DK" sz="1500" dirty="0" smtClean="0">
                <a:latin typeface="Helvetica Light"/>
                <a:cs typeface="Helvetica Light"/>
              </a:rPr>
              <a:t>redegøre </a:t>
            </a:r>
            <a:r>
              <a:rPr lang="da-DK" sz="1500" dirty="0">
                <a:latin typeface="Helvetica Light"/>
                <a:cs typeface="Helvetica Light"/>
              </a:rPr>
              <a:t>for forskellige synsvinkler på emnet efter tur og med en sammenhængende argumentation</a:t>
            </a:r>
          </a:p>
          <a:p>
            <a:pPr lvl="1"/>
            <a:r>
              <a:rPr lang="da-DK" sz="1500" dirty="0" smtClean="0">
                <a:latin typeface="Helvetica Light"/>
                <a:cs typeface="Helvetica Light"/>
              </a:rPr>
              <a:t>fokusere </a:t>
            </a:r>
            <a:r>
              <a:rPr lang="da-DK" sz="1500" dirty="0">
                <a:latin typeface="Helvetica Light"/>
                <a:cs typeface="Helvetica Light"/>
              </a:rPr>
              <a:t>på de faglige og saglige logos-argumenter og helt </a:t>
            </a:r>
            <a:r>
              <a:rPr lang="da-DK" sz="1500" dirty="0" smtClean="0">
                <a:latin typeface="Helvetica Light"/>
                <a:cs typeface="Helvetica Light"/>
              </a:rPr>
              <a:t>undgå </a:t>
            </a:r>
            <a:r>
              <a:rPr lang="da-DK" sz="1500" dirty="0">
                <a:latin typeface="Helvetica Light"/>
                <a:cs typeface="Helvetica Light"/>
              </a:rPr>
              <a:t>postulater (påstande uden belæg)</a:t>
            </a:r>
          </a:p>
          <a:p>
            <a:pPr lvl="1"/>
            <a:r>
              <a:rPr lang="da-DK" sz="1500" dirty="0" smtClean="0">
                <a:latin typeface="Helvetica Light"/>
                <a:cs typeface="Helvetica Light"/>
              </a:rPr>
              <a:t>opsummere </a:t>
            </a:r>
            <a:r>
              <a:rPr lang="da-DK" sz="1500" dirty="0">
                <a:latin typeface="Helvetica Light"/>
                <a:cs typeface="Helvetica Light"/>
              </a:rPr>
              <a:t>og sammenbinde undervejs, så læseren klart kan se forbindelser og modsætninger mellem de forskellige synspunkter og </a:t>
            </a:r>
            <a:r>
              <a:rPr lang="da-DK" sz="1500" dirty="0" smtClean="0">
                <a:latin typeface="Helvetica Light"/>
                <a:cs typeface="Helvetica Light"/>
              </a:rPr>
              <a:t>argumenter</a:t>
            </a:r>
          </a:p>
          <a:p>
            <a:pPr lvl="1"/>
            <a:r>
              <a:rPr lang="da-DK" sz="1500" dirty="0" smtClean="0">
                <a:latin typeface="Helvetica Light"/>
                <a:cs typeface="Helvetica Light"/>
              </a:rPr>
              <a:t> </a:t>
            </a:r>
            <a:r>
              <a:rPr lang="da-DK" sz="1500" dirty="0">
                <a:latin typeface="Helvetica Light"/>
                <a:cs typeface="Helvetica Light"/>
              </a:rPr>
              <a:t>sammenfatte (og evt. tage stilling) til </a:t>
            </a:r>
            <a:r>
              <a:rPr lang="da-DK" sz="1500" dirty="0" smtClean="0">
                <a:latin typeface="Helvetica Light"/>
                <a:cs typeface="Helvetica Light"/>
              </a:rPr>
              <a:t>sidst</a:t>
            </a:r>
            <a:endParaRPr lang="da-DK" sz="1500" dirty="0">
              <a:latin typeface="Helvetica Light"/>
              <a:cs typeface="Helvetica Light"/>
            </a:endParaRPr>
          </a:p>
          <a:p>
            <a:pPr marL="0" indent="0">
              <a:buNone/>
            </a:pPr>
            <a:r>
              <a:rPr lang="da-DK" sz="1800" dirty="0" smtClean="0">
                <a:latin typeface="Helvetica Light"/>
                <a:cs typeface="Helvetica Light"/>
              </a:rPr>
              <a:t>Husk at anvende nuancerende og kontrasterende sætningskoblere undervejs i teksten</a:t>
            </a:r>
            <a:endParaRPr lang="da-DK" sz="1800" dirty="0">
              <a:latin typeface="Helvetica Light"/>
              <a:cs typeface="Helvetica Light"/>
            </a:endParaRPr>
          </a:p>
        </p:txBody>
      </p:sp>
    </p:spTree>
    <p:extLst>
      <p:ext uri="{BB962C8B-B14F-4D97-AF65-F5344CB8AC3E}">
        <p14:creationId xmlns:p14="http://schemas.microsoft.com/office/powerpoint/2010/main" val="1276699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latin typeface="Helvetica"/>
                <a:cs typeface="Helvetica"/>
              </a:rPr>
              <a:t>Den diskuterende skrivemåde	</a:t>
            </a:r>
          </a:p>
        </p:txBody>
      </p:sp>
      <p:sp>
        <p:nvSpPr>
          <p:cNvPr id="3" name="Pladsholder til indhold 2"/>
          <p:cNvSpPr>
            <a:spLocks noGrp="1"/>
          </p:cNvSpPr>
          <p:nvPr>
            <p:ph idx="1"/>
          </p:nvPr>
        </p:nvSpPr>
        <p:spPr/>
        <p:txBody>
          <a:bodyPr>
            <a:normAutofit/>
          </a:bodyPr>
          <a:lstStyle/>
          <a:p>
            <a:pPr marL="0" indent="0">
              <a:buNone/>
            </a:pPr>
            <a:r>
              <a:rPr lang="da-DK" sz="3000" dirty="0">
                <a:latin typeface="Helvetica Light"/>
                <a:cs typeface="Helvetica Light"/>
              </a:rPr>
              <a:t>En skriftlig diskussion er altså en form for nedskrevet rollespil af den </a:t>
            </a:r>
            <a:r>
              <a:rPr lang="da-DK" sz="3000" dirty="0" smtClean="0">
                <a:latin typeface="Helvetica Light"/>
                <a:cs typeface="Helvetica Light"/>
              </a:rPr>
              <a:t>type, </a:t>
            </a:r>
            <a:r>
              <a:rPr lang="da-DK" sz="3000" dirty="0">
                <a:latin typeface="Helvetica Light"/>
                <a:cs typeface="Helvetica Light"/>
              </a:rPr>
              <a:t>I prøvede i sidste lektion. Du skal på én gang </a:t>
            </a:r>
            <a:r>
              <a:rPr lang="da-DK" sz="3000" dirty="0" smtClean="0">
                <a:latin typeface="Helvetica Light"/>
                <a:cs typeface="Helvetica Light"/>
              </a:rPr>
              <a:t>være</a:t>
            </a:r>
          </a:p>
          <a:p>
            <a:r>
              <a:rPr lang="da-DK" sz="3000" dirty="0" smtClean="0">
                <a:latin typeface="Helvetica Light"/>
                <a:cs typeface="Helvetica Light"/>
              </a:rPr>
              <a:t>studieværten</a:t>
            </a:r>
            <a:r>
              <a:rPr lang="da-DK" sz="3000" dirty="0">
                <a:latin typeface="Helvetica Light"/>
                <a:cs typeface="Helvetica Light"/>
              </a:rPr>
              <a:t>, som introducerer, leder og konkluderer på </a:t>
            </a:r>
            <a:r>
              <a:rPr lang="da-DK" sz="3000" dirty="0" smtClean="0">
                <a:latin typeface="Helvetica Light"/>
                <a:cs typeface="Helvetica Light"/>
              </a:rPr>
              <a:t>debatten og</a:t>
            </a:r>
            <a:endParaRPr lang="da-DK" sz="3000" dirty="0">
              <a:latin typeface="Helvetica Light"/>
              <a:cs typeface="Helvetica Light"/>
            </a:endParaRPr>
          </a:p>
          <a:p>
            <a:r>
              <a:rPr lang="da-DK" sz="3000" dirty="0" smtClean="0">
                <a:latin typeface="Helvetica Light"/>
                <a:cs typeface="Helvetica Light"/>
              </a:rPr>
              <a:t>debatdeltagerne </a:t>
            </a:r>
            <a:r>
              <a:rPr lang="da-DK" sz="3000" dirty="0">
                <a:latin typeface="Helvetica Light"/>
                <a:cs typeface="Helvetica Light"/>
              </a:rPr>
              <a:t>med forskellige holdninger og </a:t>
            </a:r>
            <a:r>
              <a:rPr lang="da-DK" sz="3000" dirty="0" smtClean="0">
                <a:latin typeface="Helvetica Light"/>
                <a:cs typeface="Helvetica Light"/>
              </a:rPr>
              <a:t>synsvinkler</a:t>
            </a:r>
          </a:p>
          <a:p>
            <a:pPr marL="0" indent="0">
              <a:buNone/>
            </a:pPr>
            <a:endParaRPr lang="da-DK" sz="3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6234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Den diskuterende skrivemåde</a:t>
            </a:r>
            <a:endParaRPr lang="da-DK" dirty="0">
              <a:latin typeface="Helvetica"/>
              <a:cs typeface="Helvetica"/>
            </a:endParaRPr>
          </a:p>
        </p:txBody>
      </p:sp>
      <p:sp>
        <p:nvSpPr>
          <p:cNvPr id="3" name="Pladsholder til indhold 2"/>
          <p:cNvSpPr>
            <a:spLocks noGrp="1"/>
          </p:cNvSpPr>
          <p:nvPr>
            <p:ph idx="1"/>
          </p:nvPr>
        </p:nvSpPr>
        <p:spPr>
          <a:xfrm>
            <a:off x="457199" y="1600200"/>
            <a:ext cx="8471877" cy="4525963"/>
          </a:xfrm>
        </p:spPr>
        <p:txBody>
          <a:bodyPr>
            <a:normAutofit/>
          </a:bodyPr>
          <a:lstStyle/>
          <a:p>
            <a:pPr marL="0" indent="0">
              <a:buNone/>
            </a:pPr>
            <a:r>
              <a:rPr lang="da-DK" sz="2200" dirty="0" smtClean="0">
                <a:latin typeface="Helvetica Light"/>
                <a:cs typeface="Helvetica Light"/>
              </a:rPr>
              <a:t>Din opgave er:</a:t>
            </a:r>
          </a:p>
          <a:p>
            <a:r>
              <a:rPr lang="da-DK" sz="2200" dirty="0">
                <a:latin typeface="Helvetica Light"/>
                <a:cs typeface="Helvetica Light"/>
              </a:rPr>
              <a:t>t</a:t>
            </a:r>
            <a:r>
              <a:rPr lang="da-DK" sz="2200" dirty="0" smtClean="0">
                <a:latin typeface="Helvetica Light"/>
                <a:cs typeface="Helvetica Light"/>
              </a:rPr>
              <a:t>ydeligt at markere og definere, hvilken problemstilling du vil diskutere</a:t>
            </a:r>
          </a:p>
          <a:p>
            <a:r>
              <a:rPr lang="da-DK" sz="2200" dirty="0">
                <a:latin typeface="Helvetica Light"/>
                <a:cs typeface="Helvetica Light"/>
              </a:rPr>
              <a:t>a</a:t>
            </a:r>
            <a:r>
              <a:rPr lang="da-DK" sz="2200" dirty="0" smtClean="0">
                <a:latin typeface="Helvetica Light"/>
                <a:cs typeface="Helvetica Light"/>
              </a:rPr>
              <a:t>t redegøre for forskellige synsvinkler på emnet efter tur og med en sammenhængende argumentation</a:t>
            </a:r>
          </a:p>
          <a:p>
            <a:r>
              <a:rPr lang="da-DK" sz="2200" dirty="0">
                <a:latin typeface="Helvetica Light"/>
                <a:cs typeface="Helvetica Light"/>
              </a:rPr>
              <a:t>a</a:t>
            </a:r>
            <a:r>
              <a:rPr lang="da-DK" sz="2200" dirty="0" smtClean="0">
                <a:latin typeface="Helvetica Light"/>
                <a:cs typeface="Helvetica Light"/>
              </a:rPr>
              <a:t>t fokusere på de faglige og saglige logos-argumenter og helt undgå postulater (påstande uden belæg)</a:t>
            </a:r>
          </a:p>
          <a:p>
            <a:r>
              <a:rPr lang="da-DK" sz="2200" dirty="0">
                <a:latin typeface="Helvetica Light"/>
                <a:cs typeface="Helvetica Light"/>
              </a:rPr>
              <a:t>a</a:t>
            </a:r>
            <a:r>
              <a:rPr lang="da-DK" sz="2200" dirty="0" smtClean="0">
                <a:latin typeface="Helvetica Light"/>
                <a:cs typeface="Helvetica Light"/>
              </a:rPr>
              <a:t>t opsummere og sammenbinde undervejs, så læseren klart kan se forbindelser og modsætninger mellem de forskellige synspunkter og argumenter</a:t>
            </a:r>
          </a:p>
          <a:p>
            <a:r>
              <a:rPr lang="da-DK" sz="2200" dirty="0">
                <a:latin typeface="Helvetica Light"/>
                <a:cs typeface="Helvetica Light"/>
              </a:rPr>
              <a:t>a</a:t>
            </a:r>
            <a:r>
              <a:rPr lang="da-DK" sz="2200" dirty="0" smtClean="0">
                <a:latin typeface="Helvetica Light"/>
                <a:cs typeface="Helvetica Light"/>
              </a:rPr>
              <a:t>t sammenfatte (og evt. tage stilling) til sidst</a:t>
            </a:r>
            <a:endParaRPr lang="da-DK" sz="22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3701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sz="3800" dirty="0" smtClean="0">
                <a:solidFill>
                  <a:srgbClr val="4F81BD"/>
                </a:solidFill>
                <a:latin typeface="Helvetica"/>
                <a:cs typeface="Helvetica"/>
              </a:rPr>
              <a:t>Øvelse 1: </a:t>
            </a:r>
            <a:r>
              <a:rPr lang="da-DK" sz="3800" dirty="0" smtClean="0">
                <a:latin typeface="Helvetica"/>
                <a:cs typeface="Helvetica"/>
              </a:rPr>
              <a:t>Den diskuterende skrivemåde</a:t>
            </a:r>
            <a:endParaRPr lang="da-DK" sz="3800" dirty="0">
              <a:latin typeface="Helvetica"/>
              <a:cs typeface="Helvetica"/>
            </a:endParaRPr>
          </a:p>
        </p:txBody>
      </p:sp>
      <p:sp>
        <p:nvSpPr>
          <p:cNvPr id="4" name="Pladsholder til indhold 3"/>
          <p:cNvSpPr>
            <a:spLocks noGrp="1"/>
          </p:cNvSpPr>
          <p:nvPr>
            <p:ph idx="1"/>
          </p:nvPr>
        </p:nvSpPr>
        <p:spPr>
          <a:xfrm>
            <a:off x="457200" y="1600200"/>
            <a:ext cx="8385480" cy="4525963"/>
          </a:xfrm>
        </p:spPr>
        <p:txBody>
          <a:bodyPr>
            <a:normAutofit/>
          </a:bodyPr>
          <a:lstStyle/>
          <a:p>
            <a:pPr marL="0" indent="0">
              <a:buNone/>
            </a:pPr>
            <a:r>
              <a:rPr lang="da-DK" sz="3000" dirty="0" smtClean="0">
                <a:latin typeface="Helvetica Light"/>
                <a:cs typeface="Helvetica Light"/>
              </a:rPr>
              <a:t>Læs teksten om den postmoderne samtids-diagnose i elevmaterialet</a:t>
            </a:r>
          </a:p>
          <a:p>
            <a:r>
              <a:rPr lang="da-DK" sz="3000" dirty="0" smtClean="0">
                <a:latin typeface="Helvetica Light"/>
                <a:cs typeface="Helvetica Light"/>
              </a:rPr>
              <a:t>Hvilken problemstilling bliver diskuteret?</a:t>
            </a:r>
          </a:p>
          <a:p>
            <a:r>
              <a:rPr lang="da-DK" sz="3000" dirty="0" smtClean="0">
                <a:latin typeface="Helvetica Light"/>
                <a:cs typeface="Helvetica Light"/>
              </a:rPr>
              <a:t>Hvilke forskellige synsvinkler præsenteres? Hvad taler for? Hvad taler imod?</a:t>
            </a:r>
          </a:p>
          <a:p>
            <a:r>
              <a:rPr lang="da-DK" sz="3000" dirty="0" smtClean="0">
                <a:latin typeface="Helvetica Light"/>
                <a:cs typeface="Helvetica Light"/>
              </a:rPr>
              <a:t>Hvor bliver der sammenfattet?</a:t>
            </a:r>
          </a:p>
          <a:p>
            <a:pPr marL="0" indent="0">
              <a:buNone/>
            </a:pPr>
            <a:endParaRPr lang="da-DK" sz="3000" dirty="0" smtClean="0">
              <a:latin typeface="Helvetica Light"/>
              <a:cs typeface="Helvetica Light"/>
            </a:endParaRPr>
          </a:p>
          <a:p>
            <a:pPr marL="0" indent="0">
              <a:buNone/>
            </a:pPr>
            <a:endParaRPr lang="da-DK" sz="3000" dirty="0">
              <a:latin typeface="Helvetica Light"/>
              <a:cs typeface="Helvetica Light"/>
            </a:endParaRPr>
          </a:p>
        </p:txBody>
      </p:sp>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513895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14922" y="408748"/>
            <a:ext cx="8636001" cy="5324535"/>
          </a:xfrm>
          <a:prstGeom prst="rect">
            <a:avLst/>
          </a:prstGeom>
        </p:spPr>
        <p:txBody>
          <a:bodyPr wrap="square">
            <a:spAutoFit/>
          </a:bodyPr>
          <a:lstStyle/>
          <a:p>
            <a:r>
              <a:rPr lang="da-DK" sz="2000" dirty="0">
                <a:latin typeface="Helvetica Light"/>
                <a:cs typeface="Helvetica Light"/>
              </a:rPr>
              <a:t>(…) har de postmoderne sociologer overhovedet fanget det rigtige billede af samtiden? Er modernitetens store projekter blevet afløst af meningsløs teknologi, værdirelativisme og mediedyrkelse? Har individet mistet sin kerne og erstattet den med et væld af flydende identiteter? </a:t>
            </a:r>
            <a:r>
              <a:rPr lang="da-DK" sz="2000" dirty="0" smtClean="0">
                <a:latin typeface="Helvetica Light"/>
                <a:cs typeface="Helvetica Light"/>
              </a:rPr>
              <a:t>Lever </a:t>
            </a:r>
            <a:r>
              <a:rPr lang="da-DK" sz="2000" dirty="0">
                <a:latin typeface="Helvetica Light"/>
                <a:cs typeface="Helvetica Light"/>
              </a:rPr>
              <a:t>vi egentlig taget bare i ét stort </a:t>
            </a:r>
            <a:r>
              <a:rPr lang="da-DK" sz="2000" dirty="0" err="1">
                <a:latin typeface="Helvetica Light"/>
                <a:cs typeface="Helvetica Light"/>
              </a:rPr>
              <a:t>simulakrum</a:t>
            </a:r>
            <a:r>
              <a:rPr lang="da-DK" sz="2000" dirty="0">
                <a:latin typeface="Helvetica Light"/>
                <a:cs typeface="Helvetica Light"/>
              </a:rPr>
              <a:t>?</a:t>
            </a:r>
          </a:p>
          <a:p>
            <a:r>
              <a:rPr lang="da-DK" sz="2000" dirty="0" smtClean="0">
                <a:latin typeface="Helvetica Light"/>
                <a:cs typeface="Helvetica Light"/>
              </a:rPr>
              <a:t>     Der </a:t>
            </a:r>
            <a:r>
              <a:rPr lang="da-DK" sz="2000" dirty="0">
                <a:latin typeface="Helvetica Light"/>
                <a:cs typeface="Helvetica Light"/>
              </a:rPr>
              <a:t>er tegn i det vestlige samfund, som tyder på, at Lyotard og Bauman kan have ret, når de beskriver samtiden som postmoderne. Det er for så vidt rigtigt, at de store fortællinger er døde, at samfundet ikke længere tilrettelægges efter fremtidens mål, og at der ikke længere er nogen højere totalitær autoritet, der fortæller os, hvad der er rigtigt og forkert. Men de små fortællinger lever stadig og giver også mening; folk går jo stadig op i eksempelvis deres familie og arbejde. At vores samfund er kommet til et stadie af værdirelativisme, kan man både svare ja og nej til. Ja, hvis man betragter værdirelativismen som en konstant </a:t>
            </a:r>
            <a:r>
              <a:rPr lang="da-DK" sz="2000" dirty="0" err="1">
                <a:latin typeface="Helvetica Light"/>
                <a:cs typeface="Helvetica Light"/>
              </a:rPr>
              <a:t>reflekteren</a:t>
            </a:r>
            <a:r>
              <a:rPr lang="da-DK" sz="2000" dirty="0">
                <a:latin typeface="Helvetica Light"/>
                <a:cs typeface="Helvetica Light"/>
              </a:rPr>
              <a:t> over, hvilke værdier man vægter i nuet, og nej, hvis man ser værdirelativisme som en nægtelse af, at der kan findes værdier, som kan give livet mening…</a:t>
            </a:r>
          </a:p>
        </p:txBody>
      </p:sp>
      <p:pic>
        <p:nvPicPr>
          <p:cNvPr id="3" name="Billede 2"/>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994650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14922" y="408748"/>
            <a:ext cx="8636001" cy="5324535"/>
          </a:xfrm>
          <a:prstGeom prst="rect">
            <a:avLst/>
          </a:prstGeom>
        </p:spPr>
        <p:txBody>
          <a:bodyPr wrap="square">
            <a:spAutoFit/>
          </a:bodyPr>
          <a:lstStyle/>
          <a:p>
            <a:r>
              <a:rPr lang="da-DK" sz="2000" dirty="0">
                <a:latin typeface="Helvetica Light"/>
                <a:cs typeface="Helvetica Light"/>
              </a:rPr>
              <a:t>(…) </a:t>
            </a:r>
            <a:r>
              <a:rPr lang="da-DK" sz="2000" dirty="0">
                <a:solidFill>
                  <a:schemeClr val="accent5"/>
                </a:solidFill>
                <a:latin typeface="Helvetica Light"/>
                <a:cs typeface="Helvetica Light"/>
              </a:rPr>
              <a:t>har de postmoderne sociologer overhovedet fanget det rigtige billede af samtiden? Er modernitetens store projekter blevet afløst af meningsløs teknologi, værdirelativisme og mediedyrkelse? Har individet mistet sin kerne og erstattet den med et væld af flydende identiteter? </a:t>
            </a:r>
            <a:r>
              <a:rPr lang="da-DK" sz="2000" dirty="0" smtClean="0">
                <a:solidFill>
                  <a:schemeClr val="accent5"/>
                </a:solidFill>
                <a:latin typeface="Helvetica Light"/>
                <a:cs typeface="Helvetica Light"/>
              </a:rPr>
              <a:t>Lever </a:t>
            </a:r>
            <a:r>
              <a:rPr lang="da-DK" sz="2000" dirty="0">
                <a:solidFill>
                  <a:schemeClr val="accent5"/>
                </a:solidFill>
                <a:latin typeface="Helvetica Light"/>
                <a:cs typeface="Helvetica Light"/>
              </a:rPr>
              <a:t>vi egentlig taget bare i ét stort </a:t>
            </a:r>
            <a:r>
              <a:rPr lang="da-DK" sz="2000" dirty="0" err="1">
                <a:solidFill>
                  <a:schemeClr val="accent5"/>
                </a:solidFill>
                <a:latin typeface="Helvetica Light"/>
                <a:cs typeface="Helvetica Light"/>
              </a:rPr>
              <a:t>simulakrum</a:t>
            </a:r>
            <a:r>
              <a:rPr lang="da-DK" sz="2000" dirty="0">
                <a:solidFill>
                  <a:schemeClr val="accent5"/>
                </a:solidFill>
                <a:latin typeface="Helvetica Light"/>
                <a:cs typeface="Helvetica Light"/>
              </a:rPr>
              <a:t>?</a:t>
            </a:r>
          </a:p>
          <a:p>
            <a:r>
              <a:rPr lang="da-DK" sz="2000" dirty="0" smtClean="0">
                <a:latin typeface="Helvetica Light"/>
                <a:cs typeface="Helvetica Light"/>
              </a:rPr>
              <a:t>     Der </a:t>
            </a:r>
            <a:r>
              <a:rPr lang="da-DK" sz="2000" dirty="0">
                <a:latin typeface="Helvetica Light"/>
                <a:cs typeface="Helvetica Light"/>
              </a:rPr>
              <a:t>er tegn i det vestlige samfund, som tyder på, at Lyotard og Bauman kan have ret, når de beskriver samtiden som postmoderne. Det er for så vidt rigtigt, at de store fortællinger er døde, at samfundet ikke længere tilrettelægges efter fremtidens mål, og at der ikke længere er nogen højere totalitær autoritet, der fortæller os, hvad der er rigtigt og forkert. Men de små fortællinger lever stadig og giver også mening; folk går jo stadig op i eksempelvis deres familie og arbejde. At vores samfund er kommet til et stadie af værdirelativisme, kan man både svare ja og nej til. Ja, hvis man betragter værdirelativismen som en konstant </a:t>
            </a:r>
            <a:r>
              <a:rPr lang="da-DK" sz="2000" dirty="0" err="1">
                <a:latin typeface="Helvetica Light"/>
                <a:cs typeface="Helvetica Light"/>
              </a:rPr>
              <a:t>reflekteren</a:t>
            </a:r>
            <a:r>
              <a:rPr lang="da-DK" sz="2000" dirty="0">
                <a:latin typeface="Helvetica Light"/>
                <a:cs typeface="Helvetica Light"/>
              </a:rPr>
              <a:t> over, hvilke værdier man vægter i nuet, og nej, hvis man ser værdirelativisme som en nægtelse af, at der kan findes værdier, som kan give livet mening…</a:t>
            </a:r>
          </a:p>
        </p:txBody>
      </p:sp>
      <p:pic>
        <p:nvPicPr>
          <p:cNvPr id="3" name="Billede 2"/>
          <p:cNvPicPr>
            <a:picLocks noChangeAspect="1"/>
          </p:cNvPicPr>
          <p:nvPr/>
        </p:nvPicPr>
        <p:blipFill>
          <a:blip r:embed="rId2"/>
          <a:stretch>
            <a:fillRect/>
          </a:stretch>
        </p:blipFill>
        <p:spPr>
          <a:xfrm>
            <a:off x="7236296" y="5661248"/>
            <a:ext cx="1540644" cy="985629"/>
          </a:xfrm>
          <a:prstGeom prst="rect">
            <a:avLst/>
          </a:prstGeom>
        </p:spPr>
      </p:pic>
      <p:sp>
        <p:nvSpPr>
          <p:cNvPr id="5" name="Tekstfelt 4"/>
          <p:cNvSpPr txBox="1"/>
          <p:nvPr/>
        </p:nvSpPr>
        <p:spPr>
          <a:xfrm>
            <a:off x="2227928" y="2123531"/>
            <a:ext cx="4826001" cy="830997"/>
          </a:xfrm>
          <a:prstGeom prst="rect">
            <a:avLst/>
          </a:prstGeom>
          <a:solidFill>
            <a:schemeClr val="bg1"/>
          </a:solidFill>
          <a:ln>
            <a:solidFill>
              <a:schemeClr val="accent6"/>
            </a:solidFill>
          </a:ln>
        </p:spPr>
        <p:txBody>
          <a:bodyPr wrap="square" rtlCol="0">
            <a:spAutoFit/>
          </a:bodyPr>
          <a:lstStyle/>
          <a:p>
            <a:r>
              <a:rPr lang="da-DK" sz="2400" dirty="0" smtClean="0">
                <a:solidFill>
                  <a:schemeClr val="accent6"/>
                </a:solidFill>
                <a:latin typeface="Helvetica Light"/>
                <a:cs typeface="Helvetica Light"/>
              </a:rPr>
              <a:t>Åbne spørgsmål som præsenterer problemstillingen </a:t>
            </a:r>
            <a:endParaRPr lang="da-DK" sz="2400" dirty="0">
              <a:solidFill>
                <a:schemeClr val="accent6"/>
              </a:solidFill>
              <a:latin typeface="Helvetica Light"/>
              <a:cs typeface="Helvetica Light"/>
            </a:endParaRPr>
          </a:p>
        </p:txBody>
      </p:sp>
    </p:spTree>
    <p:extLst>
      <p:ext uri="{BB962C8B-B14F-4D97-AF65-F5344CB8AC3E}">
        <p14:creationId xmlns:p14="http://schemas.microsoft.com/office/powerpoint/2010/main" val="341902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14922" y="408748"/>
            <a:ext cx="8636001" cy="5324535"/>
          </a:xfrm>
          <a:prstGeom prst="rect">
            <a:avLst/>
          </a:prstGeom>
        </p:spPr>
        <p:txBody>
          <a:bodyPr wrap="square">
            <a:spAutoFit/>
          </a:bodyPr>
          <a:lstStyle/>
          <a:p>
            <a:r>
              <a:rPr lang="da-DK" sz="2000" dirty="0">
                <a:latin typeface="Helvetica Light"/>
                <a:cs typeface="Helvetica Light"/>
              </a:rPr>
              <a:t>(…) </a:t>
            </a:r>
            <a:r>
              <a:rPr lang="da-DK" sz="2000" dirty="0">
                <a:solidFill>
                  <a:schemeClr val="accent5"/>
                </a:solidFill>
                <a:latin typeface="Helvetica Light"/>
                <a:cs typeface="Helvetica Light"/>
              </a:rPr>
              <a:t>har de postmoderne sociologer overhovedet fanget det rigtige billede af samtiden? Er modernitetens store projekter blevet afløst af meningsløs teknologi, værdirelativisme og mediedyrkelse? Har individet mistet sin kerne og erstattet den med et væld af flydende identiteter? </a:t>
            </a:r>
            <a:r>
              <a:rPr lang="da-DK" sz="2000" dirty="0" smtClean="0">
                <a:solidFill>
                  <a:schemeClr val="accent5"/>
                </a:solidFill>
                <a:latin typeface="Helvetica Light"/>
                <a:cs typeface="Helvetica Light"/>
              </a:rPr>
              <a:t>Lever </a:t>
            </a:r>
            <a:r>
              <a:rPr lang="da-DK" sz="2000" dirty="0">
                <a:solidFill>
                  <a:schemeClr val="accent5"/>
                </a:solidFill>
                <a:latin typeface="Helvetica Light"/>
                <a:cs typeface="Helvetica Light"/>
              </a:rPr>
              <a:t>vi egentlig taget bare i ét stort </a:t>
            </a:r>
            <a:r>
              <a:rPr lang="da-DK" sz="2000" dirty="0" err="1">
                <a:solidFill>
                  <a:schemeClr val="accent5"/>
                </a:solidFill>
                <a:latin typeface="Helvetica Light"/>
                <a:cs typeface="Helvetica Light"/>
              </a:rPr>
              <a:t>simulakrum</a:t>
            </a:r>
            <a:r>
              <a:rPr lang="da-DK" sz="2000" dirty="0">
                <a:solidFill>
                  <a:schemeClr val="accent5"/>
                </a:solidFill>
                <a:latin typeface="Helvetica Light"/>
                <a:cs typeface="Helvetica Light"/>
              </a:rPr>
              <a:t>?</a:t>
            </a:r>
          </a:p>
          <a:p>
            <a:r>
              <a:rPr lang="da-DK" sz="2000" dirty="0" smtClean="0">
                <a:latin typeface="Helvetica Light"/>
                <a:cs typeface="Helvetica Light"/>
              </a:rPr>
              <a:t>     </a:t>
            </a:r>
            <a:r>
              <a:rPr lang="da-DK" sz="2000" dirty="0" smtClean="0">
                <a:solidFill>
                  <a:schemeClr val="accent2"/>
                </a:solidFill>
                <a:latin typeface="Helvetica Light"/>
                <a:cs typeface="Helvetica Light"/>
              </a:rPr>
              <a:t>Der </a:t>
            </a:r>
            <a:r>
              <a:rPr lang="da-DK" sz="2000" dirty="0">
                <a:solidFill>
                  <a:schemeClr val="accent2"/>
                </a:solidFill>
                <a:latin typeface="Helvetica Light"/>
                <a:cs typeface="Helvetica Light"/>
              </a:rPr>
              <a:t>er tegn i det vestlige samfund, som tyder på, at Lyotard og Bauman kan have ret, når de beskriver samtiden som postmoderne. Det er for så vidt rigtigt, at de store fortællinger er døde, at samfundet ikke længere tilrettelægges efter fremtidens mål, og at der ikke længere er nogen højere totalitær autoritet, der fortæller os, hvad der er rigtigt og forkert. </a:t>
            </a:r>
            <a:r>
              <a:rPr lang="da-DK" sz="2000" dirty="0">
                <a:latin typeface="Helvetica Light"/>
                <a:cs typeface="Helvetica Light"/>
              </a:rPr>
              <a:t>Men de små fortællinger lever stadig og giver også mening; folk går jo stadig op i eksempelvis deres familie og arbejde. At vores samfund er kommet til et stadie af værdirelativisme, kan man både svare ja og nej til. Ja, hvis man betragter værdirelativismen som en konstant </a:t>
            </a:r>
            <a:r>
              <a:rPr lang="da-DK" sz="2000" dirty="0" err="1">
                <a:latin typeface="Helvetica Light"/>
                <a:cs typeface="Helvetica Light"/>
              </a:rPr>
              <a:t>reflekteren</a:t>
            </a:r>
            <a:r>
              <a:rPr lang="da-DK" sz="2000" dirty="0">
                <a:latin typeface="Helvetica Light"/>
                <a:cs typeface="Helvetica Light"/>
              </a:rPr>
              <a:t> over, hvilke værdier man vægter i nuet, og nej, hvis man ser værdirelativisme som en nægtelse af, at der kan findes værdier, som kan give livet mening…</a:t>
            </a:r>
          </a:p>
        </p:txBody>
      </p:sp>
      <p:pic>
        <p:nvPicPr>
          <p:cNvPr id="3" name="Billede 2"/>
          <p:cNvPicPr>
            <a:picLocks noChangeAspect="1"/>
          </p:cNvPicPr>
          <p:nvPr/>
        </p:nvPicPr>
        <p:blipFill>
          <a:blip r:embed="rId2"/>
          <a:stretch>
            <a:fillRect/>
          </a:stretch>
        </p:blipFill>
        <p:spPr>
          <a:xfrm>
            <a:off x="7236296" y="5661248"/>
            <a:ext cx="1540644" cy="985629"/>
          </a:xfrm>
          <a:prstGeom prst="rect">
            <a:avLst/>
          </a:prstGeom>
        </p:spPr>
      </p:pic>
      <p:sp>
        <p:nvSpPr>
          <p:cNvPr id="6" name="Tekstfelt 5"/>
          <p:cNvSpPr txBox="1"/>
          <p:nvPr/>
        </p:nvSpPr>
        <p:spPr>
          <a:xfrm>
            <a:off x="2363762" y="3821324"/>
            <a:ext cx="5040923" cy="830997"/>
          </a:xfrm>
          <a:prstGeom prst="rect">
            <a:avLst/>
          </a:prstGeom>
          <a:solidFill>
            <a:schemeClr val="bg1"/>
          </a:solidFill>
          <a:ln>
            <a:solidFill>
              <a:schemeClr val="accent6"/>
            </a:solidFill>
          </a:ln>
        </p:spPr>
        <p:txBody>
          <a:bodyPr wrap="square" rtlCol="0">
            <a:spAutoFit/>
          </a:bodyPr>
          <a:lstStyle/>
          <a:p>
            <a:r>
              <a:rPr lang="da-DK" sz="2400" dirty="0" smtClean="0">
                <a:solidFill>
                  <a:schemeClr val="accent6"/>
                </a:solidFill>
                <a:latin typeface="Helvetica Light"/>
                <a:cs typeface="Helvetica Light"/>
              </a:rPr>
              <a:t>Refleksion over, hvad der taler for den postmoderne samtidsdiagnose</a:t>
            </a:r>
            <a:endParaRPr lang="da-DK" sz="2400" dirty="0">
              <a:solidFill>
                <a:schemeClr val="accent6"/>
              </a:solidFill>
              <a:latin typeface="Helvetica Light"/>
              <a:cs typeface="Helvetica Light"/>
            </a:endParaRPr>
          </a:p>
        </p:txBody>
      </p:sp>
    </p:spTree>
    <p:extLst>
      <p:ext uri="{BB962C8B-B14F-4D97-AF65-F5344CB8AC3E}">
        <p14:creationId xmlns:p14="http://schemas.microsoft.com/office/powerpoint/2010/main" val="57631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14922" y="408748"/>
            <a:ext cx="8636001" cy="5324535"/>
          </a:xfrm>
          <a:prstGeom prst="rect">
            <a:avLst/>
          </a:prstGeom>
        </p:spPr>
        <p:txBody>
          <a:bodyPr wrap="square">
            <a:spAutoFit/>
          </a:bodyPr>
          <a:lstStyle/>
          <a:p>
            <a:r>
              <a:rPr lang="da-DK" sz="2000" dirty="0">
                <a:latin typeface="Helvetica Light"/>
                <a:cs typeface="Helvetica Light"/>
              </a:rPr>
              <a:t>(…) </a:t>
            </a:r>
            <a:r>
              <a:rPr lang="da-DK" sz="2000" dirty="0">
                <a:solidFill>
                  <a:schemeClr val="accent5"/>
                </a:solidFill>
                <a:latin typeface="Helvetica Light"/>
                <a:cs typeface="Helvetica Light"/>
              </a:rPr>
              <a:t>har de postmoderne sociologer overhovedet fanget det rigtige billede af samtiden? Er modernitetens store projekter blevet afløst af meningsløs teknologi, værdirelativisme og mediedyrkelse? Har individet mistet sin kerne og erstattet den med et væld af flydende identiteter? </a:t>
            </a:r>
            <a:r>
              <a:rPr lang="da-DK" sz="2000" dirty="0" smtClean="0">
                <a:solidFill>
                  <a:schemeClr val="accent5"/>
                </a:solidFill>
                <a:latin typeface="Helvetica Light"/>
                <a:cs typeface="Helvetica Light"/>
              </a:rPr>
              <a:t>Lever </a:t>
            </a:r>
            <a:r>
              <a:rPr lang="da-DK" sz="2000" dirty="0">
                <a:solidFill>
                  <a:schemeClr val="accent5"/>
                </a:solidFill>
                <a:latin typeface="Helvetica Light"/>
                <a:cs typeface="Helvetica Light"/>
              </a:rPr>
              <a:t>vi egentlig taget bare i ét stort </a:t>
            </a:r>
            <a:r>
              <a:rPr lang="da-DK" sz="2000" dirty="0" err="1">
                <a:solidFill>
                  <a:schemeClr val="accent5"/>
                </a:solidFill>
                <a:latin typeface="Helvetica Light"/>
                <a:cs typeface="Helvetica Light"/>
              </a:rPr>
              <a:t>simulakrum</a:t>
            </a:r>
            <a:r>
              <a:rPr lang="da-DK" sz="2000" dirty="0">
                <a:solidFill>
                  <a:schemeClr val="accent5"/>
                </a:solidFill>
                <a:latin typeface="Helvetica Light"/>
                <a:cs typeface="Helvetica Light"/>
              </a:rPr>
              <a:t>?</a:t>
            </a:r>
          </a:p>
          <a:p>
            <a:r>
              <a:rPr lang="da-DK" sz="2000" dirty="0" smtClean="0">
                <a:latin typeface="Helvetica Light"/>
                <a:cs typeface="Helvetica Light"/>
              </a:rPr>
              <a:t>     </a:t>
            </a:r>
            <a:r>
              <a:rPr lang="da-DK" sz="2000" dirty="0" smtClean="0">
                <a:solidFill>
                  <a:srgbClr val="C0504D"/>
                </a:solidFill>
                <a:latin typeface="Helvetica Light"/>
                <a:cs typeface="Helvetica Light"/>
              </a:rPr>
              <a:t>Der </a:t>
            </a:r>
            <a:r>
              <a:rPr lang="da-DK" sz="2000" dirty="0">
                <a:solidFill>
                  <a:srgbClr val="C0504D"/>
                </a:solidFill>
                <a:latin typeface="Helvetica Light"/>
                <a:cs typeface="Helvetica Light"/>
              </a:rPr>
              <a:t>er tegn i det vestlige samfund, som tyder på, at Lyotard og Bauman kan have ret, når de beskriver samtiden som postmoderne. Det er for så vidt rigtigt, at de store fortællinger er døde, at samfundet ikke længere tilrettelægges efter fremtidens mål, og at der ikke længere er nogen højere totalitær autoritet, der fortæller os, hvad der er rigtigt og forkert. </a:t>
            </a:r>
            <a:r>
              <a:rPr lang="da-DK" sz="2000" dirty="0">
                <a:solidFill>
                  <a:schemeClr val="accent3"/>
                </a:solidFill>
                <a:latin typeface="Helvetica Light"/>
                <a:cs typeface="Helvetica Light"/>
              </a:rPr>
              <a:t>Men de små fortællinger lever stadig og giver også mening; folk går jo stadig op i eksempelvis deres familie og arbejde. At vores samfund er kommet til et stadie af værdirelativisme, kan man både svare ja og nej til. </a:t>
            </a:r>
            <a:r>
              <a:rPr lang="da-DK" sz="2000" dirty="0">
                <a:latin typeface="Helvetica Light"/>
                <a:cs typeface="Helvetica Light"/>
              </a:rPr>
              <a:t>Ja, hvis man betragter værdirelativismen som en konstant </a:t>
            </a:r>
            <a:r>
              <a:rPr lang="da-DK" sz="2000" dirty="0" err="1">
                <a:latin typeface="Helvetica Light"/>
                <a:cs typeface="Helvetica Light"/>
              </a:rPr>
              <a:t>reflekteren</a:t>
            </a:r>
            <a:r>
              <a:rPr lang="da-DK" sz="2000" dirty="0">
                <a:latin typeface="Helvetica Light"/>
                <a:cs typeface="Helvetica Light"/>
              </a:rPr>
              <a:t> over, hvilke værdier man vægter i nuet, og nej, hvis man ser værdirelativisme som en nægtelse af, at der kan findes værdier, som kan give livet mening…</a:t>
            </a:r>
          </a:p>
        </p:txBody>
      </p:sp>
      <p:pic>
        <p:nvPicPr>
          <p:cNvPr id="3" name="Billede 2"/>
          <p:cNvPicPr>
            <a:picLocks noChangeAspect="1"/>
          </p:cNvPicPr>
          <p:nvPr/>
        </p:nvPicPr>
        <p:blipFill>
          <a:blip r:embed="rId2"/>
          <a:stretch>
            <a:fillRect/>
          </a:stretch>
        </p:blipFill>
        <p:spPr>
          <a:xfrm>
            <a:off x="7236296" y="5661248"/>
            <a:ext cx="1540644" cy="985629"/>
          </a:xfrm>
          <a:prstGeom prst="rect">
            <a:avLst/>
          </a:prstGeom>
        </p:spPr>
      </p:pic>
      <p:sp>
        <p:nvSpPr>
          <p:cNvPr id="5" name="Tekstfelt 4"/>
          <p:cNvSpPr txBox="1"/>
          <p:nvPr/>
        </p:nvSpPr>
        <p:spPr>
          <a:xfrm>
            <a:off x="2027574" y="4550850"/>
            <a:ext cx="5040923" cy="830997"/>
          </a:xfrm>
          <a:prstGeom prst="rect">
            <a:avLst/>
          </a:prstGeom>
          <a:solidFill>
            <a:schemeClr val="bg1"/>
          </a:solidFill>
          <a:ln>
            <a:solidFill>
              <a:schemeClr val="accent6"/>
            </a:solidFill>
          </a:ln>
        </p:spPr>
        <p:txBody>
          <a:bodyPr wrap="square" rtlCol="0">
            <a:spAutoFit/>
          </a:bodyPr>
          <a:lstStyle/>
          <a:p>
            <a:r>
              <a:rPr lang="da-DK" sz="2400" dirty="0" smtClean="0">
                <a:solidFill>
                  <a:schemeClr val="accent6"/>
                </a:solidFill>
                <a:latin typeface="Helvetica Light"/>
                <a:cs typeface="Helvetica Light"/>
              </a:rPr>
              <a:t>Refleksion over, hvad der taler mod den postmoderne samtidsdiagnose</a:t>
            </a:r>
            <a:endParaRPr lang="da-DK" sz="2400" dirty="0">
              <a:solidFill>
                <a:schemeClr val="accent6"/>
              </a:solidFill>
              <a:latin typeface="Helvetica Light"/>
              <a:cs typeface="Helvetica Light"/>
            </a:endParaRPr>
          </a:p>
        </p:txBody>
      </p:sp>
    </p:spTree>
    <p:extLst>
      <p:ext uri="{BB962C8B-B14F-4D97-AF65-F5344CB8AC3E}">
        <p14:creationId xmlns:p14="http://schemas.microsoft.com/office/powerpoint/2010/main" val="2647988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207</TotalTime>
  <Words>3005</Words>
  <Application>Microsoft Macintosh PowerPoint</Application>
  <PresentationFormat>Skærmshow (4:3)</PresentationFormat>
  <Paragraphs>83</Paragraphs>
  <Slides>20</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20</vt:i4>
      </vt:variant>
    </vt:vector>
  </HeadingPairs>
  <TitlesOfParts>
    <vt:vector size="25" baseType="lpstr">
      <vt:lpstr>Calibri</vt:lpstr>
      <vt:lpstr>Helvetica</vt:lpstr>
      <vt:lpstr>Helvetica Light</vt:lpstr>
      <vt:lpstr>Arial</vt:lpstr>
      <vt:lpstr>Kontortema</vt:lpstr>
      <vt:lpstr>SKRIVEFAGET</vt:lpstr>
      <vt:lpstr>Den diskuterende skrivemåde </vt:lpstr>
      <vt:lpstr>Den diskuterende skrivemåde </vt:lpstr>
      <vt:lpstr>Den diskuterende skrivemåde</vt:lpstr>
      <vt:lpstr>Øvelse 1: Den diskuterende skrivemåde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Diskussionens sprog</vt:lpstr>
      <vt:lpstr>Eksempler: Nuancerende sætningskoblere</vt:lpstr>
      <vt:lpstr>Eksempler: Kontrasterende sætningskoblere</vt:lpstr>
      <vt:lpstr>Øvelse 2: Skriv en diskussion </vt:lpstr>
    </vt:vector>
  </TitlesOfParts>
  <Company>Skanderborg Gymnasium</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SKRIVEFAGET</dc:title>
  <dc:creator>Jesper Strøm</dc:creator>
  <cp:lastModifiedBy>Jakob Peter Thomsen</cp:lastModifiedBy>
  <cp:revision>53</cp:revision>
  <dcterms:created xsi:type="dcterms:W3CDTF">2013-06-24T13:07:13Z</dcterms:created>
  <dcterms:modified xsi:type="dcterms:W3CDTF">2016-10-03T13:12:16Z</dcterms:modified>
</cp:coreProperties>
</file>