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3" r:id="rId3"/>
    <p:sldId id="256" r:id="rId4"/>
    <p:sldId id="258" r:id="rId5"/>
    <p:sldId id="259" r:id="rId6"/>
    <p:sldId id="260" r:id="rId7"/>
    <p:sldId id="262" r:id="rId8"/>
    <p:sldId id="261" r:id="rId9"/>
    <p:sldId id="265" r:id="rId10"/>
    <p:sldId id="263" r:id="rId11"/>
    <p:sldId id="264" r:id="rId12"/>
    <p:sldId id="266" r:id="rId13"/>
    <p:sldId id="274"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77BCB-5364-B248-AEE7-8FA1F1BFC525}" type="datetimeFigureOut">
              <a:rPr lang="da-DK" smtClean="0"/>
              <a:t>03/10/2016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68A5D-BF25-7647-8E76-B9148B9A3F9C}" type="slidenum">
              <a:rPr lang="da-DK" smtClean="0"/>
              <a:t>‹nr.›</a:t>
            </a:fld>
            <a:endParaRPr lang="da-DK"/>
          </a:p>
        </p:txBody>
      </p:sp>
    </p:spTree>
    <p:extLst>
      <p:ext uri="{BB962C8B-B14F-4D97-AF65-F5344CB8AC3E}">
        <p14:creationId xmlns:p14="http://schemas.microsoft.com/office/powerpoint/2010/main" val="16161936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1" u="sng" dirty="0"/>
          </a:p>
        </p:txBody>
      </p:sp>
      <p:sp>
        <p:nvSpPr>
          <p:cNvPr id="4" name="Pladsholder til diasnummer 3"/>
          <p:cNvSpPr>
            <a:spLocks noGrp="1"/>
          </p:cNvSpPr>
          <p:nvPr>
            <p:ph type="sldNum" sz="quarter" idx="10"/>
          </p:nvPr>
        </p:nvSpPr>
        <p:spPr/>
        <p:txBody>
          <a:bodyPr/>
          <a:lstStyle/>
          <a:p>
            <a:fld id="{AC168A5D-BF25-7647-8E76-B9148B9A3F9C}" type="slidenum">
              <a:rPr lang="da-DK" smtClean="0"/>
              <a:t>4</a:t>
            </a:fld>
            <a:endParaRPr lang="da-DK"/>
          </a:p>
        </p:txBody>
      </p:sp>
    </p:spTree>
    <p:extLst>
      <p:ext uri="{BB962C8B-B14F-4D97-AF65-F5344CB8AC3E}">
        <p14:creationId xmlns:p14="http://schemas.microsoft.com/office/powerpoint/2010/main" val="336831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60036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0865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9825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1183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9976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89236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FECD78-3C8E-49F2-8FAB-59489D168ABB}" type="datetimeFigureOut">
              <a:rPr lang="en-US" smtClean="0"/>
              <a:t>10/3/16</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6855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BFECD78-3C8E-49F2-8FAB-59489D168ABB}" type="datetimeFigureOut">
              <a:rPr lang="en-US" smtClean="0"/>
              <a:t>10/3/16</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5178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FECD78-3C8E-49F2-8FAB-59489D168ABB}" type="datetimeFigureOut">
              <a:rPr lang="en-US" smtClean="0"/>
              <a:t>10/3/16</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02040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67923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6364298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10/3/16</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27962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71600" y="3886200"/>
            <a:ext cx="6951986" cy="1752600"/>
          </a:xfrm>
        </p:spPr>
        <p:txBody>
          <a:bodyPr>
            <a:normAutofit/>
          </a:bodyPr>
          <a:lstStyle/>
          <a:p>
            <a:r>
              <a:rPr lang="da-DK" sz="3000" dirty="0" smtClean="0">
                <a:solidFill>
                  <a:schemeClr val="accent1"/>
                </a:solidFill>
                <a:latin typeface="Helvetica Light"/>
                <a:cs typeface="Helvetica Light"/>
              </a:rPr>
              <a:t>Modul </a:t>
            </a:r>
            <a:r>
              <a:rPr lang="da-DK" sz="3000" dirty="0">
                <a:solidFill>
                  <a:schemeClr val="accent1"/>
                </a:solidFill>
                <a:latin typeface="Helvetica Light"/>
                <a:cs typeface="Helvetica Light"/>
              </a:rPr>
              <a:t>3</a:t>
            </a:r>
            <a:r>
              <a:rPr lang="da-DK" sz="3000" dirty="0" smtClean="0">
                <a:solidFill>
                  <a:schemeClr val="accent1"/>
                </a:solidFill>
                <a:latin typeface="Helvetica Light"/>
                <a:cs typeface="Helvetica Light"/>
              </a:rPr>
              <a:t>: </a:t>
            </a:r>
            <a:r>
              <a:rPr lang="da-DK" sz="3000" dirty="0" smtClean="0">
                <a:latin typeface="Helvetica Light"/>
                <a:cs typeface="Helvetica Light"/>
              </a:rPr>
              <a:t>Argumentation</a:t>
            </a:r>
          </a:p>
          <a:p>
            <a:r>
              <a:rPr lang="da-DK" sz="3000" dirty="0" smtClean="0">
                <a:solidFill>
                  <a:srgbClr val="4F81BD"/>
                </a:solidFill>
                <a:latin typeface="Helvetica Light"/>
                <a:cs typeface="Helvetica Light"/>
              </a:rPr>
              <a:t>Lektion 1: </a:t>
            </a:r>
            <a:r>
              <a:rPr lang="da-DK" sz="3000" dirty="0" smtClean="0">
                <a:latin typeface="Helvetica Light"/>
                <a:cs typeface="Helvetica Light"/>
              </a:rPr>
              <a:t>Argumentation og forklaring</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612185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6 </a:t>
            </a:r>
            <a:r>
              <a:rPr lang="da-DK" dirty="0" smtClean="0">
                <a:latin typeface="Helvetica"/>
                <a:cs typeface="Helvetica"/>
              </a:rPr>
              <a:t>fra fysik</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700" dirty="0" smtClean="0">
                <a:latin typeface="Helvetica Light"/>
                <a:cs typeface="Helvetica Light"/>
              </a:rPr>
              <a:t>Vandet koger (kendsgerning)</a:t>
            </a:r>
          </a:p>
          <a:p>
            <a:pPr lvl="1"/>
            <a:r>
              <a:rPr lang="da-DK" sz="2700" dirty="0" smtClean="0">
                <a:latin typeface="Helvetica Light"/>
                <a:cs typeface="Helvetica Light"/>
              </a:rPr>
              <a:t>Fordi vi har varmet det op til 100°C, og vi befinder os under normale atmosfæriske forhold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vi har varmet det op til 1°C, og vi befinder os på Mars </a:t>
            </a:r>
            <a:r>
              <a:rPr lang="da-DK" sz="2700" dirty="0">
                <a:latin typeface="Helvetica Light"/>
                <a:cs typeface="Helvetica Light"/>
              </a:rPr>
              <a:t>(forklaring)</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7058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7 </a:t>
            </a:r>
            <a:r>
              <a:rPr lang="da-DK" dirty="0" smtClean="0">
                <a:latin typeface="Helvetica"/>
                <a:cs typeface="Helvetica"/>
              </a:rPr>
              <a:t>fra matematik</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700" dirty="0" smtClean="0">
                <a:latin typeface="Helvetica Light"/>
                <a:cs typeface="Helvetica Light"/>
              </a:rPr>
              <a:t>3 går op i 24 (kendsgerning)</a:t>
            </a:r>
          </a:p>
          <a:p>
            <a:pPr lvl="1"/>
            <a:r>
              <a:rPr lang="da-DK" sz="2700" dirty="0" smtClean="0">
                <a:latin typeface="Helvetica Light"/>
                <a:cs typeface="Helvetica Light"/>
              </a:rPr>
              <a:t>Fordi 3+3+3+3+3+3+3+3=24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3 går op i tallets tværsum, som er 2+4=6 </a:t>
            </a:r>
            <a:r>
              <a:rPr lang="da-DK" sz="2700" dirty="0">
                <a:latin typeface="Helvetica Light"/>
                <a:cs typeface="Helvetica Light"/>
              </a:rPr>
              <a:t>(forklaring)</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698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500" dirty="0" smtClean="0">
                <a:solidFill>
                  <a:srgbClr val="4F81BD"/>
                </a:solidFill>
                <a:latin typeface="Helvetica"/>
                <a:cs typeface="Helvetica"/>
              </a:rPr>
              <a:t>Øvelse 1: </a:t>
            </a:r>
            <a:r>
              <a:rPr lang="da-DK" sz="3500" dirty="0" smtClean="0">
                <a:latin typeface="Helvetica"/>
                <a:cs typeface="Helvetica"/>
              </a:rPr>
              <a:t>Argument eller årsagsforklaring?</a:t>
            </a:r>
            <a:endParaRPr lang="da-DK" sz="3500" dirty="0">
              <a:latin typeface="Helvetica"/>
              <a:cs typeface="Helvetica"/>
            </a:endParaRPr>
          </a:p>
        </p:txBody>
      </p:sp>
      <p:sp>
        <p:nvSpPr>
          <p:cNvPr id="3" name="Pladsholder til indhold 2"/>
          <p:cNvSpPr>
            <a:spLocks noGrp="1"/>
          </p:cNvSpPr>
          <p:nvPr>
            <p:ph idx="1"/>
          </p:nvPr>
        </p:nvSpPr>
        <p:spPr/>
        <p:txBody>
          <a:bodyPr>
            <a:normAutofit/>
          </a:bodyPr>
          <a:lstStyle/>
          <a:p>
            <a:pPr marL="514350" lvl="0" indent="-514350">
              <a:buFont typeface="+mj-lt"/>
              <a:buAutoNum type="arabicPeriod"/>
            </a:pPr>
            <a:r>
              <a:rPr lang="da-DK" sz="2000" dirty="0">
                <a:latin typeface="Helvetica Light"/>
                <a:cs typeface="Helvetica Light"/>
              </a:rPr>
              <a:t>Vi tog til stranden, fordi vejret var godt</a:t>
            </a:r>
            <a:r>
              <a:rPr lang="da-DK" sz="2000" dirty="0" smtClean="0">
                <a:latin typeface="Helvetica Light"/>
                <a:cs typeface="Helvetica Light"/>
              </a:rPr>
              <a:t>.</a:t>
            </a:r>
            <a:endParaRPr lang="da-DK" sz="2000" dirty="0">
              <a:latin typeface="Helvetica Light"/>
              <a:cs typeface="Helvetica Light"/>
            </a:endParaRPr>
          </a:p>
          <a:p>
            <a:pPr marL="514350" lvl="0" indent="-514350">
              <a:buFont typeface="+mj-lt"/>
              <a:buAutoNum type="arabicPeriod"/>
            </a:pPr>
            <a:r>
              <a:rPr lang="da-DK" sz="2000" dirty="0">
                <a:latin typeface="Helvetica Light"/>
                <a:cs typeface="Helvetica Light"/>
              </a:rPr>
              <a:t>Vi skulle være taget til stranden, vejret var godt</a:t>
            </a:r>
            <a:r>
              <a:rPr lang="da-DK" sz="2000" dirty="0" smtClean="0">
                <a:latin typeface="Helvetica Light"/>
                <a:cs typeface="Helvetica Light"/>
              </a:rPr>
              <a:t>.</a:t>
            </a:r>
            <a:endParaRPr lang="da-DK" sz="2000" dirty="0">
              <a:latin typeface="Helvetica Light"/>
              <a:cs typeface="Helvetica Light"/>
            </a:endParaRPr>
          </a:p>
          <a:p>
            <a:pPr marL="514350" lvl="0" indent="-514350">
              <a:buFont typeface="+mj-lt"/>
              <a:buAutoNum type="arabicPeriod"/>
            </a:pPr>
            <a:r>
              <a:rPr lang="da-DK" sz="2000" dirty="0">
                <a:latin typeface="Helvetica Light"/>
                <a:cs typeface="Helvetica Light"/>
              </a:rPr>
              <a:t>Det er mere langsigtet at satse på alternativ og vedvarende energi. Atomenergi medfører trods alt giftigt affald ligesom kulkraftværker og oliekraftværker</a:t>
            </a:r>
            <a:r>
              <a:rPr lang="da-DK" sz="2000" dirty="0" smtClean="0">
                <a:latin typeface="Helvetica Light"/>
                <a:cs typeface="Helvetica Light"/>
              </a:rPr>
              <a:t>.</a:t>
            </a:r>
            <a:endParaRPr lang="da-DK" sz="2000" dirty="0">
              <a:latin typeface="Helvetica Light"/>
              <a:cs typeface="Helvetica Light"/>
            </a:endParaRPr>
          </a:p>
          <a:p>
            <a:pPr marL="514350" lvl="0" indent="-514350">
              <a:buFont typeface="+mj-lt"/>
              <a:buAutoNum type="arabicPeriod"/>
            </a:pPr>
            <a:r>
              <a:rPr lang="da-DK" sz="2000" dirty="0" smtClean="0">
                <a:latin typeface="Helvetica Light"/>
                <a:cs typeface="Helvetica Light"/>
              </a:rPr>
              <a:t>Abort </a:t>
            </a:r>
            <a:r>
              <a:rPr lang="da-DK" sz="2000" dirty="0">
                <a:latin typeface="Helvetica Light"/>
                <a:cs typeface="Helvetica Light"/>
              </a:rPr>
              <a:t>er forkert, for det er forkert at slå uskyldige mennesker ihjel</a:t>
            </a:r>
            <a:r>
              <a:rPr lang="da-DK" sz="2000" dirty="0" smtClean="0">
                <a:latin typeface="Helvetica Light"/>
                <a:cs typeface="Helvetica Light"/>
              </a:rPr>
              <a:t>.</a:t>
            </a:r>
            <a:endParaRPr lang="da-DK" sz="2000" dirty="0">
              <a:latin typeface="Helvetica Light"/>
              <a:cs typeface="Helvetica Light"/>
            </a:endParaRPr>
          </a:p>
          <a:p>
            <a:pPr marL="514350" lvl="0" indent="-514350">
              <a:buFont typeface="+mj-lt"/>
              <a:buAutoNum type="arabicPeriod"/>
            </a:pPr>
            <a:r>
              <a:rPr lang="da-DK" sz="2000" dirty="0">
                <a:latin typeface="Helvetica Light"/>
                <a:cs typeface="Helvetica Light"/>
              </a:rPr>
              <a:t>Søren er ofte træt og ukoncentreret i skolen, han har problemer med kæresten for tiden og ligger derfor ofte vågen om natten</a:t>
            </a:r>
            <a:r>
              <a:rPr lang="da-DK" sz="2000" dirty="0" smtClean="0">
                <a:latin typeface="Helvetica Light"/>
                <a:cs typeface="Helvetica Light"/>
              </a:rPr>
              <a:t>.</a:t>
            </a:r>
            <a:endParaRPr lang="da-DK" sz="2000" dirty="0">
              <a:solidFill>
                <a:srgbClr val="FF0000"/>
              </a:solidFill>
              <a:latin typeface="Helvetica Light"/>
              <a:cs typeface="Helvetica Light"/>
            </a:endParaRPr>
          </a:p>
          <a:p>
            <a:pPr marL="514350" lvl="0" indent="-514350">
              <a:buFont typeface="+mj-lt"/>
              <a:buAutoNum type="arabicPeriod"/>
            </a:pPr>
            <a:r>
              <a:rPr lang="da-DK" sz="2000" dirty="0" smtClean="0">
                <a:solidFill>
                  <a:srgbClr val="000000"/>
                </a:solidFill>
                <a:latin typeface="Helvetica Light"/>
                <a:cs typeface="Helvetica Light"/>
              </a:rPr>
              <a:t>Eddike er en syre, fordi den kan afgive en </a:t>
            </a:r>
            <a:r>
              <a:rPr lang="da-DK" sz="2000" dirty="0" err="1" smtClean="0">
                <a:solidFill>
                  <a:srgbClr val="000000"/>
                </a:solidFill>
                <a:latin typeface="Helvetica Light"/>
                <a:cs typeface="Helvetica Light"/>
              </a:rPr>
              <a:t>hydron</a:t>
            </a:r>
            <a:endParaRPr lang="da-DK" sz="2000" dirty="0">
              <a:solidFill>
                <a:srgbClr val="000000"/>
              </a:solidFill>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1796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Argumentation</a:t>
            </a:r>
            <a:endParaRPr lang="da-DK" dirty="0">
              <a:latin typeface="Helvetica"/>
              <a:cs typeface="Helvetica"/>
            </a:endParaRPr>
          </a:p>
        </p:txBody>
      </p:sp>
      <p:sp>
        <p:nvSpPr>
          <p:cNvPr id="5" name="Pladsholder til tekst 4"/>
          <p:cNvSpPr>
            <a:spLocks noGrp="1"/>
          </p:cNvSpPr>
          <p:nvPr>
            <p:ph type="body" idx="1"/>
          </p:nvPr>
        </p:nvSpPr>
        <p:spPr/>
        <p:txBody>
          <a:bodyPr/>
          <a:lstStyle/>
          <a:p>
            <a:endParaRPr lang="da-DK"/>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05457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900" dirty="0">
                <a:latin typeface="Helvetica"/>
                <a:cs typeface="Helvetica"/>
              </a:rPr>
              <a:t>Et argument består af mindst to dele</a:t>
            </a:r>
          </a:p>
        </p:txBody>
      </p:sp>
      <p:sp>
        <p:nvSpPr>
          <p:cNvPr id="3" name="Pladsholder til indhold 2"/>
          <p:cNvSpPr>
            <a:spLocks noGrp="1"/>
          </p:cNvSpPr>
          <p:nvPr>
            <p:ph sz="half" idx="1"/>
          </p:nvPr>
        </p:nvSpPr>
        <p:spPr/>
        <p:txBody>
          <a:bodyPr>
            <a:noAutofit/>
          </a:bodyPr>
          <a:lstStyle/>
          <a:p>
            <a:pPr marL="0" indent="0">
              <a:buNone/>
            </a:pPr>
            <a:r>
              <a:rPr lang="da-DK" sz="2300" dirty="0" smtClean="0">
                <a:latin typeface="Helvetica Light"/>
                <a:cs typeface="Helvetica Light"/>
              </a:rPr>
              <a:t>Et SYNSPUNKT, som er det, der argumenteres for</a:t>
            </a:r>
          </a:p>
          <a:p>
            <a:r>
              <a:rPr lang="da-DK" sz="2300" dirty="0" smtClean="0">
                <a:latin typeface="Helvetica Light"/>
                <a:cs typeface="Helvetica Light"/>
              </a:rPr>
              <a:t>Konklusion</a:t>
            </a:r>
            <a:endParaRPr lang="da-DK" sz="2300" dirty="0">
              <a:latin typeface="Helvetica Light"/>
              <a:cs typeface="Helvetica Light"/>
            </a:endParaRPr>
          </a:p>
          <a:p>
            <a:r>
              <a:rPr lang="da-DK" sz="2300" dirty="0" smtClean="0">
                <a:latin typeface="Helvetica Light"/>
                <a:cs typeface="Helvetica Light"/>
              </a:rPr>
              <a:t>Synspunkt </a:t>
            </a:r>
            <a:endParaRPr lang="da-DK" sz="2300" dirty="0">
              <a:latin typeface="Helvetica Light"/>
              <a:cs typeface="Helvetica Light"/>
            </a:endParaRPr>
          </a:p>
          <a:p>
            <a:r>
              <a:rPr lang="da-DK" sz="2300" dirty="0" smtClean="0">
                <a:latin typeface="Helvetica Light"/>
                <a:cs typeface="Helvetica Light"/>
              </a:rPr>
              <a:t>Påstand</a:t>
            </a:r>
            <a:endParaRPr lang="da-DK" sz="2300" dirty="0">
              <a:latin typeface="Helvetica Light"/>
              <a:cs typeface="Helvetica Light"/>
            </a:endParaRPr>
          </a:p>
          <a:p>
            <a:r>
              <a:rPr lang="da-DK" sz="2300" dirty="0" smtClean="0">
                <a:latin typeface="Helvetica Light"/>
                <a:cs typeface="Helvetica Light"/>
              </a:rPr>
              <a:t>Holdning</a:t>
            </a:r>
            <a:endParaRPr lang="da-DK" sz="2300" dirty="0">
              <a:latin typeface="Helvetica Light"/>
              <a:cs typeface="Helvetica Light"/>
            </a:endParaRPr>
          </a:p>
          <a:p>
            <a:r>
              <a:rPr lang="da-DK" sz="2300" dirty="0" smtClean="0">
                <a:latin typeface="Helvetica Light"/>
                <a:cs typeface="Helvetica Light"/>
              </a:rPr>
              <a:t>Teori</a:t>
            </a:r>
            <a:endParaRPr lang="da-DK" sz="2300" dirty="0">
              <a:latin typeface="Helvetica Light"/>
              <a:cs typeface="Helvetica Light"/>
            </a:endParaRPr>
          </a:p>
          <a:p>
            <a:r>
              <a:rPr lang="da-DK" sz="2300" dirty="0" smtClean="0">
                <a:latin typeface="Helvetica Light"/>
                <a:cs typeface="Helvetica Light"/>
              </a:rPr>
              <a:t>Tese</a:t>
            </a:r>
            <a:endParaRPr lang="da-DK" sz="2300" dirty="0">
              <a:latin typeface="Helvetica Light"/>
              <a:cs typeface="Helvetica Light"/>
            </a:endParaRPr>
          </a:p>
          <a:p>
            <a:r>
              <a:rPr lang="da-DK" sz="2300" dirty="0" smtClean="0">
                <a:latin typeface="Helvetica Light"/>
                <a:cs typeface="Helvetica Light"/>
              </a:rPr>
              <a:t>Opfattelse</a:t>
            </a:r>
            <a:endParaRPr lang="da-DK" sz="2300" dirty="0">
              <a:latin typeface="Helvetica Light"/>
              <a:cs typeface="Helvetica Light"/>
            </a:endParaRPr>
          </a:p>
          <a:p>
            <a:r>
              <a:rPr lang="da-DK" sz="2300" dirty="0" smtClean="0">
                <a:latin typeface="Helvetica Light"/>
                <a:cs typeface="Helvetica Light"/>
              </a:rPr>
              <a:t>Tolkning</a:t>
            </a:r>
            <a:endParaRPr lang="da-DK" sz="2300" dirty="0">
              <a:latin typeface="Helvetica Light"/>
              <a:cs typeface="Helvetica Light"/>
            </a:endParaRPr>
          </a:p>
          <a:p>
            <a:r>
              <a:rPr lang="da-DK" sz="2300" dirty="0" smtClean="0">
                <a:latin typeface="Helvetica Light"/>
                <a:cs typeface="Helvetica Light"/>
              </a:rPr>
              <a:t>Pointe</a:t>
            </a:r>
            <a:endParaRPr lang="da-DK" sz="2300" dirty="0">
              <a:latin typeface="Helvetica Light"/>
              <a:cs typeface="Helvetica Light"/>
            </a:endParaRPr>
          </a:p>
          <a:p>
            <a:pPr lvl="1"/>
            <a:endParaRPr lang="da-DK" sz="2300" dirty="0">
              <a:latin typeface="Helvetica Light"/>
              <a:cs typeface="Helvetica Light"/>
            </a:endParaRPr>
          </a:p>
        </p:txBody>
      </p:sp>
      <p:sp>
        <p:nvSpPr>
          <p:cNvPr id="4" name="Pladsholder til indhold 3"/>
          <p:cNvSpPr>
            <a:spLocks noGrp="1"/>
          </p:cNvSpPr>
          <p:nvPr>
            <p:ph sz="half" idx="2"/>
          </p:nvPr>
        </p:nvSpPr>
        <p:spPr/>
        <p:txBody>
          <a:bodyPr>
            <a:noAutofit/>
          </a:bodyPr>
          <a:lstStyle/>
          <a:p>
            <a:pPr marL="0" indent="0">
              <a:buNone/>
            </a:pPr>
            <a:r>
              <a:rPr lang="da-DK" sz="2300" dirty="0" smtClean="0">
                <a:latin typeface="Helvetica Light"/>
                <a:cs typeface="Helvetica Light"/>
              </a:rPr>
              <a:t>En BEGRUNDELSE, som er det, der argumenteres med</a:t>
            </a:r>
          </a:p>
          <a:p>
            <a:pPr lvl="0"/>
            <a:r>
              <a:rPr lang="da-DK" sz="2300" dirty="0">
                <a:latin typeface="Helvetica Light"/>
                <a:cs typeface="Helvetica Light"/>
              </a:rPr>
              <a:t>Begrundelse </a:t>
            </a:r>
          </a:p>
          <a:p>
            <a:pPr lvl="0"/>
            <a:r>
              <a:rPr lang="da-DK" sz="2300" dirty="0" smtClean="0">
                <a:latin typeface="Helvetica Light"/>
                <a:cs typeface="Helvetica Light"/>
              </a:rPr>
              <a:t>Belæg</a:t>
            </a:r>
          </a:p>
          <a:p>
            <a:pPr lvl="0"/>
            <a:r>
              <a:rPr lang="da-DK" sz="2300" dirty="0" smtClean="0">
                <a:latin typeface="Helvetica Light"/>
                <a:cs typeface="Helvetica Light"/>
              </a:rPr>
              <a:t>Oplysninger </a:t>
            </a:r>
            <a:endParaRPr lang="da-DK" sz="2300" dirty="0">
              <a:latin typeface="Helvetica Light"/>
              <a:cs typeface="Helvetica Light"/>
            </a:endParaRPr>
          </a:p>
          <a:p>
            <a:pPr lvl="0"/>
            <a:r>
              <a:rPr lang="da-DK" sz="2300" dirty="0">
                <a:latin typeface="Helvetica Light"/>
                <a:cs typeface="Helvetica Light"/>
              </a:rPr>
              <a:t>Citater</a:t>
            </a:r>
          </a:p>
          <a:p>
            <a:pPr lvl="0"/>
            <a:r>
              <a:rPr lang="da-DK" sz="2300" dirty="0">
                <a:latin typeface="Helvetica Light"/>
                <a:cs typeface="Helvetica Light"/>
              </a:rPr>
              <a:t>Meninger</a:t>
            </a:r>
          </a:p>
          <a:p>
            <a:pPr lvl="0"/>
            <a:r>
              <a:rPr lang="da-DK" sz="2300" dirty="0">
                <a:latin typeface="Helvetica Light"/>
                <a:cs typeface="Helvetica Light"/>
              </a:rPr>
              <a:t>Påstande</a:t>
            </a:r>
          </a:p>
          <a:p>
            <a:pPr lvl="0"/>
            <a:r>
              <a:rPr lang="da-DK" sz="2300" dirty="0">
                <a:latin typeface="Helvetica Light"/>
                <a:cs typeface="Helvetica Light"/>
              </a:rPr>
              <a:t>Eksempler</a:t>
            </a:r>
          </a:p>
          <a:p>
            <a:pPr lvl="0"/>
            <a:r>
              <a:rPr lang="da-DK" sz="2300" dirty="0">
                <a:latin typeface="Helvetica Light"/>
                <a:cs typeface="Helvetica Light"/>
              </a:rPr>
              <a:t>Dokumentation</a:t>
            </a:r>
          </a:p>
          <a:p>
            <a:pPr lvl="0"/>
            <a:r>
              <a:rPr lang="da-DK" sz="2300" dirty="0">
                <a:latin typeface="Helvetica Light"/>
                <a:cs typeface="Helvetica Light"/>
              </a:rPr>
              <a:t>Kendsgerninger</a:t>
            </a:r>
          </a:p>
          <a:p>
            <a:pPr marL="0" indent="0">
              <a:buNone/>
            </a:pPr>
            <a:endParaRPr lang="da-DK" sz="2300"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57151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fade">
                                      <p:cBhvr>
                                        <p:cTn id="39" dur="500"/>
                                        <p:tgtEl>
                                          <p:spTgt spid="4">
                                            <p:txEl>
                                              <p:pRg st="0" end="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500"/>
                                        <p:tgtEl>
                                          <p:spTgt spid="4">
                                            <p:txEl>
                                              <p:pRg st="2" end="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500"/>
                                        <p:tgtEl>
                                          <p:spTgt spid="4">
                                            <p:txEl>
                                              <p:pRg st="3" end="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fade">
                                      <p:cBhvr>
                                        <p:cTn id="51" dur="500"/>
                                        <p:tgtEl>
                                          <p:spTgt spid="4">
                                            <p:txEl>
                                              <p:pRg st="4" end="4"/>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500"/>
                                        <p:tgtEl>
                                          <p:spTgt spid="4">
                                            <p:txEl>
                                              <p:pRg st="5" end="5"/>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Effect transition="in" filter="fade">
                                      <p:cBhvr>
                                        <p:cTn id="57" dur="500"/>
                                        <p:tgtEl>
                                          <p:spTgt spid="4">
                                            <p:txEl>
                                              <p:pRg st="6" end="6"/>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4">
                                            <p:txEl>
                                              <p:pRg st="7" end="7"/>
                                            </p:txEl>
                                          </p:spTgt>
                                        </p:tgtEl>
                                        <p:attrNameLst>
                                          <p:attrName>style.visibility</p:attrName>
                                        </p:attrNameLst>
                                      </p:cBhvr>
                                      <p:to>
                                        <p:strVal val="visible"/>
                                      </p:to>
                                    </p:set>
                                    <p:animEffect transition="in" filter="fade">
                                      <p:cBhvr>
                                        <p:cTn id="60" dur="500"/>
                                        <p:tgtEl>
                                          <p:spTgt spid="4">
                                            <p:txEl>
                                              <p:pRg st="7" end="7"/>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500"/>
                                        <p:tgtEl>
                                          <p:spTgt spid="4">
                                            <p:txEl>
                                              <p:pRg st="8" end="8"/>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4">
                                            <p:txEl>
                                              <p:pRg st="9" end="9"/>
                                            </p:txEl>
                                          </p:spTgt>
                                        </p:tgtEl>
                                        <p:attrNameLst>
                                          <p:attrName>style.visibility</p:attrName>
                                        </p:attrNameLst>
                                      </p:cBhvr>
                                      <p:to>
                                        <p:strVal val="visible"/>
                                      </p:to>
                                    </p:set>
                                    <p:animEffect transition="in" filter="fade">
                                      <p:cBhvr>
                                        <p:cTn id="6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r>
              <a:rPr lang="da-DK" dirty="0" smtClean="0">
                <a:latin typeface="Helvetica"/>
                <a:cs typeface="Helvetica"/>
              </a:rPr>
              <a:t>Argumentmarkører</a:t>
            </a:r>
            <a:endParaRPr lang="da-DK" dirty="0">
              <a:latin typeface="Helvetica"/>
              <a:cs typeface="Helvetica"/>
            </a:endParaRPr>
          </a:p>
        </p:txBody>
      </p:sp>
      <p:sp>
        <p:nvSpPr>
          <p:cNvPr id="5" name="Pladsholder til indhold 4"/>
          <p:cNvSpPr>
            <a:spLocks noGrp="1"/>
          </p:cNvSpPr>
          <p:nvPr>
            <p:ph idx="1"/>
          </p:nvPr>
        </p:nvSpPr>
        <p:spPr/>
        <p:txBody>
          <a:bodyPr>
            <a:normAutofit fontScale="92500" lnSpcReduction="10000"/>
          </a:bodyPr>
          <a:lstStyle/>
          <a:p>
            <a:r>
              <a:rPr lang="da-DK" sz="3000" dirty="0" smtClean="0">
                <a:latin typeface="Helvetica Light"/>
                <a:cs typeface="Helvetica Light"/>
              </a:rPr>
              <a:t>For at bestemme hvad der er begrundelse, og hvad der er synspunkt (konklusion) bruges ofte argumentmarkører</a:t>
            </a:r>
          </a:p>
          <a:p>
            <a:r>
              <a:rPr lang="da-DK" sz="3000" dirty="0" smtClean="0">
                <a:latin typeface="Helvetica Light"/>
                <a:cs typeface="Helvetica Light"/>
              </a:rPr>
              <a:t>Konklusionsmarkører: fx derfor, så, altså</a:t>
            </a:r>
          </a:p>
          <a:p>
            <a:r>
              <a:rPr lang="da-DK" sz="3000" dirty="0" smtClean="0">
                <a:latin typeface="Helvetica Light"/>
                <a:cs typeface="Helvetica Light"/>
              </a:rPr>
              <a:t>Begrundelsesmarkører: fx fordi, da, eftersom</a:t>
            </a:r>
          </a:p>
          <a:p>
            <a:r>
              <a:rPr lang="da-DK" sz="3000" dirty="0" smtClean="0">
                <a:latin typeface="Helvetica Light"/>
                <a:cs typeface="Helvetica Light"/>
              </a:rPr>
              <a:t>Man kan altså ikke bruge rækkefølgen af argumentets udsagn til at bestemme deres funktion</a:t>
            </a:r>
          </a:p>
          <a:p>
            <a:pPr lvl="1"/>
            <a:r>
              <a:rPr lang="da-DK" sz="2600" dirty="0" smtClean="0">
                <a:latin typeface="Helvetica Light"/>
                <a:cs typeface="Helvetica Light"/>
              </a:rPr>
              <a:t>Du skal være hjemme kl. 24, FORDI du kun er 16 år</a:t>
            </a:r>
          </a:p>
          <a:p>
            <a:pPr lvl="1"/>
            <a:r>
              <a:rPr lang="da-DK" sz="2600" dirty="0" smtClean="0">
                <a:latin typeface="Helvetica Light"/>
                <a:cs typeface="Helvetica Light"/>
              </a:rPr>
              <a:t>Du er kun 16 år, SÅ du skal være hjemme kl. 24 </a:t>
            </a:r>
            <a:endParaRPr lang="da-DK" sz="2600" dirty="0">
              <a:latin typeface="Helvetica Light"/>
              <a:cs typeface="Helvetica Light"/>
            </a:endParaRPr>
          </a:p>
        </p:txBody>
      </p:sp>
    </p:spTree>
    <p:extLst>
      <p:ext uri="{BB962C8B-B14F-4D97-AF65-F5344CB8AC3E}">
        <p14:creationId xmlns:p14="http://schemas.microsoft.com/office/powerpoint/2010/main" val="195764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r>
              <a:rPr lang="da-DK" dirty="0" smtClean="0">
                <a:latin typeface="Helvetica"/>
                <a:cs typeface="Helvetica"/>
              </a:rPr>
              <a:t>Derfor/fordi-prøven</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Argumentmarkører kan være skjulte (implicitte)</a:t>
            </a:r>
          </a:p>
          <a:p>
            <a:pPr lvl="1"/>
            <a:r>
              <a:rPr lang="da-DK" sz="2200" dirty="0" err="1" smtClean="0">
                <a:latin typeface="Helvetica Light"/>
                <a:cs typeface="Helvetica Light"/>
              </a:rPr>
              <a:t>Samf</a:t>
            </a:r>
            <a:r>
              <a:rPr lang="da-DK" sz="2200" dirty="0" smtClean="0">
                <a:latin typeface="Helvetica Light"/>
                <a:cs typeface="Helvetica Light"/>
              </a:rPr>
              <a:t> er fedt. Man lærer noget relevant i timerne.</a:t>
            </a:r>
          </a:p>
          <a:p>
            <a:r>
              <a:rPr lang="da-DK" sz="2800" dirty="0" smtClean="0">
                <a:latin typeface="Helvetica Light"/>
                <a:cs typeface="Helvetica Light"/>
              </a:rPr>
              <a:t>Derfor/fordi-prøven kan hjælpe til at tydeliggøre argumentets dele</a:t>
            </a:r>
          </a:p>
          <a:p>
            <a:r>
              <a:rPr lang="da-DK" sz="2800" dirty="0" smtClean="0">
                <a:latin typeface="Helvetica Light"/>
                <a:cs typeface="Helvetica Light"/>
              </a:rPr>
              <a:t>Hvis man kan indsætte FORDI meningsfuldt i sætningen, er det en begrundelse</a:t>
            </a:r>
          </a:p>
          <a:p>
            <a:r>
              <a:rPr lang="da-DK" sz="2800" dirty="0" smtClean="0">
                <a:latin typeface="Helvetica Light"/>
                <a:cs typeface="Helvetica Light"/>
              </a:rPr>
              <a:t>Hvis man kan sætte DERFOR ind, er det et synspunkt (konklusion)</a:t>
            </a:r>
          </a:p>
          <a:p>
            <a:pPr lvl="1"/>
            <a:r>
              <a:rPr lang="da-DK" sz="2200" dirty="0" smtClean="0">
                <a:latin typeface="Helvetica Light"/>
                <a:cs typeface="Helvetica Light"/>
              </a:rPr>
              <a:t>FORDI man lærer noget relevant i timerne. DERFOR er </a:t>
            </a:r>
            <a:r>
              <a:rPr lang="da-DK" sz="2200" dirty="0" err="1" smtClean="0">
                <a:latin typeface="Helvetica Light"/>
                <a:cs typeface="Helvetica Light"/>
              </a:rPr>
              <a:t>samf</a:t>
            </a:r>
            <a:r>
              <a:rPr lang="da-DK" sz="2200" dirty="0" smtClean="0">
                <a:latin typeface="Helvetica Light"/>
                <a:cs typeface="Helvetica Light"/>
              </a:rPr>
              <a:t> fedt</a:t>
            </a:r>
          </a:p>
        </p:txBody>
      </p:sp>
    </p:spTree>
    <p:extLst>
      <p:ext uri="{BB962C8B-B14F-4D97-AF65-F5344CB8AC3E}">
        <p14:creationId xmlns:p14="http://schemas.microsoft.com/office/powerpoint/2010/main" val="337198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solidFill>
                  <a:srgbClr val="4F81BD"/>
                </a:solidFill>
                <a:latin typeface="Helvetica"/>
                <a:cs typeface="Helvetica"/>
              </a:rPr>
              <a:t>Øvelse 2: </a:t>
            </a:r>
            <a:r>
              <a:rPr lang="da-DK" dirty="0" smtClean="0">
                <a:latin typeface="Helvetica"/>
                <a:cs typeface="Helvetica"/>
              </a:rPr>
              <a:t>Derfor/fordi</a:t>
            </a:r>
            <a:endParaRPr lang="da-DK" dirty="0">
              <a:latin typeface="Helvetica"/>
              <a:cs typeface="Helvetica"/>
            </a:endParaRPr>
          </a:p>
        </p:txBody>
      </p:sp>
      <p:sp>
        <p:nvSpPr>
          <p:cNvPr id="6" name="Pladsholder til indhold 5"/>
          <p:cNvSpPr>
            <a:spLocks noGrp="1"/>
          </p:cNvSpPr>
          <p:nvPr>
            <p:ph idx="1"/>
          </p:nvPr>
        </p:nvSpPr>
        <p:spPr/>
        <p:txBody>
          <a:bodyPr>
            <a:noAutofit/>
          </a:bodyPr>
          <a:lstStyle/>
          <a:p>
            <a:pPr marL="514350" indent="-514350">
              <a:buFont typeface="+mj-lt"/>
              <a:buAutoNum type="arabicPeriod"/>
            </a:pPr>
            <a:r>
              <a:rPr lang="da-DK" sz="2200" dirty="0" smtClean="0">
                <a:latin typeface="Helvetica Light"/>
                <a:cs typeface="Helvetica Light"/>
              </a:rPr>
              <a:t>Kapital er en samfundsskabt værdi. Kapital bør ikke flyttes til udlandet</a:t>
            </a:r>
          </a:p>
          <a:p>
            <a:pPr marL="514350" indent="-514350">
              <a:buFont typeface="+mj-lt"/>
              <a:buAutoNum type="arabicPeriod"/>
            </a:pPr>
            <a:r>
              <a:rPr lang="da-DK" sz="2200" dirty="0" smtClean="0">
                <a:latin typeface="Helvetica Light"/>
                <a:cs typeface="Helvetica Light"/>
              </a:rPr>
              <a:t>Det er bedst at spille ludo med børn. De er nemme at snyde og sjove at vinde over</a:t>
            </a:r>
          </a:p>
          <a:p>
            <a:pPr marL="514350" indent="-514350">
              <a:buFont typeface="+mj-lt"/>
              <a:buAutoNum type="arabicPeriod"/>
            </a:pPr>
            <a:r>
              <a:rPr lang="da-DK" sz="2200" dirty="0" smtClean="0">
                <a:latin typeface="Helvetica Light"/>
                <a:cs typeface="Helvetica Light"/>
              </a:rPr>
              <a:t>Ligegyldigt, hvad du siger, så har jeg ret</a:t>
            </a:r>
          </a:p>
          <a:p>
            <a:pPr marL="514350" indent="-514350">
              <a:buFont typeface="+mj-lt"/>
              <a:buAutoNum type="arabicPeriod"/>
            </a:pPr>
            <a:r>
              <a:rPr lang="da-DK" sz="2200" dirty="0" smtClean="0">
                <a:latin typeface="Helvetica Light"/>
                <a:cs typeface="Helvetica Light"/>
              </a:rPr>
              <a:t>Simon er god nok. Han har aldrig svigtet</a:t>
            </a:r>
          </a:p>
          <a:p>
            <a:pPr marL="514350" indent="-514350">
              <a:buFont typeface="+mj-lt"/>
              <a:buAutoNum type="arabicPeriod"/>
            </a:pPr>
            <a:r>
              <a:rPr lang="da-DK" sz="2200" dirty="0">
                <a:latin typeface="Helvetica Light"/>
                <a:cs typeface="Helvetica Light"/>
              </a:rPr>
              <a:t>Vi ved, at kombinationen unge og alkohol ofte ender med vold, usikker sex, ulykker eller tabte skoledage. Vi ved helt klart, at teenageres hjerner ikke er færdigudviklet, og at alkohol påvirker udviklingen af hjernen. Alligevel er det ikke forbudt at sælge alkohol til unge under 18 år!</a:t>
            </a:r>
          </a:p>
          <a:p>
            <a:pPr marL="514350" indent="-514350">
              <a:buFont typeface="+mj-lt"/>
              <a:buAutoNum type="arabicPeriod"/>
            </a:pPr>
            <a:endParaRPr lang="da-DK" sz="2200" dirty="0" smtClean="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33245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400" dirty="0" smtClean="0">
                <a:solidFill>
                  <a:srgbClr val="4F81BD"/>
                </a:solidFill>
                <a:latin typeface="Helvetica"/>
                <a:cs typeface="Helvetica"/>
              </a:rPr>
              <a:t>Øvelse 3: </a:t>
            </a:r>
            <a:r>
              <a:rPr lang="da-DK" sz="3400" dirty="0" smtClean="0">
                <a:latin typeface="Helvetica"/>
                <a:cs typeface="Helvetica"/>
              </a:rPr>
              <a:t>Find argumenter og bestem synspunkt (konklusion) og begrundelse </a:t>
            </a:r>
            <a:endParaRPr lang="da-DK" sz="3400" dirty="0">
              <a:latin typeface="Helvetica"/>
              <a:cs typeface="Helvetica"/>
            </a:endParaRPr>
          </a:p>
        </p:txBody>
      </p:sp>
      <p:sp>
        <p:nvSpPr>
          <p:cNvPr id="3" name="Pladsholder til indhold 2"/>
          <p:cNvSpPr>
            <a:spLocks noGrp="1"/>
          </p:cNvSpPr>
          <p:nvPr>
            <p:ph idx="1"/>
          </p:nvPr>
        </p:nvSpPr>
        <p:spPr/>
        <p:txBody>
          <a:bodyPr>
            <a:noAutofit/>
          </a:bodyPr>
          <a:lstStyle/>
          <a:p>
            <a:pPr marL="514350" indent="-514350" hangingPunct="0">
              <a:buFont typeface="+mj-lt"/>
              <a:buAutoNum type="arabicPeriod"/>
            </a:pPr>
            <a:r>
              <a:rPr lang="da-DK" sz="2200" dirty="0" smtClean="0">
                <a:latin typeface="Helvetica Light"/>
                <a:cs typeface="Helvetica Light"/>
              </a:rPr>
              <a:t>Det </a:t>
            </a:r>
            <a:r>
              <a:rPr lang="da-DK" sz="2200" dirty="0">
                <a:latin typeface="Helvetica Light"/>
                <a:cs typeface="Helvetica Light"/>
              </a:rPr>
              <a:t>er vigtigt, at miljøet ikke forurenes, da miljøet er grundlaget for vores liv</a:t>
            </a:r>
            <a:r>
              <a:rPr lang="da-DK" sz="2200" dirty="0" smtClean="0">
                <a:latin typeface="Helvetica Light"/>
                <a:cs typeface="Helvetica Light"/>
              </a:rPr>
              <a:t>.</a:t>
            </a:r>
            <a:r>
              <a:rPr lang="da-DK" sz="2200" dirty="0">
                <a:latin typeface="Helvetica Light"/>
                <a:cs typeface="Helvetica Light"/>
              </a:rPr>
              <a:t> </a:t>
            </a:r>
          </a:p>
          <a:p>
            <a:pPr marL="514350" indent="-514350" hangingPunct="0">
              <a:buFont typeface="+mj-lt"/>
              <a:buAutoNum type="arabicPeriod"/>
            </a:pPr>
            <a:r>
              <a:rPr lang="da-DK" sz="2200" dirty="0" smtClean="0">
                <a:latin typeface="Helvetica Light"/>
                <a:cs typeface="Helvetica Light"/>
              </a:rPr>
              <a:t>Den </a:t>
            </a:r>
            <a:r>
              <a:rPr lang="da-DK" sz="2200" dirty="0">
                <a:latin typeface="Helvetica Light"/>
                <a:cs typeface="Helvetica Light"/>
              </a:rPr>
              <a:t>internationale konkurrence bliver hårdere og hårdere, der skal sættes flere penge af til at sikre, at alle unge får en ungdomsuddannelse</a:t>
            </a:r>
            <a:r>
              <a:rPr lang="da-DK" sz="2200" dirty="0" smtClean="0">
                <a:latin typeface="Helvetica Light"/>
                <a:cs typeface="Helvetica Light"/>
              </a:rPr>
              <a:t>.</a:t>
            </a:r>
            <a:r>
              <a:rPr lang="da-DK" sz="2200" dirty="0">
                <a:latin typeface="Helvetica Light"/>
                <a:cs typeface="Helvetica Light"/>
              </a:rPr>
              <a:t> </a:t>
            </a:r>
          </a:p>
          <a:p>
            <a:pPr marL="514350" indent="-514350" hangingPunct="0">
              <a:buFont typeface="+mj-lt"/>
              <a:buAutoNum type="arabicPeriod"/>
            </a:pPr>
            <a:r>
              <a:rPr lang="da-DK" sz="2200" dirty="0" smtClean="0">
                <a:latin typeface="Helvetica Light"/>
                <a:cs typeface="Helvetica Light"/>
              </a:rPr>
              <a:t>Vi </a:t>
            </a:r>
            <a:r>
              <a:rPr lang="da-DK" sz="2200" dirty="0">
                <a:latin typeface="Helvetica Light"/>
                <a:cs typeface="Helvetica Light"/>
              </a:rPr>
              <a:t>skal have en højere SU</a:t>
            </a:r>
            <a:r>
              <a:rPr lang="da-DK" sz="2200" dirty="0" smtClean="0">
                <a:latin typeface="Helvetica Light"/>
                <a:cs typeface="Helvetica Light"/>
              </a:rPr>
              <a:t>!</a:t>
            </a:r>
            <a:r>
              <a:rPr lang="da-DK" sz="2200" dirty="0">
                <a:latin typeface="Helvetica Light"/>
                <a:cs typeface="Helvetica Light"/>
              </a:rPr>
              <a:t> </a:t>
            </a:r>
          </a:p>
          <a:p>
            <a:pPr marL="514350" indent="-514350" hangingPunct="0">
              <a:buFont typeface="+mj-lt"/>
              <a:buAutoNum type="arabicPeriod"/>
            </a:pPr>
            <a:r>
              <a:rPr lang="da-DK" sz="2200" dirty="0" smtClean="0">
                <a:latin typeface="Helvetica Light"/>
                <a:cs typeface="Helvetica Light"/>
              </a:rPr>
              <a:t>Peter </a:t>
            </a:r>
            <a:r>
              <a:rPr lang="da-DK" sz="2200" dirty="0">
                <a:latin typeface="Helvetica Light"/>
                <a:cs typeface="Helvetica Light"/>
              </a:rPr>
              <a:t>på 10 år siger til sine forældre: ”Mine klassekammerater må være ude til kl. 22!</a:t>
            </a:r>
            <a:r>
              <a:rPr lang="da-DK" sz="2200" dirty="0" smtClean="0">
                <a:latin typeface="Helvetica Light"/>
                <a:cs typeface="Helvetica Light"/>
              </a:rPr>
              <a:t>”</a:t>
            </a:r>
            <a:endParaRPr lang="da-DK" sz="2200" dirty="0">
              <a:latin typeface="Helvetica Light"/>
              <a:cs typeface="Helvetica Light"/>
            </a:endParaRPr>
          </a:p>
          <a:p>
            <a:pPr marL="514350" indent="-514350" hangingPunct="0">
              <a:buFont typeface="+mj-lt"/>
              <a:buAutoNum type="arabicPeriod"/>
            </a:pPr>
            <a:r>
              <a:rPr lang="da-DK" sz="2200" dirty="0" smtClean="0">
                <a:latin typeface="Helvetica Light"/>
                <a:cs typeface="Helvetica Light"/>
              </a:rPr>
              <a:t>Gaden </a:t>
            </a:r>
            <a:r>
              <a:rPr lang="da-DK" sz="2200" dirty="0">
                <a:latin typeface="Helvetica Light"/>
                <a:cs typeface="Helvetica Light"/>
              </a:rPr>
              <a:t>er våd, fordi det har regnet.  </a:t>
            </a:r>
          </a:p>
          <a:p>
            <a:pPr marL="514350" indent="-514350" hangingPunct="0">
              <a:buFont typeface="+mj-lt"/>
              <a:buAutoNum type="arabicPeriod"/>
            </a:pPr>
            <a:r>
              <a:rPr lang="da-DK" sz="2200" dirty="0" smtClean="0">
                <a:latin typeface="Helvetica Light"/>
                <a:cs typeface="Helvetica Light"/>
              </a:rPr>
              <a:t>Ved </a:t>
            </a:r>
            <a:r>
              <a:rPr lang="da-DK" sz="2200" dirty="0">
                <a:latin typeface="Helvetica Light"/>
                <a:cs typeface="Helvetica Light"/>
              </a:rPr>
              <a:t>gruppeeksamener er det svært at vurdere den enkelte elevs præstation, gruppeeksamen bør ikke indføres i gymnasiet!</a:t>
            </a:r>
          </a:p>
          <a:p>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01453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solidFill>
                  <a:srgbClr val="4F81BD"/>
                </a:solidFill>
                <a:latin typeface="Helvetica"/>
                <a:cs typeface="Helvetica"/>
              </a:rPr>
              <a:t>Øvelse 4: </a:t>
            </a:r>
            <a:r>
              <a:rPr lang="da-DK" sz="3200" dirty="0" smtClean="0">
                <a:latin typeface="Helvetica"/>
                <a:cs typeface="Helvetica"/>
              </a:rPr>
              <a:t>Argumentation i en længere tekst</a:t>
            </a:r>
            <a:endParaRPr lang="da-DK" sz="3200" dirty="0">
              <a:latin typeface="Helvetica"/>
              <a:cs typeface="Helvetica"/>
            </a:endParaRPr>
          </a:p>
        </p:txBody>
      </p:sp>
      <p:sp>
        <p:nvSpPr>
          <p:cNvPr id="3" name="Pladsholder til indhold 2"/>
          <p:cNvSpPr>
            <a:spLocks noGrp="1"/>
          </p:cNvSpPr>
          <p:nvPr>
            <p:ph idx="1"/>
          </p:nvPr>
        </p:nvSpPr>
        <p:spPr/>
        <p:txBody>
          <a:bodyPr>
            <a:normAutofit/>
          </a:bodyPr>
          <a:lstStyle/>
          <a:p>
            <a:r>
              <a:rPr lang="da-DK" sz="3000" dirty="0" smtClean="0">
                <a:latin typeface="Helvetica Light"/>
                <a:cs typeface="Helvetica Light"/>
              </a:rPr>
              <a:t>Læs teksten ”De farlige vildsvin”</a:t>
            </a:r>
          </a:p>
          <a:p>
            <a:r>
              <a:rPr lang="da-DK" sz="3000" dirty="0" smtClean="0">
                <a:latin typeface="Helvetica Light"/>
                <a:cs typeface="Helvetica Light"/>
              </a:rPr>
              <a:t>Find det overordnede synspunkt. Fremhæv med </a:t>
            </a:r>
            <a:r>
              <a:rPr lang="da-DK" sz="3000" dirty="0" smtClean="0">
                <a:solidFill>
                  <a:srgbClr val="FF0000"/>
                </a:solidFill>
                <a:latin typeface="Helvetica Light"/>
                <a:cs typeface="Helvetica Light"/>
              </a:rPr>
              <a:t>rød</a:t>
            </a:r>
          </a:p>
          <a:p>
            <a:r>
              <a:rPr lang="da-DK" sz="3000" dirty="0" smtClean="0">
                <a:latin typeface="Helvetica Light"/>
                <a:cs typeface="Helvetica Light"/>
              </a:rPr>
              <a:t>Find begrundelser. Fremhæv med </a:t>
            </a:r>
            <a:r>
              <a:rPr lang="da-DK" sz="3000" dirty="0" smtClean="0">
                <a:solidFill>
                  <a:srgbClr val="FFFF00"/>
                </a:solidFill>
                <a:latin typeface="Helvetica Light"/>
                <a:cs typeface="Helvetica Light"/>
              </a:rPr>
              <a:t>gul </a:t>
            </a:r>
            <a:r>
              <a:rPr lang="da-DK" sz="3000" dirty="0" smtClean="0">
                <a:latin typeface="Helvetica Light"/>
                <a:cs typeface="Helvetica Light"/>
              </a:rPr>
              <a:t>(gul)</a:t>
            </a:r>
            <a:endParaRPr lang="da-DK" sz="3000" dirty="0">
              <a:solidFill>
                <a:srgbClr val="FFFF00"/>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631903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Argumentation og årsagsforklaring</a:t>
            </a:r>
            <a:endParaRPr lang="da-DK" dirty="0">
              <a:latin typeface="Helvetica"/>
              <a:cs typeface="Helvetica"/>
            </a:endParaRPr>
          </a:p>
        </p:txBody>
      </p:sp>
      <p:sp>
        <p:nvSpPr>
          <p:cNvPr id="5" name="Pladsholder til tekst 4"/>
          <p:cNvSpPr>
            <a:spLocks noGrp="1"/>
          </p:cNvSpPr>
          <p:nvPr>
            <p:ph type="body" idx="1"/>
          </p:nvPr>
        </p:nvSpPr>
        <p:spPr/>
        <p:txBody>
          <a:bodyPr/>
          <a:lstStyle/>
          <a:p>
            <a:endParaRPr lang="da-DK"/>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049048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Vi begrunder altid</a:t>
            </a:r>
            <a:endParaRPr lang="da-DK" dirty="0">
              <a:latin typeface="Helvetica"/>
              <a:cs typeface="Helvetica"/>
            </a:endParaRPr>
          </a:p>
        </p:txBody>
      </p:sp>
      <p:sp>
        <p:nvSpPr>
          <p:cNvPr id="5" name="Pladsholder til indhold 4"/>
          <p:cNvSpPr>
            <a:spLocks noGrp="1"/>
          </p:cNvSpPr>
          <p:nvPr>
            <p:ph idx="1"/>
          </p:nvPr>
        </p:nvSpPr>
        <p:spPr/>
        <p:txBody>
          <a:bodyPr>
            <a:normAutofit/>
          </a:bodyPr>
          <a:lstStyle/>
          <a:p>
            <a:r>
              <a:rPr lang="da-DK" sz="2200" dirty="0" smtClean="0">
                <a:latin typeface="Helvetica Light"/>
                <a:cs typeface="Helvetica Light"/>
              </a:rPr>
              <a:t>Uanset hvad du skriver i gymnasiet, forventes det, at du begrunder de synspunkter, fortolkninger eller resultater, du præsenterer</a:t>
            </a:r>
          </a:p>
          <a:p>
            <a:r>
              <a:rPr lang="da-DK" sz="2200" dirty="0" smtClean="0">
                <a:latin typeface="Helvetica Light"/>
                <a:cs typeface="Helvetica Light"/>
              </a:rPr>
              <a:t>Man siger ikke blot ”Jeg mener det og det”, men ”Jeg mener det og det af de og de grunde”</a:t>
            </a:r>
          </a:p>
          <a:p>
            <a:r>
              <a:rPr lang="da-DK" sz="2200" dirty="0" smtClean="0">
                <a:latin typeface="Helvetica Light"/>
                <a:cs typeface="Helvetica Light"/>
              </a:rPr>
              <a:t>Jo grundigere du begrunder, jo mere overbevisende fremstår dit synspunkt:</a:t>
            </a:r>
          </a:p>
          <a:p>
            <a:pPr marL="1009650" lvl="1" indent="-609600">
              <a:buFontTx/>
              <a:buAutoNum type="arabicPeriod"/>
            </a:pPr>
            <a:r>
              <a:rPr lang="da-DK" sz="1800" dirty="0" smtClean="0">
                <a:latin typeface="Helvetica Light"/>
                <a:cs typeface="Helvetica Light"/>
              </a:rPr>
              <a:t>Det er vigtigt at kunne udtrykke sig korrekt</a:t>
            </a:r>
          </a:p>
          <a:p>
            <a:pPr marL="1009650" lvl="1" indent="-609600">
              <a:buFontTx/>
              <a:buAutoNum type="arabicPeriod"/>
            </a:pPr>
            <a:r>
              <a:rPr lang="da-DK" sz="1800" dirty="0" smtClean="0">
                <a:latin typeface="Helvetica Light"/>
                <a:cs typeface="Helvetica Light"/>
              </a:rPr>
              <a:t>Det er vigtigt at kunne udtrykke sig korrekt, for så fungerer kommunikationen bedre. </a:t>
            </a:r>
          </a:p>
          <a:p>
            <a:pPr marL="1009650" lvl="1" indent="-609600">
              <a:buFontTx/>
              <a:buAutoNum type="arabicPeriod"/>
            </a:pPr>
            <a:r>
              <a:rPr lang="da-DK" sz="1800" dirty="0" smtClean="0">
                <a:latin typeface="Helvetica Light"/>
                <a:cs typeface="Helvetica Light"/>
              </a:rPr>
              <a:t>Det er vigtigt at kunne udtrykke sig korrekt, for så fungerer kommunikationen bedre, idet jeg antager, at sproglig korrekthed fjerner unødig støj på kommunikationslinjen </a:t>
            </a:r>
          </a:p>
          <a:p>
            <a:endParaRPr lang="da-DK"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52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Vi begrunder i alle fag</a:t>
            </a:r>
            <a:endParaRPr lang="da-DK" dirty="0">
              <a:latin typeface="Helvetica"/>
              <a:cs typeface="Helvetica"/>
            </a:endParaRPr>
          </a:p>
        </p:txBody>
      </p:sp>
      <p:sp>
        <p:nvSpPr>
          <p:cNvPr id="3" name="Pladsholder til indhold 2"/>
          <p:cNvSpPr>
            <a:spLocks noGrp="1"/>
          </p:cNvSpPr>
          <p:nvPr>
            <p:ph idx="1"/>
          </p:nvPr>
        </p:nvSpPr>
        <p:spPr/>
        <p:txBody>
          <a:bodyPr>
            <a:noAutofit/>
          </a:bodyPr>
          <a:lstStyle/>
          <a:p>
            <a:r>
              <a:rPr lang="da-DK" sz="1800" dirty="0" smtClean="0">
                <a:latin typeface="Helvetica Light"/>
                <a:cs typeface="Helvetica Light"/>
              </a:rPr>
              <a:t>Fagene begrunder på forskellige måder</a:t>
            </a:r>
          </a:p>
          <a:p>
            <a:r>
              <a:rPr lang="da-DK" sz="1800" dirty="0" smtClean="0">
                <a:latin typeface="Helvetica Light"/>
                <a:cs typeface="Helvetica Light"/>
              </a:rPr>
              <a:t>I nogle fag arbejder man primært med synspunkter (fx fortolkninger i dansk). I andre fag arbejder man primært med kendsgerninger (fx måleresultater i fysik)</a:t>
            </a:r>
          </a:p>
          <a:p>
            <a:r>
              <a:rPr lang="da-DK" sz="1800" dirty="0" smtClean="0">
                <a:latin typeface="Helvetica Light"/>
                <a:cs typeface="Helvetica Light"/>
              </a:rPr>
              <a:t>Synspunkter er noget, man kan være uenig i, og som man derfor må begrunde for at vinde tilslutning til dem</a:t>
            </a:r>
          </a:p>
          <a:p>
            <a:r>
              <a:rPr lang="da-DK" sz="1800" dirty="0" smtClean="0">
                <a:latin typeface="Helvetica Light"/>
                <a:cs typeface="Helvetica Light"/>
              </a:rPr>
              <a:t>Kendsgerninger kan man ikke være uenig i, men man kan forklare årsagen til, at noget er en kendsgerning</a:t>
            </a:r>
          </a:p>
          <a:p>
            <a:r>
              <a:rPr lang="da-DK" sz="1800" dirty="0" smtClean="0">
                <a:latin typeface="Helvetica Light"/>
                <a:cs typeface="Helvetica Light"/>
              </a:rPr>
              <a:t>Hvis synspunkter begrundes, arbejder vi med ARGUMENTATION</a:t>
            </a:r>
          </a:p>
          <a:p>
            <a:r>
              <a:rPr lang="da-DK" sz="1800" dirty="0" smtClean="0">
                <a:latin typeface="Helvetica Light"/>
                <a:cs typeface="Helvetica Light"/>
              </a:rPr>
              <a:t>Hvis kendsgerninger begrundes, arbejder vi med ÅRSAGSFORKLARING</a:t>
            </a:r>
          </a:p>
          <a:p>
            <a:r>
              <a:rPr lang="da-DK" sz="1800" dirty="0" smtClean="0">
                <a:solidFill>
                  <a:srgbClr val="000000"/>
                </a:solidFill>
                <a:latin typeface="Helvetica Light"/>
                <a:cs typeface="Helvetica Light"/>
              </a:rPr>
              <a:t>OBS: I naturvidenskabelige fag, hvor man behandler resultater af forsøg/data mm, vil man bruge betegnelsen ARGUMENTATION (ikke årsagsforklaring) om begrundelse for kendsgerninger</a:t>
            </a:r>
            <a:endParaRPr lang="da-DK" sz="1800" dirty="0">
              <a:solidFill>
                <a:srgbClr val="000000"/>
              </a:solidFill>
              <a:latin typeface="Helvetica Light"/>
              <a:cs typeface="Helvetica Light"/>
            </a:endParaRP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14431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1 </a:t>
            </a:r>
            <a:r>
              <a:rPr lang="da-DK" dirty="0" smtClean="0">
                <a:latin typeface="Helvetica"/>
                <a:cs typeface="Helvetica"/>
              </a:rPr>
              <a:t>fra dansk</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600" dirty="0" smtClean="0">
                <a:latin typeface="Helvetica Light"/>
                <a:cs typeface="Helvetica Light"/>
              </a:rPr>
              <a:t>”Den grimme ælling” er et eventyr af H.C. Andersen, der tematiserer forholdet mellem arv og miljø (synspunkt/fortolkning)</a:t>
            </a:r>
          </a:p>
          <a:p>
            <a:pPr lvl="1"/>
            <a:r>
              <a:rPr lang="da-DK" sz="2600" dirty="0" smtClean="0">
                <a:latin typeface="Helvetica Light"/>
                <a:cs typeface="Helvetica Light"/>
              </a:rPr>
              <a:t>Fordi andegården er et billede på samfundet/miljøet (begrundelse)</a:t>
            </a:r>
          </a:p>
          <a:p>
            <a:pPr lvl="1"/>
            <a:r>
              <a:rPr lang="da-DK" sz="2600" dirty="0" smtClean="0">
                <a:latin typeface="Helvetica Light"/>
                <a:cs typeface="Helvetica Light"/>
              </a:rPr>
              <a:t>Fordi en række aktører i miljøet forsøger at få ”ællingen” til at ændre adfærd, men på trods af det viser den sin sande natur som svane (begrundelse)</a:t>
            </a:r>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36622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2 </a:t>
            </a:r>
            <a:r>
              <a:rPr lang="da-DK" dirty="0" smtClean="0">
                <a:latin typeface="Helvetica"/>
                <a:cs typeface="Helvetica"/>
              </a:rPr>
              <a:t>fra dansk</a:t>
            </a:r>
            <a:endParaRPr lang="da-DK" dirty="0">
              <a:latin typeface="Helvetica"/>
              <a:cs typeface="Helvetica"/>
            </a:endParaRPr>
          </a:p>
        </p:txBody>
      </p:sp>
      <p:sp>
        <p:nvSpPr>
          <p:cNvPr id="3" name="Pladsholder til indhold 2"/>
          <p:cNvSpPr>
            <a:spLocks noGrp="1"/>
          </p:cNvSpPr>
          <p:nvPr>
            <p:ph idx="1"/>
          </p:nvPr>
        </p:nvSpPr>
        <p:spPr>
          <a:xfrm>
            <a:off x="276615" y="1600200"/>
            <a:ext cx="8600199" cy="4525963"/>
          </a:xfrm>
        </p:spPr>
        <p:txBody>
          <a:bodyPr>
            <a:normAutofit fontScale="92500" lnSpcReduction="10000"/>
          </a:bodyPr>
          <a:lstStyle/>
          <a:p>
            <a:r>
              <a:rPr lang="da-DK" sz="3000" dirty="0" smtClean="0">
                <a:latin typeface="Helvetica Light"/>
                <a:cs typeface="Helvetica Light"/>
              </a:rPr>
              <a:t>”Den grimme ælling” af H.C. Andersen er et eventyr, der tematiserer 1800-tallets sociale klassedeling (synspunkt/fortolkning)</a:t>
            </a:r>
          </a:p>
          <a:p>
            <a:pPr lvl="1"/>
            <a:r>
              <a:rPr lang="da-DK" sz="2600" dirty="0" smtClean="0">
                <a:latin typeface="Helvetica Light"/>
                <a:cs typeface="Helvetica Light"/>
              </a:rPr>
              <a:t>Fordi andegården er et billede på samfundet/miljøet (begrundelse)</a:t>
            </a:r>
          </a:p>
          <a:p>
            <a:pPr lvl="1"/>
            <a:r>
              <a:rPr lang="da-DK" sz="2600" dirty="0" smtClean="0">
                <a:latin typeface="Helvetica Light"/>
                <a:cs typeface="Helvetica Light"/>
              </a:rPr>
              <a:t>Fordi der er et stærkt hierarki i andegården </a:t>
            </a:r>
            <a:r>
              <a:rPr lang="da-DK" sz="2600" dirty="0">
                <a:latin typeface="Helvetica Light"/>
                <a:cs typeface="Helvetica Light"/>
              </a:rPr>
              <a:t>(begrundelse</a:t>
            </a:r>
            <a:r>
              <a:rPr lang="da-DK" sz="2600" dirty="0" smtClean="0">
                <a:latin typeface="Helvetica Light"/>
                <a:cs typeface="Helvetica Light"/>
              </a:rPr>
              <a:t>)</a:t>
            </a:r>
          </a:p>
          <a:p>
            <a:pPr lvl="1"/>
            <a:r>
              <a:rPr lang="da-DK" sz="2600" dirty="0" smtClean="0">
                <a:latin typeface="Helvetica Light"/>
                <a:cs typeface="Helvetica Light"/>
              </a:rPr>
              <a:t>Fordi afvigere fra normen bliver udstødt </a:t>
            </a:r>
            <a:r>
              <a:rPr lang="da-DK" sz="2600" dirty="0">
                <a:latin typeface="Helvetica Light"/>
                <a:cs typeface="Helvetica Light"/>
              </a:rPr>
              <a:t>(begrundelse</a:t>
            </a:r>
            <a:r>
              <a:rPr lang="da-DK" sz="2600" dirty="0" smtClean="0">
                <a:latin typeface="Helvetica Light"/>
                <a:cs typeface="Helvetica Light"/>
              </a:rPr>
              <a:t>)</a:t>
            </a:r>
          </a:p>
          <a:p>
            <a:pPr lvl="1"/>
            <a:r>
              <a:rPr lang="da-DK" sz="2600" dirty="0" smtClean="0">
                <a:latin typeface="Helvetica Light"/>
                <a:cs typeface="Helvetica Light"/>
              </a:rPr>
              <a:t>Fordi svanen repræsenterer den romantiske forestilling om kunstneren, der står udenfor og over samfundet (</a:t>
            </a:r>
            <a:r>
              <a:rPr lang="da-DK" sz="2600" dirty="0">
                <a:latin typeface="Helvetica Light"/>
                <a:cs typeface="Helvetica Light"/>
              </a:rPr>
              <a:t>begrundelse)</a:t>
            </a:r>
          </a:p>
          <a:p>
            <a:pPr lvl="1"/>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203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3 </a:t>
            </a:r>
            <a:r>
              <a:rPr lang="da-DK" dirty="0" smtClean="0">
                <a:latin typeface="Helvetica"/>
                <a:cs typeface="Helvetica"/>
              </a:rPr>
              <a:t>fra samfundsfag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700" dirty="0" smtClean="0">
                <a:latin typeface="Helvetica Light"/>
                <a:cs typeface="Helvetica Light"/>
              </a:rPr>
              <a:t>Regeringen bør øge det offentlige forbrug (synspunkt)</a:t>
            </a:r>
          </a:p>
          <a:p>
            <a:pPr lvl="1"/>
            <a:r>
              <a:rPr lang="da-DK" sz="2700" dirty="0" smtClean="0">
                <a:latin typeface="Helvetica Light"/>
                <a:cs typeface="Helvetica Light"/>
              </a:rPr>
              <a:t>Fordi det vil sætte gang i økonomien (begrundelse)</a:t>
            </a:r>
          </a:p>
          <a:p>
            <a:pPr lvl="1"/>
            <a:r>
              <a:rPr lang="da-DK" sz="2700" dirty="0" smtClean="0">
                <a:latin typeface="Helvetica Light"/>
                <a:cs typeface="Helvetica Light"/>
              </a:rPr>
              <a:t>Fordi det vil skabe flere arbejdspladser </a:t>
            </a:r>
            <a:r>
              <a:rPr lang="da-DK" sz="2700" dirty="0">
                <a:latin typeface="Helvetica Light"/>
                <a:cs typeface="Helvetica Light"/>
              </a:rPr>
              <a:t>(begrundelse</a:t>
            </a:r>
            <a:r>
              <a:rPr lang="da-DK" sz="2700" dirty="0" smtClean="0">
                <a:latin typeface="Helvetica Light"/>
                <a:cs typeface="Helvetica Light"/>
              </a:rPr>
              <a:t>)</a:t>
            </a:r>
          </a:p>
          <a:p>
            <a:pPr lvl="1"/>
            <a:r>
              <a:rPr lang="da-DK" sz="2700" dirty="0" smtClean="0">
                <a:latin typeface="Helvetica Light"/>
                <a:cs typeface="Helvetica Light"/>
              </a:rPr>
              <a:t>Fordi det vil give mere velfærd til borgerne </a:t>
            </a:r>
            <a:r>
              <a:rPr lang="da-DK" sz="2700" dirty="0">
                <a:latin typeface="Helvetica Light"/>
                <a:cs typeface="Helvetica Light"/>
              </a:rPr>
              <a:t>(begrundelse</a:t>
            </a:r>
            <a:r>
              <a:rPr lang="da-DK" sz="2700" dirty="0" smtClean="0">
                <a:latin typeface="Helvetica Light"/>
                <a:cs typeface="Helvetica Light"/>
              </a:rPr>
              <a:t>)</a:t>
            </a:r>
            <a:endParaRPr lang="da-DK" sz="27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57789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4 </a:t>
            </a:r>
            <a:r>
              <a:rPr lang="da-DK" dirty="0" smtClean="0">
                <a:latin typeface="Helvetica"/>
                <a:cs typeface="Helvetica"/>
              </a:rPr>
              <a:t>fra samfundsfag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700" dirty="0" smtClean="0">
                <a:latin typeface="Helvetica Light"/>
                <a:cs typeface="Helvetica Light"/>
              </a:rPr>
              <a:t>Socialdemokraterne mister vælgertilslutning (kendsgerning)</a:t>
            </a:r>
          </a:p>
          <a:p>
            <a:pPr lvl="1"/>
            <a:r>
              <a:rPr lang="da-DK" sz="2700" dirty="0" smtClean="0">
                <a:latin typeface="Helvetica Light"/>
                <a:cs typeface="Helvetica Light"/>
              </a:rPr>
              <a:t>Fordi de har begået en masse løftebrud (forklaring)</a:t>
            </a:r>
          </a:p>
          <a:p>
            <a:pPr lvl="1"/>
            <a:r>
              <a:rPr lang="da-DK" sz="2700" dirty="0" smtClean="0">
                <a:latin typeface="Helvetica Light"/>
                <a:cs typeface="Helvetica Light"/>
              </a:rPr>
              <a:t>Fordi Helle Thorning er ufolkelig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de fører borgerlig politik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de lader sig styre af Radikale Venstre </a:t>
            </a:r>
            <a:r>
              <a:rPr lang="da-DK" sz="2700" dirty="0">
                <a:latin typeface="Helvetica Light"/>
                <a:cs typeface="Helvetica Light"/>
              </a:rPr>
              <a:t>(forklaring)</a:t>
            </a:r>
          </a:p>
          <a:p>
            <a:pPr marL="457200" lvl="1" indent="0">
              <a:buNone/>
            </a:pPr>
            <a:endParaRPr lang="da-DK" sz="27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1348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5 </a:t>
            </a:r>
            <a:r>
              <a:rPr lang="da-DK" dirty="0" smtClean="0">
                <a:latin typeface="Helvetica"/>
                <a:cs typeface="Helvetica"/>
              </a:rPr>
              <a:t>fra historie</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700" dirty="0" smtClean="0">
                <a:latin typeface="Helvetica Light"/>
                <a:cs typeface="Helvetica Light"/>
              </a:rPr>
              <a:t>Kong Christian II mistede magten (kendsgerning)</a:t>
            </a:r>
          </a:p>
          <a:p>
            <a:pPr lvl="1"/>
            <a:r>
              <a:rPr lang="da-DK" sz="2700" dirty="0" smtClean="0">
                <a:latin typeface="Helvetica Light"/>
                <a:cs typeface="Helvetica Light"/>
              </a:rPr>
              <a:t>Fordi han var ubeslutsom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han var blevet upopulær blandt adelen </a:t>
            </a:r>
            <a:r>
              <a:rPr lang="da-DK" sz="2700" dirty="0">
                <a:latin typeface="Helvetica Light"/>
                <a:cs typeface="Helvetica Light"/>
              </a:rPr>
              <a:t>(forklaring)</a:t>
            </a:r>
            <a:endParaRPr lang="da-DK" sz="2700" dirty="0" smtClean="0">
              <a:latin typeface="Helvetica Light"/>
              <a:cs typeface="Helvetica Light"/>
            </a:endParaRPr>
          </a:p>
          <a:p>
            <a:pPr lvl="1"/>
            <a:r>
              <a:rPr lang="da-DK" sz="2700" dirty="0" smtClean="0">
                <a:latin typeface="Helvetica Light"/>
                <a:cs typeface="Helvetica Light"/>
              </a:rPr>
              <a:t>Fordi han tabte krigen til svenskerne </a:t>
            </a:r>
            <a:r>
              <a:rPr lang="da-DK" sz="2700" dirty="0">
                <a:latin typeface="Helvetica Light"/>
                <a:cs typeface="Helvetica Light"/>
              </a:rPr>
              <a:t>(forklaring)</a:t>
            </a:r>
            <a:endParaRPr lang="da-DK" sz="2700" dirty="0" smtClean="0">
              <a:latin typeface="Helvetica Light"/>
              <a:cs typeface="Helvetica Light"/>
            </a:endParaRPr>
          </a:p>
          <a:p>
            <a:pPr lvl="1"/>
            <a:endParaRPr lang="da-DK" sz="27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9252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1058</Words>
  <Application>Microsoft Macintosh PowerPoint</Application>
  <PresentationFormat>Skærmshow (4:3)</PresentationFormat>
  <Paragraphs>114</Paragraphs>
  <Slides>19</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19</vt:i4>
      </vt:variant>
    </vt:vector>
  </HeadingPairs>
  <TitlesOfParts>
    <vt:vector size="24" baseType="lpstr">
      <vt:lpstr>Calibri</vt:lpstr>
      <vt:lpstr>Helvetica</vt:lpstr>
      <vt:lpstr>Helvetica Light</vt:lpstr>
      <vt:lpstr>Arial</vt:lpstr>
      <vt:lpstr>Kontortema</vt:lpstr>
      <vt:lpstr>SKRIVEFAGET</vt:lpstr>
      <vt:lpstr>Argumentation og årsagsforklaring</vt:lpstr>
      <vt:lpstr>Vi begrunder altid</vt:lpstr>
      <vt:lpstr>Vi begrunder i alle fag</vt:lpstr>
      <vt:lpstr>Eksempel 1 fra dansk</vt:lpstr>
      <vt:lpstr>Eksempel 2 fra dansk</vt:lpstr>
      <vt:lpstr>Eksempel 3 fra samfundsfag</vt:lpstr>
      <vt:lpstr>Eksempel 4 fra samfundsfag</vt:lpstr>
      <vt:lpstr>Eksempel 5 fra historie</vt:lpstr>
      <vt:lpstr>Eksempel 6 fra fysik</vt:lpstr>
      <vt:lpstr>Eksempel 7 fra matematik</vt:lpstr>
      <vt:lpstr>Øvelse 1: Argument eller årsagsforklaring?</vt:lpstr>
      <vt:lpstr>Argumentation</vt:lpstr>
      <vt:lpstr>Et argument består af mindst to dele</vt:lpstr>
      <vt:lpstr>Argumentmarkører</vt:lpstr>
      <vt:lpstr>Derfor/fordi-prøven</vt:lpstr>
      <vt:lpstr>Øvelse 2: Derfor/fordi</vt:lpstr>
      <vt:lpstr>Øvelse 3: Find argumenter og bestem synspunkt (konklusion) og begrundelse </vt:lpstr>
      <vt:lpstr>Øvelse 4: Argumentation i en længere tekst</vt:lpstr>
    </vt:vector>
  </TitlesOfParts>
  <Company>Skanderborg Gymnasium</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48</cp:revision>
  <dcterms:created xsi:type="dcterms:W3CDTF">2013-06-03T08:09:04Z</dcterms:created>
  <dcterms:modified xsi:type="dcterms:W3CDTF">2016-10-03T13:02:54Z</dcterms:modified>
</cp:coreProperties>
</file>