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60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0F732-15FF-0940-BE26-ABC1BD059610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E7F5C-8C8B-D341-87DD-A31261EC81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33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0" u="none" smtClean="0"/>
              <a:t>OBS: Forklar </a:t>
            </a:r>
            <a:r>
              <a:rPr lang="da-DK" b="0" u="none" dirty="0" smtClean="0"/>
              <a:t>eleverne,</a:t>
            </a:r>
            <a:r>
              <a:rPr lang="da-DK" b="0" u="none" baseline="0" dirty="0" smtClean="0"/>
              <a:t> at man i de naturvidenskabelige fag ikke beskæftiger sig med synspunkter, men i stedet diskuterer man resultater af forsøg i forhold til teorier, udførte forsøg mm. Det er en vigtig pointe.</a:t>
            </a:r>
            <a:endParaRPr lang="da-DK" b="0" u="none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E7F5C-8C8B-D341-87DD-A31261EC81B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062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06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454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05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99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9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008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675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3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30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41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59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33BD-E17B-4276-8D47-C4BC706E092A}" type="datetimeFigureOut">
              <a:rPr lang="da-DK" smtClean="0"/>
              <a:pPr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20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257031" cy="17526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Modul </a:t>
            </a:r>
            <a:r>
              <a:rPr lang="da-DK" sz="2800" dirty="0">
                <a:solidFill>
                  <a:schemeClr val="accent1"/>
                </a:solidFill>
                <a:latin typeface="Helvetica Light"/>
                <a:cs typeface="Helvetica Light"/>
              </a:rPr>
              <a:t>4</a:t>
            </a:r>
            <a:r>
              <a:rPr lang="da-DK" sz="28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: </a:t>
            </a:r>
            <a:r>
              <a:rPr lang="da-DK" sz="2800" dirty="0" smtClean="0">
                <a:latin typeface="Helvetica Light"/>
                <a:cs typeface="Helvetica Light"/>
              </a:rPr>
              <a:t>Faglighed og taksonomi</a:t>
            </a:r>
          </a:p>
          <a:p>
            <a:r>
              <a:rPr lang="da-DK" sz="28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Lektion 4: </a:t>
            </a:r>
            <a:r>
              <a:rPr lang="da-DK" sz="2800" dirty="0" smtClean="0">
                <a:latin typeface="Helvetica Light"/>
                <a:cs typeface="Helvetica Light"/>
              </a:rPr>
              <a:t>Diskussion</a:t>
            </a:r>
            <a:endParaRPr lang="da-DK" sz="2800" dirty="0">
              <a:latin typeface="Helvetica Light"/>
              <a:cs typeface="Helvetica Light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Diskussion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>
                <a:latin typeface="Helvetica Light"/>
                <a:cs typeface="Helvetica Light"/>
              </a:rPr>
              <a:t>I daglig tale bruger vi ordet diskussion om situationer, hvor vi er uenige om noget og vil overbevise den anden om, at vi har ret</a:t>
            </a:r>
          </a:p>
          <a:p>
            <a:r>
              <a:rPr lang="da-DK" sz="2400" dirty="0" smtClean="0">
                <a:latin typeface="Helvetica Light"/>
                <a:cs typeface="Helvetica Light"/>
              </a:rPr>
              <a:t>I faglige opgaver handler diskussionen om at overveje en sag fra forskellige vinkler</a:t>
            </a:r>
          </a:p>
          <a:p>
            <a:r>
              <a:rPr lang="da-DK" sz="2400" dirty="0" smtClean="0">
                <a:latin typeface="Helvetica Light"/>
                <a:cs typeface="Helvetica Light"/>
              </a:rPr>
              <a:t>Det gør du ved at spille synspunkter og begrundelser ud mod hinanden</a:t>
            </a:r>
          </a:p>
          <a:p>
            <a:r>
              <a:rPr lang="da-DK" sz="2400" dirty="0" smtClean="0">
                <a:latin typeface="Helvetica Light"/>
                <a:cs typeface="Helvetica Light"/>
              </a:rPr>
              <a:t>Diskussionen er en anledning til at skærpe din tankevirksomhed</a:t>
            </a:r>
          </a:p>
          <a:p>
            <a:r>
              <a:rPr lang="da-DK" sz="2400" dirty="0" smtClean="0">
                <a:latin typeface="Helvetica Light"/>
                <a:cs typeface="Helvetica Light"/>
              </a:rPr>
              <a:t>På den måde får du et mere nuanceret syn på dit emne, så du bliver klogere på problemstillingen</a:t>
            </a:r>
            <a:endParaRPr lang="da-DK" sz="24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7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latin typeface="Helvetica"/>
                <a:cs typeface="Helvetica"/>
              </a:rPr>
              <a:t>Den faglige diskussion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>
                <a:latin typeface="Helvetica Light"/>
                <a:cs typeface="Helvetica Light"/>
              </a:rPr>
              <a:t>For at kunne deltage i en faglig diskussion skal du være i stand til at:</a:t>
            </a:r>
          </a:p>
          <a:p>
            <a:r>
              <a:rPr lang="da-DK" sz="2800" dirty="0">
                <a:latin typeface="Helvetica Light"/>
                <a:cs typeface="Helvetica Light"/>
              </a:rPr>
              <a:t>d</a:t>
            </a:r>
            <a:r>
              <a:rPr lang="da-DK" sz="2800" dirty="0" smtClean="0">
                <a:latin typeface="Helvetica Light"/>
                <a:cs typeface="Helvetica Light"/>
              </a:rPr>
              <a:t>efinere, undersøge, præcisere og nuancere de begreber eller emner, du diskuterer</a:t>
            </a:r>
          </a:p>
          <a:p>
            <a:r>
              <a:rPr lang="da-DK" sz="2800" dirty="0">
                <a:latin typeface="Helvetica Light"/>
                <a:cs typeface="Helvetica Light"/>
              </a:rPr>
              <a:t>t</a:t>
            </a:r>
            <a:r>
              <a:rPr lang="da-DK" sz="2800" dirty="0" smtClean="0">
                <a:latin typeface="Helvetica Light"/>
                <a:cs typeface="Helvetica Light"/>
              </a:rPr>
              <a:t>ænke sammen med de andre deltagere – overtale og lade dig overtale</a:t>
            </a:r>
          </a:p>
          <a:p>
            <a:r>
              <a:rPr lang="da-DK" sz="2800" dirty="0">
                <a:latin typeface="Helvetica Light"/>
                <a:cs typeface="Helvetica Light"/>
              </a:rPr>
              <a:t>a</a:t>
            </a:r>
            <a:r>
              <a:rPr lang="da-DK" sz="2800" dirty="0" smtClean="0">
                <a:latin typeface="Helvetica Light"/>
                <a:cs typeface="Helvetica Light"/>
              </a:rPr>
              <a:t>rgumentere sagligt og systematisk</a:t>
            </a:r>
          </a:p>
          <a:p>
            <a:r>
              <a:rPr lang="da-DK" sz="2800" dirty="0">
                <a:latin typeface="Helvetica Light"/>
                <a:cs typeface="Helvetica Light"/>
              </a:rPr>
              <a:t>f</a:t>
            </a:r>
            <a:r>
              <a:rPr lang="da-DK" sz="2800" dirty="0" smtClean="0">
                <a:latin typeface="Helvetica Light"/>
                <a:cs typeface="Helvetica Light"/>
              </a:rPr>
              <a:t>orholde dig til andres argumenter</a:t>
            </a:r>
          </a:p>
          <a:p>
            <a:pPr marL="0" indent="0">
              <a:buNone/>
            </a:pPr>
            <a:endParaRPr lang="da-DK" sz="28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Øvelse: </a:t>
            </a:r>
            <a:r>
              <a:rPr lang="da-DK" dirty="0">
                <a:latin typeface="Helvetica"/>
                <a:cs typeface="Helvetica"/>
              </a:rPr>
              <a:t>M</a:t>
            </a:r>
            <a:r>
              <a:rPr lang="da-DK" dirty="0" smtClean="0">
                <a:latin typeface="Helvetica"/>
                <a:cs typeface="Helvetica"/>
              </a:rPr>
              <a:t>undtlig diskussion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7474" y="1284932"/>
            <a:ext cx="8757768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000" dirty="0" smtClean="0">
                <a:latin typeface="Helvetica Light"/>
                <a:cs typeface="Helvetica Light"/>
              </a:rPr>
              <a:t>Der er kommet et forslag fra Moderniseringsstyrelsen om at ophæve loftet på klassestørrelsen i gymnasiet. Som det er nu, må der højest være 28 elever i klassen. Moderniseringsstyrelsen vil nu lade det være op til skolens rektor at bestemme, hvor mange elever der skal sidde i hver klasse.</a:t>
            </a:r>
          </a:p>
          <a:p>
            <a:pPr marL="0" indent="0">
              <a:buNone/>
            </a:pPr>
            <a:r>
              <a:rPr lang="da-DK" sz="2000" dirty="0" smtClean="0">
                <a:latin typeface="Helvetica Light"/>
                <a:cs typeface="Helvetica Light"/>
              </a:rPr>
              <a:t>I den anledning har DR2 inviteret til debat om emnet. Deltagerne i debatten er: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En politiker fra Enhedslisten, som er imod forslaget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En politiker fra Venstre, som er for forslaget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Elevrådsformanden fra Skanderborg Gymnasium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En repræsentant fra GL, som er lærernes fagforening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Formanden for Rektorforeningen</a:t>
            </a:r>
          </a:p>
          <a:p>
            <a:pPr marL="0" indent="0">
              <a:buNone/>
            </a:pPr>
            <a:r>
              <a:rPr lang="da-DK" sz="2000" dirty="0" smtClean="0">
                <a:latin typeface="Helvetica Light"/>
                <a:cs typeface="Helvetica Light"/>
              </a:rPr>
              <a:t>Debatten ledes af en journalist, som er vært på programmet. Desuden følges debatten af en anden journalist, som skal skrive en artikel om debatten til morgendagens avis </a:t>
            </a:r>
            <a:endParaRPr lang="da-DK" sz="2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Øvelse: </a:t>
            </a:r>
            <a:r>
              <a:rPr lang="da-DK" dirty="0" smtClean="0">
                <a:latin typeface="Helvetica"/>
                <a:cs typeface="Helvetica"/>
              </a:rPr>
              <a:t>Mundtlig diskussion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2200" dirty="0" smtClean="0">
                <a:latin typeface="Helvetica Light"/>
                <a:cs typeface="Helvetica Light"/>
              </a:rPr>
              <a:t>Plan for afviklingen af debatten: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200" dirty="0" smtClean="0">
                <a:latin typeface="Helvetica Light"/>
                <a:cs typeface="Helvetica Light"/>
              </a:rPr>
              <a:t>Mødedeltagerne forbereder sig på debatten ved at afklare deres egne synspunkter og argumenter (20 min.)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200" dirty="0" smtClean="0">
                <a:latin typeface="Helvetica Light"/>
                <a:cs typeface="Helvetica Light"/>
              </a:rPr>
              <a:t>Debatten afvikles og ledes af værten, mens avisjournalisten tager referat (20 min.)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200" dirty="0" smtClean="0">
                <a:latin typeface="Helvetica Light"/>
                <a:cs typeface="Helvetica Light"/>
              </a:rPr>
              <a:t>Avisjournalisten forelægger referatet for sine kilder og får det godkendt. Debatdeltagerne kan her bede om at få præciseret formuleringer, få rettet misforståelser o. lign. (15 min.)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200" dirty="0" smtClean="0">
                <a:latin typeface="Helvetica Light"/>
                <a:cs typeface="Helvetica Light"/>
              </a:rPr>
              <a:t>Journalisten sender sit godkendte referat til debatdeltagerne og studieværten (2 min.)</a:t>
            </a:r>
          </a:p>
          <a:p>
            <a:pPr marL="514350" indent="-514350">
              <a:buFont typeface="+mj-lt"/>
              <a:buAutoNum type="arabicPeriod"/>
            </a:pPr>
            <a:endParaRPr lang="da-DK" sz="22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da-DK" sz="2200" dirty="0" smtClean="0">
              <a:latin typeface="Helvetica Light"/>
              <a:cs typeface="Helvetica Light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7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411</Words>
  <Application>Microsoft Macintosh PowerPoint</Application>
  <PresentationFormat>Skærmshow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Calibri</vt:lpstr>
      <vt:lpstr>Helvetica</vt:lpstr>
      <vt:lpstr>Helvetica Light</vt:lpstr>
      <vt:lpstr>Arial</vt:lpstr>
      <vt:lpstr>Kontortema</vt:lpstr>
      <vt:lpstr>SKRIVEFAGET</vt:lpstr>
      <vt:lpstr>Diskussion</vt:lpstr>
      <vt:lpstr>Den faglige diskussion</vt:lpstr>
      <vt:lpstr>Øvelse: Mundtlig diskussion</vt:lpstr>
      <vt:lpstr>Øvelse: Mundtlig diskussion</vt:lpstr>
    </vt:vector>
  </TitlesOfParts>
  <Company>Skanderborg Gymnasium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SKRIVEFAGET</dc:title>
  <dc:creator>Jesper Strøm</dc:creator>
  <cp:lastModifiedBy>Jakob Peter Thomsen</cp:lastModifiedBy>
  <cp:revision>23</cp:revision>
  <dcterms:created xsi:type="dcterms:W3CDTF">2013-06-24T12:18:44Z</dcterms:created>
  <dcterms:modified xsi:type="dcterms:W3CDTF">2016-10-03T12:52:53Z</dcterms:modified>
</cp:coreProperties>
</file>