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7" r:id="rId2"/>
    <p:sldId id="256" r:id="rId3"/>
    <p:sldId id="258" r:id="rId4"/>
    <p:sldId id="259" r:id="rId5"/>
    <p:sldId id="260" r:id="rId6"/>
    <p:sldId id="261" r:id="rId7"/>
    <p:sldId id="268" r:id="rId8"/>
    <p:sldId id="263" r:id="rId9"/>
    <p:sldId id="269" r:id="rId10"/>
    <p:sldId id="270" r:id="rId11"/>
    <p:sldId id="267" r:id="rId12"/>
    <p:sldId id="266" r:id="rId1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D1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F5E61F-2D2D-2F44-AED1-3D7E58535188}" type="datetimeFigureOut">
              <a:rPr lang="da-DK" smtClean="0"/>
              <a:t>03/10/2016</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1C5637-CC66-5A4F-99DA-21B50A9504BA}" type="slidenum">
              <a:rPr lang="da-DK" smtClean="0"/>
              <a:t>‹nr.›</a:t>
            </a:fld>
            <a:endParaRPr lang="da-DK"/>
          </a:p>
        </p:txBody>
      </p:sp>
    </p:spTree>
    <p:extLst>
      <p:ext uri="{BB962C8B-B14F-4D97-AF65-F5344CB8AC3E}">
        <p14:creationId xmlns:p14="http://schemas.microsoft.com/office/powerpoint/2010/main" val="30481736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4E1C5637-CC66-5A4F-99DA-21B50A9504BA}" type="slidenum">
              <a:rPr lang="da-DK" smtClean="0"/>
              <a:t>1</a:t>
            </a:fld>
            <a:endParaRPr lang="da-DK"/>
          </a:p>
        </p:txBody>
      </p:sp>
    </p:spTree>
    <p:extLst>
      <p:ext uri="{BB962C8B-B14F-4D97-AF65-F5344CB8AC3E}">
        <p14:creationId xmlns:p14="http://schemas.microsoft.com/office/powerpoint/2010/main" val="263469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845588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5994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4274812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80010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831880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345124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53245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151976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599128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92575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8BB33BD-E17B-4276-8D47-C4BC706E092A}" type="datetimeFigureOut">
              <a:rPr lang="da-DK" smtClean="0"/>
              <a:pPr/>
              <a:t>03/10/2016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6235723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B33BD-E17B-4276-8D47-C4BC706E092A}" type="datetimeFigureOut">
              <a:rPr lang="da-DK" smtClean="0"/>
              <a:pPr/>
              <a:t>03/10/2016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CCA3F-F119-4C1B-B220-2319DF088435}" type="slidenum">
              <a:rPr lang="da-DK" smtClean="0"/>
              <a:pPr/>
              <a:t>‹nr.›</a:t>
            </a:fld>
            <a:endParaRPr lang="da-DK"/>
          </a:p>
        </p:txBody>
      </p:sp>
    </p:spTree>
    <p:extLst>
      <p:ext uri="{BB962C8B-B14F-4D97-AF65-F5344CB8AC3E}">
        <p14:creationId xmlns:p14="http://schemas.microsoft.com/office/powerpoint/2010/main" val="3493327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a:xfrm>
            <a:off x="1371600" y="3886200"/>
            <a:ext cx="6951986" cy="1752600"/>
          </a:xfrm>
        </p:spPr>
        <p:txBody>
          <a:bodyPr>
            <a:normAutofit/>
          </a:bodyPr>
          <a:lstStyle/>
          <a:p>
            <a:r>
              <a:rPr lang="da-DK" sz="2800" dirty="0" smtClean="0">
                <a:solidFill>
                  <a:srgbClr val="4F81BD"/>
                </a:solidFill>
                <a:latin typeface="Helvetica Light"/>
                <a:cs typeface="Helvetica Light"/>
              </a:rPr>
              <a:t>Modul </a:t>
            </a:r>
            <a:r>
              <a:rPr lang="da-DK" sz="2800" dirty="0">
                <a:solidFill>
                  <a:srgbClr val="4F81BD"/>
                </a:solidFill>
                <a:latin typeface="Helvetica Light"/>
                <a:cs typeface="Helvetica Light"/>
              </a:rPr>
              <a:t>4</a:t>
            </a:r>
            <a:r>
              <a:rPr lang="da-DK" sz="2800" dirty="0" smtClean="0">
                <a:solidFill>
                  <a:srgbClr val="4F81BD"/>
                </a:solidFill>
                <a:latin typeface="Helvetica Light"/>
                <a:cs typeface="Helvetica Light"/>
              </a:rPr>
              <a:t>: </a:t>
            </a:r>
            <a:r>
              <a:rPr lang="da-DK" sz="2800" dirty="0" smtClean="0">
                <a:latin typeface="Helvetica Light"/>
                <a:cs typeface="Helvetica Light"/>
              </a:rPr>
              <a:t>Faglighed og taksonomi</a:t>
            </a:r>
          </a:p>
          <a:p>
            <a:r>
              <a:rPr lang="da-DK" sz="2800" dirty="0" smtClean="0">
                <a:solidFill>
                  <a:srgbClr val="4F81BD"/>
                </a:solidFill>
                <a:latin typeface="Helvetica Light"/>
                <a:cs typeface="Helvetica Light"/>
              </a:rPr>
              <a:t>Lektion 2: </a:t>
            </a:r>
            <a:r>
              <a:rPr lang="da-DK" sz="2800" dirty="0" smtClean="0">
                <a:latin typeface="Helvetica Light"/>
                <a:cs typeface="Helvetica Light"/>
              </a:rPr>
              <a:t>Den redegørende skrivemåde</a:t>
            </a:r>
            <a:endParaRPr lang="da-DK" sz="2800" dirty="0">
              <a:latin typeface="Helvetica Light"/>
              <a:cs typeface="Helvetica Light"/>
            </a:endParaRPr>
          </a:p>
        </p:txBody>
      </p:sp>
      <p:pic>
        <p:nvPicPr>
          <p:cNvPr id="4" name="Billede 3"/>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061252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chemeClr val="accent1"/>
                </a:solidFill>
                <a:latin typeface="Helvetica"/>
                <a:cs typeface="Helvetica"/>
              </a:rPr>
              <a:t>Eksempel 2: </a:t>
            </a:r>
            <a:r>
              <a:rPr lang="da-DK" dirty="0" smtClean="0">
                <a:latin typeface="Helvetica"/>
                <a:cs typeface="Helvetica"/>
              </a:rPr>
              <a:t>Redegørelse fra SRO</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Udviklingen af det moderne menneske </a:t>
            </a:r>
            <a:r>
              <a:rPr lang="da-DK" sz="2800" dirty="0" smtClean="0">
                <a:solidFill>
                  <a:srgbClr val="4F81BD"/>
                </a:solidFill>
                <a:latin typeface="Helvetica Light"/>
                <a:cs typeface="Helvetica Light"/>
              </a:rPr>
              <a:t>Homo Sapiens</a:t>
            </a:r>
            <a:r>
              <a:rPr lang="da-DK" sz="2800" dirty="0" smtClean="0">
                <a:latin typeface="Helvetica Light"/>
                <a:cs typeface="Helvetica Light"/>
              </a:rPr>
              <a:t>, altså menneskets </a:t>
            </a:r>
            <a:r>
              <a:rPr lang="da-DK" sz="2800" dirty="0" smtClean="0">
                <a:solidFill>
                  <a:srgbClr val="4F81BD"/>
                </a:solidFill>
                <a:latin typeface="Helvetica Light"/>
                <a:cs typeface="Helvetica Light"/>
              </a:rPr>
              <a:t>evolution</a:t>
            </a:r>
            <a:r>
              <a:rPr lang="da-DK" sz="2800" dirty="0" smtClean="0">
                <a:latin typeface="Helvetica Light"/>
                <a:cs typeface="Helvetica Light"/>
              </a:rPr>
              <a:t>, er sket gennem processen, man kalder </a:t>
            </a:r>
            <a:r>
              <a:rPr lang="da-DK" sz="2800" dirty="0" smtClean="0">
                <a:solidFill>
                  <a:srgbClr val="4F81BD"/>
                </a:solidFill>
                <a:latin typeface="Helvetica Light"/>
                <a:cs typeface="Helvetica Light"/>
              </a:rPr>
              <a:t>naturlig</a:t>
            </a:r>
            <a:r>
              <a:rPr lang="da-DK" sz="2800" dirty="0" smtClean="0">
                <a:latin typeface="Helvetica Light"/>
                <a:cs typeface="Helvetica Light"/>
              </a:rPr>
              <a:t> </a:t>
            </a:r>
            <a:r>
              <a:rPr lang="da-DK" sz="2800" dirty="0" smtClean="0">
                <a:solidFill>
                  <a:srgbClr val="4F81BD"/>
                </a:solidFill>
                <a:latin typeface="Helvetica Light"/>
                <a:cs typeface="Helvetica Light"/>
              </a:rPr>
              <a:t>selektion</a:t>
            </a:r>
            <a:r>
              <a:rPr lang="da-DK" sz="2800" dirty="0" smtClean="0">
                <a:latin typeface="Helvetica Light"/>
                <a:cs typeface="Helvetica Light"/>
              </a:rPr>
              <a:t>. </a:t>
            </a:r>
            <a:r>
              <a:rPr lang="da-DK" sz="2800" dirty="0" smtClean="0">
                <a:solidFill>
                  <a:schemeClr val="accent2"/>
                </a:solidFill>
                <a:latin typeface="Helvetica Light"/>
                <a:cs typeface="Helvetica Light"/>
              </a:rPr>
              <a:t>Naturlig selektion er et begreb, der stammer fra Darwins evolutionslære. Det er et udtryk for den proces, der sker, når et individ med en særlig fænotype (egenskab udtrykt af gener) er særlig godt tilpasset et givent miljø og dermed har forbedrede levevilkår sammenlignet med individer med andre fænotyper.</a:t>
            </a:r>
            <a:endParaRPr lang="da-DK" sz="2800" dirty="0">
              <a:solidFill>
                <a:schemeClr val="accent2"/>
              </a:solidFill>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88523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
        <p:nvSpPr>
          <p:cNvPr id="2" name="Titel 1"/>
          <p:cNvSpPr>
            <a:spLocks noGrp="1"/>
          </p:cNvSpPr>
          <p:nvPr>
            <p:ph type="title"/>
          </p:nvPr>
        </p:nvSpPr>
        <p:spPr/>
        <p:txBody>
          <a:bodyPr/>
          <a:lstStyle/>
          <a:p>
            <a:r>
              <a:rPr lang="da-DK" dirty="0" smtClean="0">
                <a:latin typeface="Helvetica"/>
                <a:cs typeface="Helvetica"/>
              </a:rPr>
              <a:t>Redegørelsens sprog</a:t>
            </a:r>
            <a:endParaRPr lang="da-DK" dirty="0">
              <a:latin typeface="Helvetica"/>
              <a:cs typeface="Helvetica"/>
            </a:endParaRPr>
          </a:p>
        </p:txBody>
      </p:sp>
      <p:sp>
        <p:nvSpPr>
          <p:cNvPr id="3" name="Pladsholder til indhold 2"/>
          <p:cNvSpPr>
            <a:spLocks noGrp="1"/>
          </p:cNvSpPr>
          <p:nvPr>
            <p:ph idx="1"/>
          </p:nvPr>
        </p:nvSpPr>
        <p:spPr>
          <a:xfrm>
            <a:off x="457200" y="1600200"/>
            <a:ext cx="8229600" cy="4929914"/>
          </a:xfrm>
        </p:spPr>
        <p:txBody>
          <a:bodyPr>
            <a:normAutofit/>
          </a:bodyPr>
          <a:lstStyle/>
          <a:p>
            <a:pPr lvl="0"/>
            <a:r>
              <a:rPr lang="da-DK" sz="2400" dirty="0">
                <a:latin typeface="Helvetica Light"/>
                <a:cs typeface="Helvetica Light"/>
              </a:rPr>
              <a:t>Redegørelsen skal </a:t>
            </a:r>
            <a:r>
              <a:rPr lang="da-DK" sz="2400" dirty="0" smtClean="0">
                <a:latin typeface="Helvetica Light"/>
                <a:cs typeface="Helvetica Light"/>
              </a:rPr>
              <a:t>indeholde markører, der minder </a:t>
            </a:r>
            <a:r>
              <a:rPr lang="da-DK" sz="2400" dirty="0">
                <a:latin typeface="Helvetica Light"/>
                <a:cs typeface="Helvetica Light"/>
              </a:rPr>
              <a:t>modtageren </a:t>
            </a:r>
            <a:r>
              <a:rPr lang="da-DK" sz="2400" dirty="0" smtClean="0">
                <a:latin typeface="Helvetica Light"/>
                <a:cs typeface="Helvetica Light"/>
              </a:rPr>
              <a:t>om, </a:t>
            </a:r>
            <a:r>
              <a:rPr lang="da-DK" sz="2400" dirty="0">
                <a:latin typeface="Helvetica Light"/>
                <a:cs typeface="Helvetica Light"/>
              </a:rPr>
              <a:t>at </a:t>
            </a:r>
            <a:r>
              <a:rPr lang="da-DK" sz="2400" dirty="0" smtClean="0">
                <a:latin typeface="Helvetica Light"/>
                <a:cs typeface="Helvetica Light"/>
              </a:rPr>
              <a:t>idéerne </a:t>
            </a:r>
            <a:r>
              <a:rPr lang="da-DK" sz="2400" dirty="0">
                <a:latin typeface="Helvetica Light"/>
                <a:cs typeface="Helvetica Light"/>
              </a:rPr>
              <a:t>ikke er afsenderens, men en </a:t>
            </a:r>
            <a:r>
              <a:rPr lang="da-DK" sz="2400" dirty="0" smtClean="0">
                <a:latin typeface="Helvetica Light"/>
                <a:cs typeface="Helvetica Light"/>
              </a:rPr>
              <a:t>andens</a:t>
            </a:r>
            <a:r>
              <a:rPr lang="da-DK" sz="2400" dirty="0">
                <a:latin typeface="Helvetica Light"/>
                <a:cs typeface="Helvetica Light"/>
              </a:rPr>
              <a:t>,</a:t>
            </a:r>
            <a:r>
              <a:rPr lang="da-DK" sz="2400" dirty="0" smtClean="0">
                <a:latin typeface="Helvetica Light"/>
                <a:cs typeface="Helvetica Light"/>
              </a:rPr>
              <a:t> fx</a:t>
            </a:r>
          </a:p>
          <a:p>
            <a:pPr lvl="1"/>
            <a:r>
              <a:rPr lang="da-DK" sz="2000" dirty="0" smtClean="0">
                <a:latin typeface="Helvetica Light"/>
                <a:cs typeface="Helvetica Light"/>
              </a:rPr>
              <a:t>”</a:t>
            </a:r>
            <a:r>
              <a:rPr lang="da-DK" sz="2000" dirty="0">
                <a:latin typeface="Helvetica Light"/>
                <a:cs typeface="Helvetica Light"/>
              </a:rPr>
              <a:t>F</a:t>
            </a:r>
            <a:r>
              <a:rPr lang="da-DK" sz="2000" dirty="0" smtClean="0">
                <a:latin typeface="Helvetica Light"/>
                <a:cs typeface="Helvetica Light"/>
              </a:rPr>
              <a:t>orfatterens </a:t>
            </a:r>
            <a:r>
              <a:rPr lang="da-DK" sz="2000" dirty="0">
                <a:latin typeface="Helvetica Light"/>
                <a:cs typeface="Helvetica Light"/>
              </a:rPr>
              <a:t>hovedsynspunkt er…</a:t>
            </a:r>
            <a:r>
              <a:rPr lang="da-DK" sz="2000" dirty="0" smtClean="0">
                <a:latin typeface="Helvetica Light"/>
                <a:cs typeface="Helvetica Light"/>
              </a:rPr>
              <a:t>”</a:t>
            </a:r>
          </a:p>
          <a:p>
            <a:pPr lvl="1"/>
            <a:r>
              <a:rPr lang="da-DK" sz="2000" dirty="0" smtClean="0">
                <a:latin typeface="Helvetica Light"/>
                <a:cs typeface="Helvetica Light"/>
              </a:rPr>
              <a:t>”</a:t>
            </a:r>
            <a:r>
              <a:rPr lang="da-DK" sz="2000" dirty="0">
                <a:latin typeface="Helvetica Light"/>
                <a:cs typeface="Helvetica Light"/>
              </a:rPr>
              <a:t>Forfatterens væsentligste begrundelse er…</a:t>
            </a:r>
            <a:r>
              <a:rPr lang="da-DK" sz="2000" dirty="0" smtClean="0">
                <a:latin typeface="Helvetica Light"/>
                <a:cs typeface="Helvetica Light"/>
              </a:rPr>
              <a:t>”</a:t>
            </a:r>
            <a:endParaRPr lang="da-DK" sz="2000" dirty="0">
              <a:latin typeface="Helvetica Light"/>
              <a:cs typeface="Helvetica Light"/>
            </a:endParaRPr>
          </a:p>
          <a:p>
            <a:pPr lvl="1"/>
            <a:r>
              <a:rPr lang="da-DK" sz="2000" dirty="0" smtClean="0">
                <a:latin typeface="Helvetica Light"/>
                <a:cs typeface="Helvetica Light"/>
              </a:rPr>
              <a:t>”Skribenten mener </a:t>
            </a:r>
            <a:r>
              <a:rPr lang="da-DK" sz="2000" dirty="0">
                <a:latin typeface="Helvetica Light"/>
                <a:cs typeface="Helvetica Light"/>
              </a:rPr>
              <a:t>endvidere…</a:t>
            </a:r>
            <a:r>
              <a:rPr lang="da-DK" sz="2000" dirty="0" smtClean="0">
                <a:latin typeface="Helvetica Light"/>
                <a:cs typeface="Helvetica Light"/>
              </a:rPr>
              <a:t>”</a:t>
            </a:r>
            <a:endParaRPr lang="da-DK" sz="2000" dirty="0">
              <a:latin typeface="Helvetica Light"/>
              <a:cs typeface="Helvetica Light"/>
            </a:endParaRPr>
          </a:p>
          <a:p>
            <a:pPr lvl="1"/>
            <a:r>
              <a:rPr lang="da-DK" sz="2000" dirty="0" smtClean="0">
                <a:latin typeface="Helvetica Light"/>
                <a:cs typeface="Helvetica Light"/>
              </a:rPr>
              <a:t>”Centralt i Hansens forståelse af begrebet er…”</a:t>
            </a:r>
            <a:endParaRPr lang="da-DK" sz="2000" dirty="0">
              <a:latin typeface="Helvetica Light"/>
              <a:cs typeface="Helvetica Light"/>
            </a:endParaRPr>
          </a:p>
          <a:p>
            <a:pPr lvl="1"/>
            <a:r>
              <a:rPr lang="da-DK" sz="2000" dirty="0" smtClean="0">
                <a:latin typeface="Helvetica Light"/>
                <a:cs typeface="Helvetica Light"/>
              </a:rPr>
              <a:t>”Det er, ifølge Jensen, karakteristisk for…”</a:t>
            </a:r>
          </a:p>
          <a:p>
            <a:pPr lvl="1"/>
            <a:r>
              <a:rPr lang="da-DK" sz="2000" dirty="0" smtClean="0">
                <a:solidFill>
                  <a:srgbClr val="000000"/>
                </a:solidFill>
                <a:latin typeface="Helvetica Light"/>
                <a:cs typeface="Helvetica Light"/>
              </a:rPr>
              <a:t>”Ifølge Darwins evolutionsteori…”</a:t>
            </a:r>
          </a:p>
          <a:p>
            <a:pPr lvl="1"/>
            <a:r>
              <a:rPr lang="da-DK" sz="2000" dirty="0" smtClean="0">
                <a:latin typeface="Helvetica Light"/>
                <a:cs typeface="Helvetica Light"/>
              </a:rPr>
              <a:t> osv.</a:t>
            </a:r>
          </a:p>
          <a:p>
            <a:r>
              <a:rPr lang="da-DK" sz="2400" dirty="0" smtClean="0">
                <a:latin typeface="Helvetica Light"/>
                <a:cs typeface="Helvetica Light"/>
              </a:rPr>
              <a:t>Det </a:t>
            </a:r>
            <a:r>
              <a:rPr lang="da-DK" sz="2400" dirty="0">
                <a:latin typeface="Helvetica Light"/>
                <a:cs typeface="Helvetica Light"/>
              </a:rPr>
              <a:t>er en god </a:t>
            </a:r>
            <a:r>
              <a:rPr lang="da-DK" sz="2400" dirty="0" smtClean="0">
                <a:latin typeface="Helvetica Light"/>
                <a:cs typeface="Helvetica Light"/>
              </a:rPr>
              <a:t>idé </a:t>
            </a:r>
            <a:r>
              <a:rPr lang="da-DK" sz="2400" dirty="0">
                <a:latin typeface="Helvetica Light"/>
                <a:cs typeface="Helvetica Light"/>
              </a:rPr>
              <a:t>at bruge sådanne markører, hver gang man begynder på et nyt </a:t>
            </a:r>
            <a:r>
              <a:rPr lang="da-DK" sz="2400" dirty="0" smtClean="0">
                <a:latin typeface="Helvetica Light"/>
                <a:cs typeface="Helvetica Light"/>
              </a:rPr>
              <a:t>afsnit</a:t>
            </a:r>
            <a:r>
              <a:rPr lang="da-DK" sz="2400" dirty="0">
                <a:latin typeface="Helvetica Light"/>
                <a:cs typeface="Helvetica Light"/>
              </a:rPr>
              <a:t> </a:t>
            </a:r>
            <a:r>
              <a:rPr lang="da-DK" sz="2400" dirty="0" smtClean="0">
                <a:latin typeface="Helvetica Light"/>
                <a:cs typeface="Helvetica Light"/>
              </a:rPr>
              <a:t>i redegørelsen</a:t>
            </a:r>
          </a:p>
          <a:p>
            <a:endParaRPr lang="da-DK" dirty="0" smtClean="0">
              <a:latin typeface="Helvetica Light"/>
              <a:cs typeface="Helvetica Light"/>
            </a:endParaRPr>
          </a:p>
          <a:p>
            <a:endParaRPr lang="da-DK" dirty="0">
              <a:latin typeface="Helvetica Light"/>
              <a:cs typeface="Helvetica Light"/>
            </a:endParaRPr>
          </a:p>
          <a:p>
            <a:endParaRPr lang="da-DK" dirty="0">
              <a:latin typeface="Helvetica Light"/>
              <a:cs typeface="Helvetica Light"/>
            </a:endParaRPr>
          </a:p>
        </p:txBody>
      </p:sp>
    </p:spTree>
    <p:extLst>
      <p:ext uri="{BB962C8B-B14F-4D97-AF65-F5344CB8AC3E}">
        <p14:creationId xmlns:p14="http://schemas.microsoft.com/office/powerpoint/2010/main" val="97813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solidFill>
                <a:latin typeface="Helvetica"/>
                <a:cs typeface="Helvetica"/>
              </a:rPr>
              <a:t>Øvelse 1: </a:t>
            </a:r>
            <a:r>
              <a:rPr lang="da-DK" dirty="0" smtClean="0">
                <a:latin typeface="Helvetica"/>
                <a:cs typeface="Helvetica"/>
              </a:rPr>
              <a:t>Lav en redegørelse</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Du skal lave en redegørelse for appelformer i retorikken på baggrund af følgende materiale:</a:t>
            </a:r>
          </a:p>
          <a:p>
            <a:r>
              <a:rPr lang="da-DK" sz="2800" dirty="0" smtClean="0">
                <a:latin typeface="Helvetica Light"/>
                <a:cs typeface="Helvetica Light"/>
              </a:rPr>
              <a:t>Jimmy Zander Hagen: Uddrag fra Sprog og tale</a:t>
            </a:r>
          </a:p>
          <a:p>
            <a:r>
              <a:rPr lang="da-DK" sz="2800" dirty="0">
                <a:latin typeface="Helvetica Light"/>
                <a:cs typeface="Helvetica Light"/>
              </a:rPr>
              <a:t>Aristoteles: Uddrag fra Retorikken</a:t>
            </a:r>
          </a:p>
          <a:p>
            <a:r>
              <a:rPr lang="da-DK" sz="2800" dirty="0" smtClean="0">
                <a:latin typeface="Helvetica Light"/>
                <a:cs typeface="Helvetica Light"/>
              </a:rPr>
              <a:t>Selvvalgt materiale fra internet</a:t>
            </a:r>
          </a:p>
          <a:p>
            <a:pPr marL="0" indent="0">
              <a:buNone/>
            </a:pPr>
            <a:r>
              <a:rPr lang="da-DK" sz="2800" dirty="0" smtClean="0">
                <a:latin typeface="Helvetica Light"/>
                <a:cs typeface="Helvetica Light"/>
              </a:rPr>
              <a:t>Redegørelsen må max fylde 300 ord (ca. ¾ side).</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423467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latin typeface="Helvetica"/>
                <a:cs typeface="Helvetica"/>
              </a:rPr>
              <a:t>Den redegørende skrivemåde</a:t>
            </a:r>
            <a:endParaRPr lang="da-DK" dirty="0">
              <a:latin typeface="Helvetica"/>
              <a:cs typeface="Helvetica"/>
            </a:endParaRPr>
          </a:p>
        </p:txBody>
      </p:sp>
      <p:sp>
        <p:nvSpPr>
          <p:cNvPr id="5" name="Pladsholder til indhold 4"/>
          <p:cNvSpPr>
            <a:spLocks noGrp="1"/>
          </p:cNvSpPr>
          <p:nvPr>
            <p:ph idx="1"/>
          </p:nvPr>
        </p:nvSpPr>
        <p:spPr/>
        <p:txBody>
          <a:bodyPr>
            <a:normAutofit fontScale="85000" lnSpcReduction="10000"/>
          </a:bodyPr>
          <a:lstStyle/>
          <a:p>
            <a:r>
              <a:rPr lang="da-DK" dirty="0" smtClean="0">
                <a:latin typeface="Helvetica Light"/>
                <a:cs typeface="Helvetica Light"/>
              </a:rPr>
              <a:t>Denne skrivemåde bruges i et afsnit, hvor formålet er at videregive information til læseren om den teori eller viden, du har benyttet dig af i din undersøgelse</a:t>
            </a:r>
          </a:p>
          <a:p>
            <a:r>
              <a:rPr lang="da-DK" dirty="0" smtClean="0">
                <a:latin typeface="Helvetica Light"/>
                <a:cs typeface="Helvetica Light"/>
              </a:rPr>
              <a:t>Det kan være viden om:</a:t>
            </a:r>
          </a:p>
          <a:p>
            <a:pPr lvl="1"/>
            <a:r>
              <a:rPr lang="da-DK" dirty="0" smtClean="0">
                <a:latin typeface="Helvetica Light"/>
                <a:cs typeface="Helvetica Light"/>
              </a:rPr>
              <a:t>et emne: fx industrialiseringen (historie)</a:t>
            </a:r>
          </a:p>
          <a:p>
            <a:pPr lvl="1"/>
            <a:r>
              <a:rPr lang="da-DK" dirty="0">
                <a:latin typeface="Helvetica Light"/>
                <a:cs typeface="Helvetica Light"/>
              </a:rPr>
              <a:t>t</a:t>
            </a:r>
            <a:r>
              <a:rPr lang="da-DK" dirty="0" smtClean="0">
                <a:latin typeface="Helvetica Light"/>
                <a:cs typeface="Helvetica Light"/>
              </a:rPr>
              <a:t>eorier om socialisering (samfundsfag)</a:t>
            </a:r>
          </a:p>
          <a:p>
            <a:pPr lvl="1"/>
            <a:r>
              <a:rPr lang="da-DK" dirty="0">
                <a:latin typeface="Helvetica Light"/>
                <a:cs typeface="Helvetica Light"/>
              </a:rPr>
              <a:t>v</a:t>
            </a:r>
            <a:r>
              <a:rPr lang="da-DK" dirty="0" smtClean="0">
                <a:latin typeface="Helvetica Light"/>
                <a:cs typeface="Helvetica Light"/>
              </a:rPr>
              <a:t>iden om stofskiftet (biologi)</a:t>
            </a:r>
          </a:p>
          <a:p>
            <a:pPr lvl="1"/>
            <a:r>
              <a:rPr lang="da-DK" dirty="0">
                <a:latin typeface="Helvetica Light"/>
                <a:cs typeface="Helvetica Light"/>
              </a:rPr>
              <a:t>b</a:t>
            </a:r>
            <a:r>
              <a:rPr lang="da-DK" dirty="0" smtClean="0">
                <a:latin typeface="Helvetica Light"/>
                <a:cs typeface="Helvetica Light"/>
              </a:rPr>
              <a:t>eskrivelsen af en forsøgsopstilling (fysik eller kemi)</a:t>
            </a:r>
          </a:p>
          <a:p>
            <a:pPr lvl="1"/>
            <a:r>
              <a:rPr lang="da-DK" dirty="0">
                <a:latin typeface="Helvetica Light"/>
                <a:cs typeface="Helvetica Light"/>
              </a:rPr>
              <a:t>s</a:t>
            </a:r>
            <a:r>
              <a:rPr lang="da-DK" dirty="0" smtClean="0">
                <a:latin typeface="Helvetica Light"/>
                <a:cs typeface="Helvetica Light"/>
              </a:rPr>
              <a:t>ynspunkterne i en artikel (dansk)</a:t>
            </a:r>
          </a:p>
          <a:p>
            <a:pPr lvl="1"/>
            <a:r>
              <a:rPr lang="da-DK" dirty="0">
                <a:latin typeface="Helvetica Light"/>
                <a:cs typeface="Helvetica Light"/>
              </a:rPr>
              <a:t>e</a:t>
            </a:r>
            <a:r>
              <a:rPr lang="da-DK" dirty="0" smtClean="0">
                <a:latin typeface="Helvetica Light"/>
                <a:cs typeface="Helvetica Light"/>
              </a:rPr>
              <a:t>t matematisk bevis</a:t>
            </a:r>
          </a:p>
          <a:p>
            <a:pPr lvl="1"/>
            <a:endParaRPr lang="da-DK" dirty="0">
              <a:latin typeface="Helvetica Light"/>
              <a:cs typeface="Helvetica Light"/>
            </a:endParaRPr>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66527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800" decel="100000"/>
                                        <p:tgtEl>
                                          <p:spTgt spid="5">
                                            <p:txEl>
                                              <p:pRg st="7" end="7"/>
                                            </p:txEl>
                                          </p:spTgt>
                                        </p:tgtEl>
                                      </p:cBhvr>
                                    </p:animEffect>
                                    <p:anim calcmode="lin" valueType="num">
                                      <p:cBhvr>
                                        <p:cTn id="43" dur="800" decel="100000" fill="hold"/>
                                        <p:tgtEl>
                                          <p:spTgt spid="5">
                                            <p:txEl>
                                              <p:pRg st="7" end="7"/>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5">
                                            <p:txEl>
                                              <p:pRg st="7" end="7"/>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5">
                                            <p:txEl>
                                              <p:pRg st="7" end="7"/>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5">
                                            <p:txEl>
                                              <p:pRg st="7" end="7"/>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5">
                                            <p:txEl>
                                              <p:pRg st="7" end="7"/>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Redegørelsens kendetegn</a:t>
            </a:r>
            <a:endParaRPr lang="da-DK" dirty="0">
              <a:latin typeface="Helvetica"/>
              <a:cs typeface="Helvetica"/>
            </a:endParaRPr>
          </a:p>
        </p:txBody>
      </p:sp>
      <p:sp>
        <p:nvSpPr>
          <p:cNvPr id="3" name="Pladsholder til indhold 2"/>
          <p:cNvSpPr>
            <a:spLocks noGrp="1"/>
          </p:cNvSpPr>
          <p:nvPr>
            <p:ph idx="1"/>
          </p:nvPr>
        </p:nvSpPr>
        <p:spPr/>
        <p:txBody>
          <a:bodyPr>
            <a:normAutofit fontScale="92500"/>
          </a:bodyPr>
          <a:lstStyle/>
          <a:p>
            <a:r>
              <a:rPr lang="da-DK" sz="3000" dirty="0" smtClean="0">
                <a:latin typeface="Helvetica Light"/>
                <a:cs typeface="Helvetica Light"/>
              </a:rPr>
              <a:t>En objektivt informerende skrivemåde. Flet ikke dine egne synspunkter ind</a:t>
            </a:r>
          </a:p>
          <a:p>
            <a:r>
              <a:rPr lang="da-DK" sz="3000" dirty="0" smtClean="0">
                <a:latin typeface="Helvetica Light"/>
                <a:cs typeface="Helvetica Light"/>
              </a:rPr>
              <a:t>En udvælgelse af de væsentligste informationer. Ikke alt skal med – kun det vigtige</a:t>
            </a:r>
          </a:p>
          <a:p>
            <a:r>
              <a:rPr lang="da-DK" sz="3000" dirty="0" smtClean="0">
                <a:latin typeface="Helvetica Light"/>
                <a:cs typeface="Helvetica Light"/>
              </a:rPr>
              <a:t>En gengivelse af disse informationer i en struktureret rækkefølge</a:t>
            </a:r>
            <a:r>
              <a:rPr lang="da-DK" sz="3000" dirty="0">
                <a:latin typeface="Helvetica Light"/>
                <a:cs typeface="Helvetica Light"/>
              </a:rPr>
              <a:t>:</a:t>
            </a:r>
            <a:endParaRPr lang="da-DK" sz="3000" dirty="0" smtClean="0">
              <a:latin typeface="Helvetica Light"/>
              <a:cs typeface="Helvetica Light"/>
            </a:endParaRPr>
          </a:p>
          <a:p>
            <a:pPr lvl="1"/>
            <a:r>
              <a:rPr lang="da-DK" sz="2600" dirty="0">
                <a:latin typeface="Helvetica Light"/>
                <a:cs typeface="Helvetica Light"/>
              </a:rPr>
              <a:t>S</a:t>
            </a:r>
            <a:r>
              <a:rPr lang="da-DK" sz="2600" dirty="0" smtClean="0">
                <a:latin typeface="Helvetica Light"/>
                <a:cs typeface="Helvetica Light"/>
              </a:rPr>
              <a:t>tart med de vigtigste definitioner og beskrivelser</a:t>
            </a:r>
          </a:p>
          <a:p>
            <a:pPr lvl="1"/>
            <a:r>
              <a:rPr lang="da-DK" sz="2600" dirty="0">
                <a:latin typeface="Helvetica Light"/>
                <a:cs typeface="Helvetica Light"/>
              </a:rPr>
              <a:t>B</a:t>
            </a:r>
            <a:r>
              <a:rPr lang="da-DK" sz="2600" dirty="0" smtClean="0">
                <a:latin typeface="Helvetica Light"/>
                <a:cs typeface="Helvetica Light"/>
              </a:rPr>
              <a:t>evæg dig videre mod præciseringer, uddybende eksempler og afgrænsninger</a:t>
            </a:r>
          </a:p>
          <a:p>
            <a:endParaRPr lang="da-DK" dirty="0" smtClean="0">
              <a:latin typeface="Helvetica Light"/>
              <a:cs typeface="Helvetica Light"/>
            </a:endParaRPr>
          </a:p>
          <a:p>
            <a:endParaRPr lang="da-DK" dirty="0" smtClean="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66715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Redegørelsens sprog</a:t>
            </a:r>
            <a:endParaRPr lang="da-DK" dirty="0">
              <a:latin typeface="Helvetica"/>
              <a:cs typeface="Helvetica"/>
            </a:endParaRPr>
          </a:p>
        </p:txBody>
      </p:sp>
      <p:sp>
        <p:nvSpPr>
          <p:cNvPr id="3" name="Pladsholder til indhold 2"/>
          <p:cNvSpPr>
            <a:spLocks noGrp="1"/>
          </p:cNvSpPr>
          <p:nvPr>
            <p:ph idx="1"/>
          </p:nvPr>
        </p:nvSpPr>
        <p:spPr>
          <a:xfrm>
            <a:off x="457199" y="1600200"/>
            <a:ext cx="8408257" cy="4956175"/>
          </a:xfrm>
        </p:spPr>
        <p:txBody>
          <a:bodyPr>
            <a:normAutofit/>
          </a:bodyPr>
          <a:lstStyle/>
          <a:p>
            <a:pPr marL="0" indent="0">
              <a:buNone/>
            </a:pPr>
            <a:r>
              <a:rPr lang="da-DK" sz="2000" dirty="0" smtClean="0">
                <a:latin typeface="Helvetica Light"/>
                <a:cs typeface="Helvetica Light"/>
              </a:rPr>
              <a:t>Sprogbrugen skal vise kendskab til faglige begreber og signalere objektiv beskrivelse</a:t>
            </a:r>
          </a:p>
          <a:p>
            <a:r>
              <a:rPr lang="da-DK" sz="2000" dirty="0" smtClean="0">
                <a:latin typeface="Helvetica Light"/>
                <a:cs typeface="Helvetica Light"/>
              </a:rPr>
              <a:t>”Det kopernikanske verdensbillede er betegnelse for…” (faglig begreb + definition)</a:t>
            </a:r>
          </a:p>
          <a:p>
            <a:r>
              <a:rPr lang="da-DK" sz="2000" dirty="0" smtClean="0">
                <a:latin typeface="Helvetica Light"/>
                <a:cs typeface="Helvetica Light"/>
              </a:rPr>
              <a:t>”Karakteristisk for Hansens argumentation er…” (beskrivelse)</a:t>
            </a:r>
          </a:p>
          <a:p>
            <a:r>
              <a:rPr lang="da-DK" sz="2000" dirty="0" smtClean="0">
                <a:latin typeface="Helvetica Light"/>
                <a:cs typeface="Helvetica Light"/>
              </a:rPr>
              <a:t>”Til forskel fra Hansen er Jensen…” (præcisering gennem brug af sammenligning – påpegning af forskel&gt;&lt;lighed)</a:t>
            </a:r>
          </a:p>
          <a:p>
            <a:r>
              <a:rPr lang="da-DK" sz="2000" dirty="0" smtClean="0">
                <a:latin typeface="Helvetica Light"/>
                <a:cs typeface="Helvetica Light"/>
              </a:rPr>
              <a:t>”DNA er et spiralformet molekyle, som findes i cellens…” (fagligt begreb + beskrivelse)</a:t>
            </a:r>
          </a:p>
          <a:p>
            <a:r>
              <a:rPr lang="da-DK" sz="2000" dirty="0" smtClean="0">
                <a:latin typeface="Helvetica Light"/>
                <a:cs typeface="Helvetica Light"/>
              </a:rPr>
              <a:t>”Det moderne gennembruds interesse for kønspolitiske spørgsmål kommer bl.a. til udtryk i en række noveller af Herman Bang, fx den berømte Foran Alteret fra 1880” (uddybning og eksemplificering)</a:t>
            </a:r>
            <a:endParaRPr lang="da-DK" sz="2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7499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rgbClr val="4F81BD"/>
                </a:solidFill>
                <a:latin typeface="Helvetica"/>
                <a:cs typeface="Helvetica"/>
              </a:rPr>
              <a:t>Eksempel 1: </a:t>
            </a:r>
            <a:r>
              <a:rPr lang="da-DK" dirty="0" smtClean="0">
                <a:latin typeface="Helvetica"/>
                <a:cs typeface="Helvetica"/>
              </a:rPr>
              <a:t>Redegørelse fra SRP</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Udvandringen fra Danmark til USA kan forklares ved opstilling af nogle generelle teorier omkring, hvilke forhold der påvirker et lands befolkning til at foretage de såkaldte ’vandringsbeslutninger’. En af de mest brugte forklaringer er det klassiske push-and-</a:t>
            </a:r>
            <a:r>
              <a:rPr lang="da-DK" sz="2800" dirty="0" err="1" smtClean="0">
                <a:latin typeface="Helvetica Light"/>
                <a:cs typeface="Helvetica Light"/>
              </a:rPr>
              <a:t>pull</a:t>
            </a:r>
            <a:r>
              <a:rPr lang="da-DK" sz="2800" dirty="0" smtClean="0">
                <a:latin typeface="Helvetica Light"/>
                <a:cs typeface="Helvetica Light"/>
              </a:rPr>
              <a:t>-begreb, der er betegnelsen for læren om indvandringslandets tiltrækningskraft (</a:t>
            </a:r>
            <a:r>
              <a:rPr lang="da-DK" sz="2800" dirty="0" err="1" smtClean="0">
                <a:latin typeface="Helvetica Light"/>
                <a:cs typeface="Helvetica Light"/>
              </a:rPr>
              <a:t>pull</a:t>
            </a:r>
            <a:r>
              <a:rPr lang="da-DK" sz="2800" dirty="0" smtClean="0">
                <a:latin typeface="Helvetica Light"/>
                <a:cs typeface="Helvetica Light"/>
              </a:rPr>
              <a:t>-effekten), og udvandringslandets bortstødningskraft (push-effekten).</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04031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rgbClr val="4F81BD"/>
                </a:solidFill>
                <a:latin typeface="Helvetica"/>
                <a:cs typeface="Helvetica"/>
              </a:rPr>
              <a:t>Eksempel 1: </a:t>
            </a:r>
            <a:r>
              <a:rPr lang="da-DK" dirty="0" smtClean="0">
                <a:latin typeface="Helvetica"/>
                <a:cs typeface="Helvetica"/>
              </a:rPr>
              <a:t>Redegørelse fra SRP</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Udvandringen fra Danmark til USA kan forklares ved opstilling af nogle generelle teorier omkring, hvilke forhold der påvirker et lands befolkning til at foretage </a:t>
            </a:r>
            <a:r>
              <a:rPr lang="da-DK" sz="2800" dirty="0" smtClean="0">
                <a:solidFill>
                  <a:srgbClr val="77D1FF"/>
                </a:solidFill>
                <a:latin typeface="Helvetica Light"/>
                <a:cs typeface="Helvetica Light"/>
              </a:rPr>
              <a:t>de såkaldte ’vandringsbeslutninger’</a:t>
            </a:r>
            <a:r>
              <a:rPr lang="da-DK" sz="2800" dirty="0" smtClean="0">
                <a:latin typeface="Helvetica Light"/>
                <a:cs typeface="Helvetica Light"/>
              </a:rPr>
              <a:t>. En af de mest brugte forklaringer er det klassiske </a:t>
            </a:r>
            <a:r>
              <a:rPr lang="da-DK" sz="2800" dirty="0" smtClean="0">
                <a:solidFill>
                  <a:srgbClr val="77D1FF"/>
                </a:solidFill>
                <a:latin typeface="Helvetica Light"/>
                <a:cs typeface="Helvetica Light"/>
              </a:rPr>
              <a:t>push-and-</a:t>
            </a:r>
            <a:r>
              <a:rPr lang="da-DK" sz="2800" dirty="0" err="1" smtClean="0">
                <a:solidFill>
                  <a:srgbClr val="77D1FF"/>
                </a:solidFill>
                <a:latin typeface="Helvetica Light"/>
                <a:cs typeface="Helvetica Light"/>
              </a:rPr>
              <a:t>pull</a:t>
            </a:r>
            <a:r>
              <a:rPr lang="da-DK" sz="2800" dirty="0" smtClean="0">
                <a:solidFill>
                  <a:srgbClr val="77D1FF"/>
                </a:solidFill>
                <a:latin typeface="Helvetica Light"/>
                <a:cs typeface="Helvetica Light"/>
              </a:rPr>
              <a:t>-begreb</a:t>
            </a:r>
            <a:r>
              <a:rPr lang="da-DK" sz="2800" dirty="0" smtClean="0">
                <a:latin typeface="Helvetica Light"/>
                <a:cs typeface="Helvetica Light"/>
              </a:rPr>
              <a:t>, der er betegnelsen for læren om indvandringslandets tiltrækningskraft (</a:t>
            </a:r>
            <a:r>
              <a:rPr lang="da-DK" sz="2800" dirty="0" err="1" smtClean="0">
                <a:latin typeface="Helvetica Light"/>
                <a:cs typeface="Helvetica Light"/>
              </a:rPr>
              <a:t>pull</a:t>
            </a:r>
            <a:r>
              <a:rPr lang="da-DK" sz="2800" dirty="0" smtClean="0">
                <a:latin typeface="Helvetica Light"/>
                <a:cs typeface="Helvetica Light"/>
              </a:rPr>
              <a:t>-effekten), og udvandringslandets bortstødningskraft (push-effekten).</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720957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rgbClr val="4F81BD"/>
                </a:solidFill>
                <a:latin typeface="Helvetica"/>
                <a:cs typeface="Helvetica"/>
              </a:rPr>
              <a:t>Eksempel 1: </a:t>
            </a:r>
            <a:r>
              <a:rPr lang="da-DK" dirty="0" smtClean="0">
                <a:latin typeface="Helvetica"/>
                <a:cs typeface="Helvetica"/>
              </a:rPr>
              <a:t>Redegørelse fra SRP</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Udvandringen fra Danmark til USA kan forklares ved opstilling af nogle generelle teorier omkring, hvilke forhold der påvirker et lands befolkning til at foretage </a:t>
            </a:r>
            <a:r>
              <a:rPr lang="da-DK" sz="2800" dirty="0" smtClean="0">
                <a:solidFill>
                  <a:srgbClr val="77D1FF"/>
                </a:solidFill>
                <a:latin typeface="Helvetica Light"/>
                <a:cs typeface="Helvetica Light"/>
              </a:rPr>
              <a:t>de såkaldte ’vandringsbeslutninger’</a:t>
            </a:r>
            <a:r>
              <a:rPr lang="da-DK" sz="2800" dirty="0" smtClean="0">
                <a:latin typeface="Helvetica Light"/>
                <a:cs typeface="Helvetica Light"/>
              </a:rPr>
              <a:t>. En af de mest brugte forklaringer er det klassiske </a:t>
            </a:r>
            <a:r>
              <a:rPr lang="da-DK" sz="2800" dirty="0" smtClean="0">
                <a:solidFill>
                  <a:srgbClr val="77D1FF"/>
                </a:solidFill>
                <a:latin typeface="Helvetica Light"/>
                <a:cs typeface="Helvetica Light"/>
              </a:rPr>
              <a:t>push-and-</a:t>
            </a:r>
            <a:r>
              <a:rPr lang="da-DK" sz="2800" dirty="0" err="1" smtClean="0">
                <a:solidFill>
                  <a:srgbClr val="77D1FF"/>
                </a:solidFill>
                <a:latin typeface="Helvetica Light"/>
                <a:cs typeface="Helvetica Light"/>
              </a:rPr>
              <a:t>pull</a:t>
            </a:r>
            <a:r>
              <a:rPr lang="da-DK" sz="2800" dirty="0" smtClean="0">
                <a:solidFill>
                  <a:srgbClr val="77D1FF"/>
                </a:solidFill>
                <a:latin typeface="Helvetica Light"/>
                <a:cs typeface="Helvetica Light"/>
              </a:rPr>
              <a:t>-begreb</a:t>
            </a:r>
            <a:r>
              <a:rPr lang="da-DK" sz="2800" dirty="0" smtClean="0">
                <a:latin typeface="Helvetica Light"/>
                <a:cs typeface="Helvetica Light"/>
              </a:rPr>
              <a:t>, </a:t>
            </a:r>
            <a:r>
              <a:rPr lang="da-DK" sz="2800" dirty="0" smtClean="0">
                <a:solidFill>
                  <a:schemeClr val="accent2"/>
                </a:solidFill>
                <a:latin typeface="Helvetica Light"/>
                <a:cs typeface="Helvetica Light"/>
              </a:rPr>
              <a:t>der er betegnelsen for læren om indvandringslandets tiltrækningskraft (</a:t>
            </a:r>
            <a:r>
              <a:rPr lang="da-DK" sz="2800" dirty="0" err="1" smtClean="0">
                <a:solidFill>
                  <a:schemeClr val="accent2"/>
                </a:solidFill>
                <a:latin typeface="Helvetica Light"/>
                <a:cs typeface="Helvetica Light"/>
              </a:rPr>
              <a:t>pull</a:t>
            </a:r>
            <a:r>
              <a:rPr lang="da-DK" sz="2800" dirty="0" smtClean="0">
                <a:solidFill>
                  <a:schemeClr val="accent2"/>
                </a:solidFill>
                <a:latin typeface="Helvetica Light"/>
                <a:cs typeface="Helvetica Light"/>
              </a:rPr>
              <a:t>-effekten), og udvandringslandets bortstødningskraft (push-effekten).</a:t>
            </a:r>
            <a:endParaRPr lang="da-DK" sz="2800" dirty="0">
              <a:solidFill>
                <a:schemeClr val="accent2"/>
              </a:solidFill>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60449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chemeClr val="accent1"/>
                </a:solidFill>
                <a:latin typeface="Helvetica"/>
                <a:cs typeface="Helvetica"/>
              </a:rPr>
              <a:t>Eksempel 2: </a:t>
            </a:r>
            <a:r>
              <a:rPr lang="da-DK" dirty="0" smtClean="0">
                <a:latin typeface="Helvetica"/>
                <a:cs typeface="Helvetica"/>
              </a:rPr>
              <a:t>Redegørelse fra SRO</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Udviklingen af det moderne menneske Homo Sapiens, altså menneskets evolution, er sket gennem processen, man kalder naturlig selektion. Naturlig selektion er et begreb, der stammer fra Darwins evolutionslære. Det er et udtryk for den proces, der sker, når et individ med en særlig fænotype (egenskab udtrykt af gener) er særlig godt tilpasset et givent miljø og dermed har forbedrede levevilkår sammenlignet med individer med andre fænotyper.</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57353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chemeClr val="accent1"/>
                </a:solidFill>
                <a:latin typeface="Helvetica"/>
                <a:cs typeface="Helvetica"/>
              </a:rPr>
              <a:t>Eksempel 2: </a:t>
            </a:r>
            <a:r>
              <a:rPr lang="da-DK" dirty="0" smtClean="0">
                <a:latin typeface="Helvetica"/>
                <a:cs typeface="Helvetica"/>
              </a:rPr>
              <a:t>Redegørelse fra SRO</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Udviklingen af det moderne menneske </a:t>
            </a:r>
            <a:r>
              <a:rPr lang="da-DK" sz="2800" dirty="0" smtClean="0">
                <a:solidFill>
                  <a:srgbClr val="4F81BD"/>
                </a:solidFill>
                <a:latin typeface="Helvetica Light"/>
                <a:cs typeface="Helvetica Light"/>
              </a:rPr>
              <a:t>Homo Sapiens</a:t>
            </a:r>
            <a:r>
              <a:rPr lang="da-DK" sz="2800" dirty="0" smtClean="0">
                <a:latin typeface="Helvetica Light"/>
                <a:cs typeface="Helvetica Light"/>
              </a:rPr>
              <a:t>, altså menneskets </a:t>
            </a:r>
            <a:r>
              <a:rPr lang="da-DK" sz="2800" dirty="0" smtClean="0">
                <a:solidFill>
                  <a:srgbClr val="4F81BD"/>
                </a:solidFill>
                <a:latin typeface="Helvetica Light"/>
                <a:cs typeface="Helvetica Light"/>
              </a:rPr>
              <a:t>evolution</a:t>
            </a:r>
            <a:r>
              <a:rPr lang="da-DK" sz="2800" dirty="0" smtClean="0">
                <a:latin typeface="Helvetica Light"/>
                <a:cs typeface="Helvetica Light"/>
              </a:rPr>
              <a:t>, er sket gennem processen, man kalder </a:t>
            </a:r>
            <a:r>
              <a:rPr lang="da-DK" sz="2800" dirty="0" smtClean="0">
                <a:solidFill>
                  <a:srgbClr val="4F81BD"/>
                </a:solidFill>
                <a:latin typeface="Helvetica Light"/>
                <a:cs typeface="Helvetica Light"/>
              </a:rPr>
              <a:t>naturlig</a:t>
            </a:r>
            <a:r>
              <a:rPr lang="da-DK" sz="2800" dirty="0" smtClean="0">
                <a:latin typeface="Helvetica Light"/>
                <a:cs typeface="Helvetica Light"/>
              </a:rPr>
              <a:t> </a:t>
            </a:r>
            <a:r>
              <a:rPr lang="da-DK" sz="2800" dirty="0" smtClean="0">
                <a:solidFill>
                  <a:srgbClr val="4F81BD"/>
                </a:solidFill>
                <a:latin typeface="Helvetica Light"/>
                <a:cs typeface="Helvetica Light"/>
              </a:rPr>
              <a:t>selektion</a:t>
            </a:r>
            <a:r>
              <a:rPr lang="da-DK" sz="2800" dirty="0" smtClean="0">
                <a:latin typeface="Helvetica Light"/>
                <a:cs typeface="Helvetica Light"/>
              </a:rPr>
              <a:t>. Naturlig selektion er et begreb, der stammer fra Darwins evolutionslære. Det er et udtryk for den proces, der sker, når et individ med en særlig fænotype (egenskab udtrykt af gener) er særlig godt tilpasset et givent miljø og dermed har forbedrede levevilkår sammenlignet med individer med andre fænotyper.</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526197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167</TotalTime>
  <Words>831</Words>
  <Application>Microsoft Macintosh PowerPoint</Application>
  <PresentationFormat>Skærmshow (4:3)</PresentationFormat>
  <Paragraphs>55</Paragraphs>
  <Slides>12</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12</vt:i4>
      </vt:variant>
    </vt:vector>
  </HeadingPairs>
  <TitlesOfParts>
    <vt:vector size="17" baseType="lpstr">
      <vt:lpstr>Calibri</vt:lpstr>
      <vt:lpstr>Helvetica</vt:lpstr>
      <vt:lpstr>Helvetica Light</vt:lpstr>
      <vt:lpstr>Arial</vt:lpstr>
      <vt:lpstr>Kontortema</vt:lpstr>
      <vt:lpstr>SKRIVEFAGET</vt:lpstr>
      <vt:lpstr>Den redegørende skrivemåde</vt:lpstr>
      <vt:lpstr>Redegørelsens kendetegn</vt:lpstr>
      <vt:lpstr>Redegørelsens sprog</vt:lpstr>
      <vt:lpstr>Eksempel 1: Redegørelse fra SRP</vt:lpstr>
      <vt:lpstr>Eksempel 1: Redegørelse fra SRP</vt:lpstr>
      <vt:lpstr>Eksempel 1: Redegørelse fra SRP</vt:lpstr>
      <vt:lpstr>Eksempel 2: Redegørelse fra SRO</vt:lpstr>
      <vt:lpstr>Eksempel 2: Redegørelse fra SRO</vt:lpstr>
      <vt:lpstr>Eksempel 2: Redegørelse fra SRO</vt:lpstr>
      <vt:lpstr>Redegørelsens sprog</vt:lpstr>
      <vt:lpstr>Øvelse 1: Lav en redegørelse</vt:lpstr>
    </vt:vector>
  </TitlesOfParts>
  <Company>Skanderborg Gymnasium</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Jesper Strøm</dc:creator>
  <cp:lastModifiedBy>Jakob Peter Thomsen</cp:lastModifiedBy>
  <cp:revision>36</cp:revision>
  <dcterms:created xsi:type="dcterms:W3CDTF">2013-06-18T12:36:40Z</dcterms:created>
  <dcterms:modified xsi:type="dcterms:W3CDTF">2016-10-03T12:50:50Z</dcterms:modified>
</cp:coreProperties>
</file>