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6" r:id="rId3"/>
    <p:sldId id="258" r:id="rId4"/>
    <p:sldId id="262" r:id="rId5"/>
    <p:sldId id="277" r:id="rId6"/>
    <p:sldId id="279" r:id="rId7"/>
    <p:sldId id="281" r:id="rId8"/>
    <p:sldId id="282" r:id="rId9"/>
    <p:sldId id="283" r:id="rId10"/>
    <p:sldId id="284" r:id="rId11"/>
    <p:sldId id="285" r:id="rId12"/>
    <p:sldId id="286" r:id="rId13"/>
    <p:sldId id="287" r:id="rId14"/>
    <p:sldId id="280" r:id="rId15"/>
    <p:sldId id="276" r:id="rId16"/>
    <p:sldId id="296" r:id="rId17"/>
    <p:sldId id="297" r:id="rId18"/>
    <p:sldId id="261" r:id="rId19"/>
    <p:sldId id="266" r:id="rId20"/>
    <p:sldId id="267" r:id="rId21"/>
    <p:sldId id="268" r:id="rId22"/>
    <p:sldId id="269" r:id="rId23"/>
    <p:sldId id="270" r:id="rId24"/>
    <p:sldId id="271" r:id="rId25"/>
    <p:sldId id="292" r:id="rId26"/>
    <p:sldId id="293" r:id="rId27"/>
    <p:sldId id="294" r:id="rId28"/>
    <p:sldId id="275" r:id="rId29"/>
    <p:sldId id="264" r:id="rId30"/>
    <p:sldId id="288" r:id="rId31"/>
    <p:sldId id="259" r:id="rId32"/>
    <p:sldId id="295" r:id="rId33"/>
    <p:sldId id="289"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5AD4D-3258-904D-857B-5677E397B99F}" type="datetimeFigureOut">
              <a:rPr lang="da-DK" smtClean="0"/>
              <a:t>03/10/2016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243355-009A-8247-886D-0A63E7D96D61}" type="slidenum">
              <a:rPr lang="da-DK" smtClean="0"/>
              <a:t>‹nr.›</a:t>
            </a:fld>
            <a:endParaRPr lang="da-DK"/>
          </a:p>
        </p:txBody>
      </p:sp>
    </p:spTree>
    <p:extLst>
      <p:ext uri="{BB962C8B-B14F-4D97-AF65-F5344CB8AC3E}">
        <p14:creationId xmlns:p14="http://schemas.microsoft.com/office/powerpoint/2010/main" val="21136475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62243355-009A-8247-886D-0A63E7D96D61}" type="slidenum">
              <a:rPr lang="da-DK" smtClean="0"/>
              <a:t>4</a:t>
            </a:fld>
            <a:endParaRPr lang="da-DK"/>
          </a:p>
        </p:txBody>
      </p:sp>
    </p:spTree>
    <p:extLst>
      <p:ext uri="{BB962C8B-B14F-4D97-AF65-F5344CB8AC3E}">
        <p14:creationId xmlns:p14="http://schemas.microsoft.com/office/powerpoint/2010/main" val="3687426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SOLO</a:t>
            </a:r>
            <a:r>
              <a:rPr lang="da-DK" baseline="0" dirty="0" smtClean="0"/>
              <a:t> = </a:t>
            </a:r>
            <a:r>
              <a:rPr lang="da-DK" b="1" baseline="0" dirty="0" err="1" smtClean="0"/>
              <a:t>S</a:t>
            </a:r>
            <a:r>
              <a:rPr lang="da-DK" baseline="0" dirty="0" err="1" smtClean="0"/>
              <a:t>tructure</a:t>
            </a:r>
            <a:r>
              <a:rPr lang="da-DK" baseline="0" dirty="0" smtClean="0"/>
              <a:t> of </a:t>
            </a:r>
            <a:r>
              <a:rPr lang="da-DK" b="1" baseline="0" dirty="0" err="1" smtClean="0"/>
              <a:t>O</a:t>
            </a:r>
            <a:r>
              <a:rPr lang="da-DK" baseline="0" dirty="0" err="1" smtClean="0"/>
              <a:t>bserved</a:t>
            </a:r>
            <a:r>
              <a:rPr lang="da-DK" baseline="0" dirty="0" smtClean="0"/>
              <a:t> </a:t>
            </a:r>
            <a:r>
              <a:rPr lang="da-DK" b="1" baseline="0" dirty="0" smtClean="0"/>
              <a:t>L</a:t>
            </a:r>
            <a:r>
              <a:rPr lang="da-DK" baseline="0" dirty="0" smtClean="0"/>
              <a:t>earning </a:t>
            </a:r>
            <a:r>
              <a:rPr lang="da-DK" b="1" baseline="0" dirty="0" err="1" smtClean="0"/>
              <a:t>O</a:t>
            </a:r>
            <a:r>
              <a:rPr lang="da-DK" baseline="0" dirty="0" err="1" smtClean="0"/>
              <a:t>utcome</a:t>
            </a:r>
            <a:endParaRPr lang="da-DK" dirty="0"/>
          </a:p>
        </p:txBody>
      </p:sp>
      <p:sp>
        <p:nvSpPr>
          <p:cNvPr id="4" name="Pladsholder til diasnummer 3"/>
          <p:cNvSpPr>
            <a:spLocks noGrp="1"/>
          </p:cNvSpPr>
          <p:nvPr>
            <p:ph type="sldNum" sz="quarter" idx="10"/>
          </p:nvPr>
        </p:nvSpPr>
        <p:spPr/>
        <p:txBody>
          <a:bodyPr/>
          <a:lstStyle/>
          <a:p>
            <a:fld id="{819B27B3-660F-BE4D-A9E8-FBE4B3D17735}" type="slidenum">
              <a:rPr lang="da-DK" smtClean="0"/>
              <a:t>16</a:t>
            </a:fld>
            <a:endParaRPr lang="da-DK"/>
          </a:p>
        </p:txBody>
      </p:sp>
    </p:spTree>
    <p:extLst>
      <p:ext uri="{BB962C8B-B14F-4D97-AF65-F5344CB8AC3E}">
        <p14:creationId xmlns:p14="http://schemas.microsoft.com/office/powerpoint/2010/main" val="332673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20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26492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21978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03633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BFECD78-3C8E-49F2-8FAB-59489D168ABB}" type="datetimeFigureOut">
              <a:rPr lang="en-US" smtClean="0"/>
              <a:t>10/3/16</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42318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BFECD78-3C8E-49F2-8FAB-59489D168ABB}" type="datetimeFigureOut">
              <a:rPr lang="en-US" smtClean="0"/>
              <a:t>10/3/16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58157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BFECD78-3C8E-49F2-8FAB-59489D168ABB}" type="datetimeFigureOut">
              <a:rPr lang="en-US" smtClean="0"/>
              <a:t>10/3/16</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31211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6BFECD78-3C8E-49F2-8FAB-59489D168ABB}" type="datetimeFigureOut">
              <a:rPr lang="en-US" smtClean="0"/>
              <a:t>10/3/16</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91090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BFECD78-3C8E-49F2-8FAB-59489D168ABB}" type="datetimeFigureOut">
              <a:rPr lang="en-US" smtClean="0"/>
              <a:t>10/3/16</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77472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10/3/16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1113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BFECD78-3C8E-49F2-8FAB-59489D168ABB}" type="datetimeFigureOut">
              <a:rPr lang="en-US" smtClean="0"/>
              <a:t>10/3/16</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33879315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10/3/16</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013080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1371600" y="3886200"/>
            <a:ext cx="6951986" cy="1752600"/>
          </a:xfrm>
        </p:spPr>
        <p:txBody>
          <a:bodyPr>
            <a:normAutofit/>
          </a:bodyPr>
          <a:lstStyle/>
          <a:p>
            <a:r>
              <a:rPr lang="da-DK" sz="3000" dirty="0" smtClean="0">
                <a:solidFill>
                  <a:srgbClr val="4F81BD"/>
                </a:solidFill>
                <a:latin typeface="Helvetica Light"/>
                <a:cs typeface="Helvetica Light"/>
              </a:rPr>
              <a:t>Modul </a:t>
            </a:r>
            <a:r>
              <a:rPr lang="da-DK" sz="3000" dirty="0">
                <a:solidFill>
                  <a:srgbClr val="4F81BD"/>
                </a:solidFill>
                <a:latin typeface="Helvetica Light"/>
                <a:cs typeface="Helvetica Light"/>
              </a:rPr>
              <a:t>4</a:t>
            </a:r>
            <a:r>
              <a:rPr lang="da-DK" sz="3000" dirty="0" smtClean="0">
                <a:solidFill>
                  <a:srgbClr val="4F81BD"/>
                </a:solidFill>
                <a:latin typeface="Helvetica Light"/>
                <a:cs typeface="Helvetica Light"/>
              </a:rPr>
              <a:t>: </a:t>
            </a:r>
            <a:r>
              <a:rPr lang="da-DK" sz="3000" dirty="0" smtClean="0">
                <a:latin typeface="Helvetica Light"/>
                <a:cs typeface="Helvetica Light"/>
              </a:rPr>
              <a:t>Faglighed og taksonomi</a:t>
            </a:r>
          </a:p>
          <a:p>
            <a:r>
              <a:rPr lang="da-DK" sz="3000" dirty="0" smtClean="0">
                <a:solidFill>
                  <a:srgbClr val="4F81BD"/>
                </a:solidFill>
                <a:latin typeface="Helvetica Light"/>
                <a:cs typeface="Helvetica Light"/>
              </a:rPr>
              <a:t>Lektion 1: </a:t>
            </a:r>
            <a:r>
              <a:rPr lang="da-DK" sz="3000" dirty="0" smtClean="0">
                <a:latin typeface="Helvetica Light"/>
                <a:cs typeface="Helvetica Light"/>
              </a:rPr>
              <a:t>Den faglige opgave</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037844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3: </a:t>
            </a:r>
            <a:r>
              <a:rPr lang="da-DK" dirty="0" smtClean="0">
                <a:latin typeface="Helvetica"/>
                <a:cs typeface="Helvetica"/>
              </a:rPr>
              <a:t>Emnecentrering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400" dirty="0" smtClean="0">
                <a:solidFill>
                  <a:schemeClr val="accent3"/>
                </a:solidFill>
                <a:latin typeface="Helvetica Light"/>
                <a:cs typeface="Helvetica Light"/>
              </a:rPr>
              <a:t>”Begrebet ’social arv’ henviser til antagelsen om, at der er en sammenhæng mellem et individs sociale baggrund og dets livsforløb. </a:t>
            </a:r>
            <a:r>
              <a:rPr lang="da-DK" sz="2400" dirty="0" smtClean="0">
                <a:solidFill>
                  <a:srgbClr val="3366FF"/>
                </a:solidFill>
                <a:latin typeface="Helvetica Light"/>
                <a:cs typeface="Helvetica Light"/>
              </a:rPr>
              <a:t>Gennem sin opvækst overtager individet viden, holdninger og personlighedstræk fra forældrene. </a:t>
            </a:r>
            <a:r>
              <a:rPr lang="da-DK" sz="2400" dirty="0" smtClean="0">
                <a:latin typeface="Helvetica Light"/>
                <a:cs typeface="Helvetica Light"/>
              </a:rPr>
              <a:t>Det er dog vigtigt at tilføje, at der er tale om en statistisk sandsynlighed, og at det ikke er en lovmæssighed, at vi arver vores forældres levevilkår. Den sociale arv kan både være positiv og negativ, alt efter om den fremmer eller hæmmer vores muligheder for at klare os godt. Det er dog oftest den negative sociale arv og forsøget på at bryde denne, man beskæftiger sig med.”</a:t>
            </a:r>
            <a:endParaRPr lang="da-DK" sz="2400" dirty="0">
              <a:latin typeface="Helvetica Light"/>
              <a:cs typeface="Helvetica Light"/>
            </a:endParaRPr>
          </a:p>
        </p:txBody>
      </p:sp>
      <p:sp>
        <p:nvSpPr>
          <p:cNvPr id="4" name="Tekstfelt 3"/>
          <p:cNvSpPr txBox="1"/>
          <p:nvPr/>
        </p:nvSpPr>
        <p:spPr>
          <a:xfrm>
            <a:off x="2522651" y="3317359"/>
            <a:ext cx="3361669" cy="461665"/>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Uddybning af definition</a:t>
            </a:r>
            <a:endParaRPr lang="da-DK" sz="2400" dirty="0">
              <a:solidFill>
                <a:schemeClr val="accent6"/>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72432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Eksempel 3: </a:t>
            </a:r>
            <a:r>
              <a:rPr lang="da-DK" dirty="0" smtClean="0">
                <a:latin typeface="Helvetica"/>
                <a:cs typeface="Helvetica"/>
              </a:rPr>
              <a:t>Emnecentrering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400" dirty="0" smtClean="0">
                <a:solidFill>
                  <a:schemeClr val="accent3"/>
                </a:solidFill>
                <a:latin typeface="Helvetica Light"/>
                <a:cs typeface="Helvetica Light"/>
              </a:rPr>
              <a:t>”Begrebet ’social arv’ henviser til antagelsen om, at der er en sammenhæng mellem et individs sociale baggrund og dets livsforløb. </a:t>
            </a:r>
            <a:r>
              <a:rPr lang="da-DK" sz="2400" dirty="0" smtClean="0">
                <a:solidFill>
                  <a:srgbClr val="3366FF"/>
                </a:solidFill>
                <a:latin typeface="Helvetica Light"/>
                <a:cs typeface="Helvetica Light"/>
              </a:rPr>
              <a:t>Gennem sin opvækst overtager individet viden, holdninger og personlighedstræk fra forældrene. </a:t>
            </a:r>
            <a:r>
              <a:rPr lang="da-DK" sz="2400" dirty="0" smtClean="0">
                <a:solidFill>
                  <a:schemeClr val="accent2">
                    <a:lumMod val="60000"/>
                    <a:lumOff val="40000"/>
                  </a:schemeClr>
                </a:solidFill>
                <a:latin typeface="Helvetica Light"/>
                <a:cs typeface="Helvetica Light"/>
              </a:rPr>
              <a:t>Det er dog vigtigt at tilføje, at der er tale om en statistisk sandsynlighed, og at det ikke er en lovmæssighed, at vi arver vores forældres levevilkår. </a:t>
            </a:r>
            <a:r>
              <a:rPr lang="da-DK" sz="2400" dirty="0" smtClean="0">
                <a:latin typeface="Helvetica Light"/>
                <a:cs typeface="Helvetica Light"/>
              </a:rPr>
              <a:t>Den sociale arv kan både være positiv og negativ, alt efter om den fremmer eller hæmmer vores muligheder for at klare os godt. Det er dog oftest den negative sociale arv og forsøget på at bryde denne, man beskæftiger sig med.”</a:t>
            </a:r>
            <a:endParaRPr lang="da-DK" sz="2400" dirty="0">
              <a:latin typeface="Helvetica Light"/>
              <a:cs typeface="Helvetica Light"/>
            </a:endParaRPr>
          </a:p>
        </p:txBody>
      </p:sp>
      <p:sp>
        <p:nvSpPr>
          <p:cNvPr id="4" name="Tekstfelt 3"/>
          <p:cNvSpPr txBox="1"/>
          <p:nvPr/>
        </p:nvSpPr>
        <p:spPr>
          <a:xfrm>
            <a:off x="2616721" y="4352085"/>
            <a:ext cx="3955073" cy="461665"/>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Nuancering, præcisering 1</a:t>
            </a:r>
            <a:endParaRPr lang="da-DK" sz="2400" dirty="0">
              <a:solidFill>
                <a:schemeClr val="accent6"/>
              </a:solidFill>
              <a:latin typeface="Helvetica Light"/>
              <a:cs typeface="Helvetica Light"/>
            </a:endParaRPr>
          </a:p>
        </p:txBody>
      </p:sp>
    </p:spTree>
    <p:extLst>
      <p:ext uri="{BB962C8B-B14F-4D97-AF65-F5344CB8AC3E}">
        <p14:creationId xmlns:p14="http://schemas.microsoft.com/office/powerpoint/2010/main" val="38919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Eksempel 3: </a:t>
            </a:r>
            <a:r>
              <a:rPr lang="da-DK" dirty="0" smtClean="0">
                <a:latin typeface="Helvetica"/>
                <a:cs typeface="Helvetica"/>
              </a:rPr>
              <a:t>Emnecentrering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400" dirty="0" smtClean="0">
                <a:solidFill>
                  <a:schemeClr val="accent3"/>
                </a:solidFill>
                <a:latin typeface="Helvetica Light"/>
                <a:cs typeface="Helvetica Light"/>
              </a:rPr>
              <a:t>”Begrebet ’social arv’ henviser til antagelsen om, at der er en sammenhæng mellem et individs sociale baggrund og dets livsforløb. </a:t>
            </a:r>
            <a:r>
              <a:rPr lang="da-DK" sz="2400" dirty="0" smtClean="0">
                <a:solidFill>
                  <a:srgbClr val="3366FF"/>
                </a:solidFill>
                <a:latin typeface="Helvetica Light"/>
                <a:cs typeface="Helvetica Light"/>
              </a:rPr>
              <a:t>Gennem sin opvækst overtager individet viden, holdninger og personlighedstræk fra forældrene. </a:t>
            </a:r>
            <a:r>
              <a:rPr lang="da-DK" sz="2400" dirty="0" smtClean="0">
                <a:solidFill>
                  <a:schemeClr val="accent2">
                    <a:lumMod val="60000"/>
                    <a:lumOff val="40000"/>
                  </a:schemeClr>
                </a:solidFill>
                <a:latin typeface="Helvetica Light"/>
                <a:cs typeface="Helvetica Light"/>
              </a:rPr>
              <a:t>Det er dog vigtigt at tilføje, at der er tale om en statistisk sandsynlighed, og at det ikke er en lovmæssighed, at vi arver vores forældres levevilkår. </a:t>
            </a:r>
            <a:r>
              <a:rPr lang="da-DK" sz="2400" dirty="0">
                <a:solidFill>
                  <a:srgbClr val="D99694"/>
                </a:solidFill>
                <a:latin typeface="Helvetica Light"/>
                <a:cs typeface="Helvetica Light"/>
              </a:rPr>
              <a:t>Den </a:t>
            </a:r>
            <a:r>
              <a:rPr lang="da-DK" sz="2400" dirty="0" smtClean="0">
                <a:solidFill>
                  <a:srgbClr val="D99694"/>
                </a:solidFill>
                <a:latin typeface="Helvetica Light"/>
                <a:cs typeface="Helvetica Light"/>
              </a:rPr>
              <a:t>sociale </a:t>
            </a:r>
            <a:r>
              <a:rPr lang="da-DK" sz="2400" dirty="0">
                <a:solidFill>
                  <a:srgbClr val="D99694"/>
                </a:solidFill>
                <a:latin typeface="Helvetica Light"/>
                <a:cs typeface="Helvetica Light"/>
              </a:rPr>
              <a:t>arv kan både være positiv og negativ, alt efter om den fremmer eller hæmmer vores muligheder for at klare os godt.</a:t>
            </a:r>
            <a:r>
              <a:rPr lang="da-DK" sz="2400" dirty="0" smtClean="0">
                <a:solidFill>
                  <a:srgbClr val="D99694"/>
                </a:solidFill>
                <a:latin typeface="Helvetica Light"/>
                <a:cs typeface="Helvetica Light"/>
              </a:rPr>
              <a:t> </a:t>
            </a:r>
            <a:r>
              <a:rPr lang="da-DK" sz="2400" dirty="0" smtClean="0">
                <a:latin typeface="Helvetica Light"/>
                <a:cs typeface="Helvetica Light"/>
              </a:rPr>
              <a:t>Det er dog oftest den negative sociale arv og forsøget på at bryde denne, man beskæftiger sig med.”</a:t>
            </a:r>
            <a:endParaRPr lang="da-DK" sz="2400" dirty="0">
              <a:latin typeface="Helvetica Light"/>
              <a:cs typeface="Helvetica Light"/>
            </a:endParaRPr>
          </a:p>
        </p:txBody>
      </p:sp>
      <p:sp>
        <p:nvSpPr>
          <p:cNvPr id="4" name="Tekstfelt 3"/>
          <p:cNvSpPr txBox="1"/>
          <p:nvPr/>
        </p:nvSpPr>
        <p:spPr>
          <a:xfrm>
            <a:off x="2487373" y="5116371"/>
            <a:ext cx="3874683" cy="461665"/>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Nuancering, præcisering 2</a:t>
            </a:r>
            <a:endParaRPr lang="da-DK" sz="2400" dirty="0">
              <a:solidFill>
                <a:schemeClr val="accent6"/>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68525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Eksempel 3: </a:t>
            </a:r>
            <a:r>
              <a:rPr lang="da-DK" dirty="0" smtClean="0">
                <a:latin typeface="Helvetica"/>
                <a:cs typeface="Helvetica"/>
              </a:rPr>
              <a:t>Emnecentrering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400" dirty="0" smtClean="0">
                <a:solidFill>
                  <a:schemeClr val="accent3"/>
                </a:solidFill>
                <a:latin typeface="Helvetica Light"/>
                <a:cs typeface="Helvetica Light"/>
              </a:rPr>
              <a:t>”Begrebet ’social arv’ henviser til antagelsen om, at der er en sammenhæng mellem et individs sociale baggrund og dets livsforløb. </a:t>
            </a:r>
            <a:r>
              <a:rPr lang="da-DK" sz="2400" dirty="0" smtClean="0">
                <a:solidFill>
                  <a:srgbClr val="3366FF"/>
                </a:solidFill>
                <a:latin typeface="Helvetica Light"/>
                <a:cs typeface="Helvetica Light"/>
              </a:rPr>
              <a:t>Gennem sin opvækst overtager individet viden, holdninger og personlighedstræk fra forældrene. </a:t>
            </a:r>
            <a:r>
              <a:rPr lang="da-DK" sz="2400" dirty="0" smtClean="0">
                <a:solidFill>
                  <a:schemeClr val="accent2">
                    <a:lumMod val="60000"/>
                    <a:lumOff val="40000"/>
                  </a:schemeClr>
                </a:solidFill>
                <a:latin typeface="Helvetica Light"/>
                <a:cs typeface="Helvetica Light"/>
              </a:rPr>
              <a:t>Det er dog vigtigt at tilføje, at der er tale om en statistisk sandsynlighed, og at det ikke er en lovmæssighed, at vi arver vores forældres levevilkår. </a:t>
            </a:r>
            <a:r>
              <a:rPr lang="da-DK" sz="2400" dirty="0">
                <a:solidFill>
                  <a:srgbClr val="D99694"/>
                </a:solidFill>
                <a:latin typeface="Helvetica Light"/>
                <a:cs typeface="Helvetica Light"/>
              </a:rPr>
              <a:t>Den </a:t>
            </a:r>
            <a:r>
              <a:rPr lang="da-DK" sz="2400" dirty="0" smtClean="0">
                <a:solidFill>
                  <a:srgbClr val="D99694"/>
                </a:solidFill>
                <a:latin typeface="Helvetica Light"/>
                <a:cs typeface="Helvetica Light"/>
              </a:rPr>
              <a:t>sociale </a:t>
            </a:r>
            <a:r>
              <a:rPr lang="da-DK" sz="2400" dirty="0">
                <a:solidFill>
                  <a:srgbClr val="D99694"/>
                </a:solidFill>
                <a:latin typeface="Helvetica Light"/>
                <a:cs typeface="Helvetica Light"/>
              </a:rPr>
              <a:t>arv kan både være positiv og negativ, alt efter om den fremmer eller hæmmer vores muligheder for at klare os godt</a:t>
            </a:r>
            <a:r>
              <a:rPr lang="da-DK" sz="2400" dirty="0">
                <a:solidFill>
                  <a:schemeClr val="accent2">
                    <a:lumMod val="60000"/>
                    <a:lumOff val="40000"/>
                  </a:schemeClr>
                </a:solidFill>
                <a:latin typeface="Helvetica Light"/>
                <a:cs typeface="Helvetica Light"/>
              </a:rPr>
              <a:t>.</a:t>
            </a:r>
            <a:r>
              <a:rPr lang="da-DK" sz="2400" dirty="0" smtClean="0">
                <a:solidFill>
                  <a:schemeClr val="accent2">
                    <a:lumMod val="60000"/>
                    <a:lumOff val="40000"/>
                  </a:schemeClr>
                </a:solidFill>
                <a:latin typeface="Helvetica Light"/>
                <a:cs typeface="Helvetica Light"/>
              </a:rPr>
              <a:t> Det er dog oftest den negative sociale arv og forsøget på at bryde denne, man beskæftiger sig med.”</a:t>
            </a:r>
            <a:endParaRPr lang="da-DK" sz="2400" dirty="0">
              <a:solidFill>
                <a:schemeClr val="accent2">
                  <a:lumMod val="60000"/>
                  <a:lumOff val="40000"/>
                </a:schemeClr>
              </a:solidFill>
              <a:latin typeface="Helvetica Light"/>
              <a:cs typeface="Helvetica Light"/>
            </a:endParaRPr>
          </a:p>
        </p:txBody>
      </p:sp>
      <p:sp>
        <p:nvSpPr>
          <p:cNvPr id="4" name="Tekstfelt 3"/>
          <p:cNvSpPr txBox="1"/>
          <p:nvPr/>
        </p:nvSpPr>
        <p:spPr>
          <a:xfrm>
            <a:off x="2487373" y="4516700"/>
            <a:ext cx="3874683" cy="461665"/>
          </a:xfrm>
          <a:prstGeom prst="rect">
            <a:avLst/>
          </a:prstGeom>
          <a:solidFill>
            <a:schemeClr val="bg1"/>
          </a:solidFill>
          <a:ln>
            <a:solidFill>
              <a:schemeClr val="accent6"/>
            </a:solidFill>
          </a:ln>
        </p:spPr>
        <p:txBody>
          <a:bodyPr wrap="square" rtlCol="0">
            <a:spAutoFit/>
          </a:bodyPr>
          <a:lstStyle/>
          <a:p>
            <a:r>
              <a:rPr lang="da-DK" sz="2400" dirty="0" smtClean="0">
                <a:solidFill>
                  <a:schemeClr val="accent6"/>
                </a:solidFill>
                <a:latin typeface="Helvetica Light"/>
                <a:cs typeface="Helvetica Light"/>
              </a:rPr>
              <a:t>Nuancering, præcisering 3</a:t>
            </a:r>
            <a:endParaRPr lang="da-DK" sz="2400" dirty="0">
              <a:solidFill>
                <a:schemeClr val="accent6"/>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46358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Fagligt sprog</a:t>
            </a:r>
            <a:endParaRPr lang="da-DK" dirty="0">
              <a:latin typeface="Helvetica"/>
              <a:cs typeface="Helvetica"/>
            </a:endParaRPr>
          </a:p>
        </p:txBody>
      </p:sp>
      <p:sp>
        <p:nvSpPr>
          <p:cNvPr id="3" name="Pladsholder til indhold 2"/>
          <p:cNvSpPr>
            <a:spLocks noGrp="1"/>
          </p:cNvSpPr>
          <p:nvPr>
            <p:ph idx="1"/>
          </p:nvPr>
        </p:nvSpPr>
        <p:spPr/>
        <p:txBody>
          <a:bodyPr>
            <a:noAutofit/>
          </a:bodyPr>
          <a:lstStyle/>
          <a:p>
            <a:r>
              <a:rPr lang="da-DK" sz="2600" dirty="0" smtClean="0">
                <a:latin typeface="Helvetica Light"/>
                <a:cs typeface="Helvetica Light"/>
              </a:rPr>
              <a:t>Den faglige opgave benytter sig også af en bestemt type sprog</a:t>
            </a:r>
          </a:p>
          <a:p>
            <a:r>
              <a:rPr lang="da-DK" sz="2600" dirty="0" smtClean="0">
                <a:latin typeface="Helvetica Light"/>
                <a:cs typeface="Helvetica Light"/>
              </a:rPr>
              <a:t>Der er fagbegreber, der skal sikre den størst mulige præcision i behandlingen af emnet</a:t>
            </a:r>
          </a:p>
          <a:p>
            <a:r>
              <a:rPr lang="da-DK" sz="2600" dirty="0" smtClean="0">
                <a:latin typeface="Helvetica Light"/>
                <a:cs typeface="Helvetica Light"/>
              </a:rPr>
              <a:t>Man bruger sproget økonomisk –  dvs. at man formulerer sig præcist uden unødvendige gentagelser eller anden form for sproglig tomgang</a:t>
            </a:r>
          </a:p>
          <a:p>
            <a:r>
              <a:rPr lang="da-DK" sz="2600" dirty="0" smtClean="0">
                <a:latin typeface="Helvetica Light"/>
                <a:cs typeface="Helvetica Light"/>
              </a:rPr>
              <a:t>Også din evne til at skrive korrekt – dvs. uden sproglige fejl – medvirker til at skabe størst muligt faglig fokus i opgaven</a:t>
            </a:r>
            <a:endParaRPr lang="da-DK" sz="2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27334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a:xfrm>
            <a:off x="457199" y="271151"/>
            <a:ext cx="8229600" cy="1143000"/>
          </a:xfrm>
        </p:spPr>
        <p:txBody>
          <a:bodyPr/>
          <a:lstStyle/>
          <a:p>
            <a:r>
              <a:rPr lang="da-DK" dirty="0" smtClean="0">
                <a:solidFill>
                  <a:schemeClr val="accent1"/>
                </a:solidFill>
                <a:latin typeface="Helvetica"/>
                <a:cs typeface="Helvetica"/>
              </a:rPr>
              <a:t>Øvelse 1: </a:t>
            </a:r>
            <a:r>
              <a:rPr lang="da-DK" dirty="0" smtClean="0">
                <a:latin typeface="Helvetica"/>
                <a:cs typeface="Helvetica"/>
              </a:rPr>
              <a:t>Fagligt sprog</a:t>
            </a:r>
            <a:endParaRPr lang="da-DK" dirty="0">
              <a:latin typeface="Helvetica"/>
              <a:cs typeface="Helvetica"/>
            </a:endParaRPr>
          </a:p>
        </p:txBody>
      </p:sp>
      <p:sp>
        <p:nvSpPr>
          <p:cNvPr id="3" name="Pladsholder til indhold 2"/>
          <p:cNvSpPr>
            <a:spLocks noGrp="1"/>
          </p:cNvSpPr>
          <p:nvPr>
            <p:ph sz="half" idx="1"/>
          </p:nvPr>
        </p:nvSpPr>
        <p:spPr>
          <a:xfrm>
            <a:off x="457199" y="1600200"/>
            <a:ext cx="5025715" cy="4525963"/>
          </a:xfrm>
        </p:spPr>
        <p:txBody>
          <a:bodyPr>
            <a:normAutofit/>
          </a:bodyPr>
          <a:lstStyle/>
          <a:p>
            <a:pPr marL="0" indent="0">
              <a:buNone/>
            </a:pPr>
            <a:r>
              <a:rPr lang="da-DK" sz="2000" dirty="0" smtClean="0">
                <a:latin typeface="Helvetica Light"/>
                <a:cs typeface="Helvetica Light"/>
              </a:rPr>
              <a:t>”’Den grimme ælling’ er en historie, H.C. Anderen har skrevet i 1843. Han skrev historien delvist på baggrund af sine egne oplevelser. Historien er barsk, og den indeholder stærke holdninger. H.C. Andersen har gået meget op i de ting, som har indflydelse på mennesker og deres liv. Det siger han selv i denne berømte linje: ”Det </a:t>
            </a:r>
            <a:r>
              <a:rPr lang="da-DK" sz="2000" dirty="0" err="1" smtClean="0">
                <a:latin typeface="Helvetica Light"/>
                <a:cs typeface="Helvetica Light"/>
              </a:rPr>
              <a:t>gjør</a:t>
            </a:r>
            <a:r>
              <a:rPr lang="da-DK" sz="2000" dirty="0" smtClean="0">
                <a:latin typeface="Helvetica Light"/>
                <a:cs typeface="Helvetica Light"/>
              </a:rPr>
              <a:t> ikke noget at være født i </a:t>
            </a:r>
            <a:r>
              <a:rPr lang="da-DK" sz="2000" dirty="0" err="1" smtClean="0">
                <a:latin typeface="Helvetica Light"/>
                <a:cs typeface="Helvetica Light"/>
              </a:rPr>
              <a:t>Andegaarden</a:t>
            </a:r>
            <a:r>
              <a:rPr lang="da-DK" sz="2000" dirty="0" smtClean="0">
                <a:latin typeface="Helvetica Light"/>
                <a:cs typeface="Helvetica Light"/>
              </a:rPr>
              <a:t>, </a:t>
            </a:r>
            <a:r>
              <a:rPr lang="da-DK" sz="2000" dirty="0" err="1" smtClean="0">
                <a:latin typeface="Helvetica Light"/>
                <a:cs typeface="Helvetica Light"/>
              </a:rPr>
              <a:t>naar</a:t>
            </a:r>
            <a:r>
              <a:rPr lang="da-DK" sz="2000" dirty="0" smtClean="0">
                <a:latin typeface="Helvetica Light"/>
                <a:cs typeface="Helvetica Light"/>
              </a:rPr>
              <a:t> man kun har ligget i et  </a:t>
            </a:r>
            <a:r>
              <a:rPr lang="da-DK" sz="2000" dirty="0" err="1" smtClean="0">
                <a:latin typeface="Helvetica Light"/>
                <a:cs typeface="Helvetica Light"/>
              </a:rPr>
              <a:t>Svaneæg</a:t>
            </a:r>
            <a:r>
              <a:rPr lang="da-DK" sz="2000" dirty="0" smtClean="0">
                <a:latin typeface="Helvetica Light"/>
                <a:cs typeface="Helvetica Light"/>
              </a:rPr>
              <a:t>”</a:t>
            </a:r>
            <a:endParaRPr lang="da-DK" sz="2000" dirty="0">
              <a:latin typeface="Helvetica Light"/>
              <a:cs typeface="Helvetica Light"/>
            </a:endParaRPr>
          </a:p>
        </p:txBody>
      </p:sp>
      <p:sp>
        <p:nvSpPr>
          <p:cNvPr id="4" name="Pladsholder til indhold 3"/>
          <p:cNvSpPr>
            <a:spLocks noGrp="1"/>
          </p:cNvSpPr>
          <p:nvPr>
            <p:ph sz="half" idx="2"/>
          </p:nvPr>
        </p:nvSpPr>
        <p:spPr>
          <a:xfrm>
            <a:off x="5792684" y="1600200"/>
            <a:ext cx="3066716" cy="4525963"/>
          </a:xfrm>
          <a:ln>
            <a:solidFill>
              <a:srgbClr val="FFFFFF"/>
            </a:solidFill>
          </a:ln>
        </p:spPr>
        <p:txBody>
          <a:bodyPr>
            <a:noAutofit/>
          </a:bodyPr>
          <a:lstStyle/>
          <a:p>
            <a:pPr marL="0" indent="0">
              <a:buNone/>
            </a:pPr>
            <a:r>
              <a:rPr lang="da-DK" sz="2000" dirty="0" smtClean="0">
                <a:latin typeface="Helvetica Light"/>
                <a:cs typeface="Helvetica Light"/>
              </a:rPr>
              <a:t>Omskriv denne indledning til en stil så den bliver mere faglig. Brug bl.a. disse fagbegreber:</a:t>
            </a:r>
          </a:p>
          <a:p>
            <a:r>
              <a:rPr lang="da-DK" sz="2000" dirty="0" smtClean="0">
                <a:latin typeface="Helvetica Light"/>
                <a:cs typeface="Helvetica Light"/>
              </a:rPr>
              <a:t>Eventyr</a:t>
            </a:r>
          </a:p>
          <a:p>
            <a:r>
              <a:rPr lang="da-DK" sz="2000" dirty="0" smtClean="0">
                <a:latin typeface="Helvetica Light"/>
                <a:cs typeface="Helvetica Light"/>
              </a:rPr>
              <a:t>Arv</a:t>
            </a:r>
          </a:p>
          <a:p>
            <a:r>
              <a:rPr lang="da-DK" sz="2000" dirty="0" smtClean="0">
                <a:latin typeface="Helvetica Light"/>
                <a:cs typeface="Helvetica Light"/>
              </a:rPr>
              <a:t>Miljø</a:t>
            </a:r>
          </a:p>
          <a:p>
            <a:r>
              <a:rPr lang="da-DK" sz="2000" dirty="0" smtClean="0">
                <a:latin typeface="Helvetica Light"/>
                <a:cs typeface="Helvetica Light"/>
              </a:rPr>
              <a:t>Biografisk</a:t>
            </a:r>
          </a:p>
          <a:p>
            <a:r>
              <a:rPr lang="da-DK" sz="2000" dirty="0" smtClean="0">
                <a:latin typeface="Helvetica Light"/>
                <a:cs typeface="Helvetica Light"/>
              </a:rPr>
              <a:t>Budskab</a:t>
            </a:r>
          </a:p>
          <a:p>
            <a:r>
              <a:rPr lang="da-DK" sz="2000" dirty="0" smtClean="0">
                <a:latin typeface="Helvetica Light"/>
                <a:cs typeface="Helvetica Light"/>
              </a:rPr>
              <a:t>Individ</a:t>
            </a:r>
          </a:p>
          <a:p>
            <a:r>
              <a:rPr lang="da-DK" sz="2000" dirty="0" smtClean="0">
                <a:latin typeface="Helvetica Light"/>
                <a:cs typeface="Helvetica Light"/>
              </a:rPr>
              <a:t>Identitetsdannelse</a:t>
            </a:r>
          </a:p>
          <a:p>
            <a:endParaRPr lang="da-DK" sz="2000" dirty="0">
              <a:latin typeface="Helvetica Light"/>
              <a:cs typeface="Helvetica Light"/>
            </a:endParaRPr>
          </a:p>
        </p:txBody>
      </p:sp>
    </p:spTree>
    <p:extLst>
      <p:ext uri="{BB962C8B-B14F-4D97-AF65-F5344CB8AC3E}">
        <p14:creationId xmlns:p14="http://schemas.microsoft.com/office/powerpoint/2010/main" val="11782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44286" y="326572"/>
            <a:ext cx="7913914" cy="1179285"/>
          </a:xfrm>
        </p:spPr>
        <p:txBody>
          <a:bodyPr>
            <a:normAutofit/>
          </a:bodyPr>
          <a:lstStyle/>
          <a:p>
            <a:r>
              <a:rPr lang="da-DK" sz="4000" dirty="0" smtClean="0">
                <a:latin typeface="Helvetica" charset="0"/>
                <a:ea typeface="Helvetica" charset="0"/>
                <a:cs typeface="Helvetica" charset="0"/>
              </a:rPr>
              <a:t>Taksonomi</a:t>
            </a:r>
            <a:endParaRPr lang="da-DK" sz="4000" dirty="0">
              <a:latin typeface="Helvetica" charset="0"/>
              <a:ea typeface="Helvetica" charset="0"/>
              <a:cs typeface="Helvetica" charset="0"/>
            </a:endParaRPr>
          </a:p>
        </p:txBody>
      </p:sp>
      <p:sp>
        <p:nvSpPr>
          <p:cNvPr id="3" name="Undertitel 2"/>
          <p:cNvSpPr>
            <a:spLocks noGrp="1"/>
          </p:cNvSpPr>
          <p:nvPr>
            <p:ph type="subTitle" idx="1"/>
          </p:nvPr>
        </p:nvSpPr>
        <p:spPr>
          <a:xfrm>
            <a:off x="743857" y="1843824"/>
            <a:ext cx="7474857" cy="3794976"/>
          </a:xfrm>
        </p:spPr>
        <p:txBody>
          <a:bodyPr>
            <a:normAutofit/>
          </a:bodyPr>
          <a:lstStyle/>
          <a:p>
            <a:pPr marL="457200" indent="-457200" algn="l">
              <a:buFont typeface="Arial"/>
              <a:buChar char="•"/>
            </a:pPr>
            <a:r>
              <a:rPr lang="da-DK" sz="2400" dirty="0" smtClean="0">
                <a:solidFill>
                  <a:schemeClr val="tx1"/>
                </a:solidFill>
                <a:latin typeface="Helvetica" charset="0"/>
                <a:ea typeface="Helvetica" charset="0"/>
                <a:cs typeface="Helvetica" charset="0"/>
              </a:rPr>
              <a:t>Taksonomi er en betegnelse for den systematik, man bruger i alle fag, når man skal bevæge sig fra det enkle til det komplekse i en faglig sammenhæng</a:t>
            </a:r>
          </a:p>
          <a:p>
            <a:pPr marL="457200" indent="-457200" algn="l">
              <a:buFont typeface="Arial"/>
              <a:buChar char="•"/>
            </a:pPr>
            <a:r>
              <a:rPr lang="da-DK" sz="2400" dirty="0" smtClean="0">
                <a:solidFill>
                  <a:schemeClr val="tx1"/>
                </a:solidFill>
                <a:latin typeface="Helvetica" charset="0"/>
                <a:ea typeface="Helvetica" charset="0"/>
                <a:cs typeface="Helvetica" charset="0"/>
              </a:rPr>
              <a:t>De enkelte fag arbejder med forskellige forståelser af, hvordan man kommer fra det enkle til det komplekse i forståelsen af det faglige stof - men primært to opfattelser af taksonomi er i spil:</a:t>
            </a:r>
          </a:p>
          <a:p>
            <a:endParaRPr lang="da-DK" sz="2400" dirty="0">
              <a:solidFill>
                <a:schemeClr val="tx1"/>
              </a:solidFill>
              <a:latin typeface="Helvetica" charset="0"/>
              <a:ea typeface="Helvetica" charset="0"/>
              <a:cs typeface="Helvetica" charset="0"/>
            </a:endParaRPr>
          </a:p>
        </p:txBody>
      </p:sp>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933324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latin typeface="Helvetica" charset="0"/>
                <a:ea typeface="Helvetica" charset="0"/>
                <a:cs typeface="Helvetica" charset="0"/>
              </a:rPr>
              <a:t>Taksonomi</a:t>
            </a:r>
            <a:endParaRPr lang="da-DK" dirty="0"/>
          </a:p>
        </p:txBody>
      </p:sp>
      <p:sp>
        <p:nvSpPr>
          <p:cNvPr id="3" name="Pladsholder til indhold 2"/>
          <p:cNvSpPr>
            <a:spLocks noGrp="1"/>
          </p:cNvSpPr>
          <p:nvPr>
            <p:ph idx="1"/>
          </p:nvPr>
        </p:nvSpPr>
        <p:spPr/>
        <p:txBody>
          <a:bodyPr>
            <a:normAutofit fontScale="25000" lnSpcReduction="20000"/>
          </a:bodyPr>
          <a:lstStyle/>
          <a:p>
            <a:pPr marL="457200" lvl="1" indent="0">
              <a:buNone/>
            </a:pPr>
            <a:r>
              <a:rPr lang="da-DK" sz="7200" b="1" dirty="0">
                <a:latin typeface="Helvetica" charset="0"/>
                <a:ea typeface="Helvetica" charset="0"/>
                <a:cs typeface="Helvetica" charset="0"/>
              </a:rPr>
              <a:t>SOLO-taksonomi:</a:t>
            </a:r>
          </a:p>
          <a:p>
            <a:pPr marL="1371600" lvl="2" indent="-457200"/>
            <a:r>
              <a:rPr lang="da-DK" sz="7200" dirty="0" smtClean="0">
                <a:latin typeface="Helvetica" charset="0"/>
                <a:ea typeface="Helvetica" charset="0"/>
                <a:cs typeface="Helvetica" charset="0"/>
              </a:rPr>
              <a:t>Kompleksitet = fra fokus på enkeltdele til fokus på sammenhænge mellem delene</a:t>
            </a:r>
          </a:p>
          <a:p>
            <a:pPr marL="1371600" lvl="2" indent="-457200"/>
            <a:r>
              <a:rPr lang="da-DK" sz="7200" dirty="0" smtClean="0">
                <a:latin typeface="Helvetica" charset="0"/>
                <a:ea typeface="Helvetica" charset="0"/>
                <a:cs typeface="Helvetica" charset="0"/>
              </a:rPr>
              <a:t>Illustreres </a:t>
            </a:r>
            <a:r>
              <a:rPr lang="da-DK" sz="7200" dirty="0">
                <a:latin typeface="Helvetica" charset="0"/>
                <a:ea typeface="Helvetica" charset="0"/>
                <a:cs typeface="Helvetica" charset="0"/>
              </a:rPr>
              <a:t>nogle gange som et hus: jo flere detaljer, desto mere komplekst</a:t>
            </a:r>
          </a:p>
          <a:p>
            <a:pPr marL="1371600" lvl="2" indent="-457200"/>
            <a:r>
              <a:rPr lang="da-DK" sz="7200" dirty="0">
                <a:latin typeface="Helvetica" charset="0"/>
                <a:ea typeface="Helvetica" charset="0"/>
                <a:cs typeface="Helvetica" charset="0"/>
              </a:rPr>
              <a:t>E</a:t>
            </a:r>
            <a:r>
              <a:rPr lang="da-DK" sz="7200" dirty="0" smtClean="0">
                <a:latin typeface="Helvetica" charset="0"/>
                <a:ea typeface="Helvetica" charset="0"/>
                <a:cs typeface="Helvetica" charset="0"/>
              </a:rPr>
              <a:t>nkeltdele </a:t>
            </a:r>
            <a:r>
              <a:rPr lang="da-DK" sz="7200" dirty="0">
                <a:latin typeface="Helvetica" charset="0"/>
                <a:ea typeface="Helvetica" charset="0"/>
                <a:cs typeface="Helvetica" charset="0"/>
              </a:rPr>
              <a:t>=&gt; </a:t>
            </a:r>
            <a:r>
              <a:rPr lang="da-DK" sz="7200" dirty="0" smtClean="0">
                <a:latin typeface="Helvetica" charset="0"/>
                <a:ea typeface="Helvetica" charset="0"/>
                <a:cs typeface="Helvetica" charset="0"/>
              </a:rPr>
              <a:t>sammenhænge mellem enkeltdelene=</a:t>
            </a:r>
            <a:r>
              <a:rPr lang="da-DK" sz="7200" dirty="0">
                <a:latin typeface="Helvetica" charset="0"/>
                <a:ea typeface="Helvetica" charset="0"/>
                <a:cs typeface="Helvetica" charset="0"/>
              </a:rPr>
              <a:t>&gt; </a:t>
            </a:r>
            <a:r>
              <a:rPr lang="da-DK" sz="7200" dirty="0" smtClean="0">
                <a:latin typeface="Helvetica" charset="0"/>
                <a:ea typeface="Helvetica" charset="0"/>
                <a:cs typeface="Helvetica" charset="0"/>
              </a:rPr>
              <a:t>den </a:t>
            </a:r>
            <a:r>
              <a:rPr lang="da-DK" sz="7200" dirty="0">
                <a:latin typeface="Helvetica" charset="0"/>
                <a:ea typeface="Helvetica" charset="0"/>
                <a:cs typeface="Helvetica" charset="0"/>
              </a:rPr>
              <a:t>større sammenhæng =&gt; </a:t>
            </a:r>
            <a:r>
              <a:rPr lang="da-DK" sz="7200" dirty="0" smtClean="0">
                <a:latin typeface="Helvetica" charset="0"/>
                <a:ea typeface="Helvetica" charset="0"/>
                <a:cs typeface="Helvetica" charset="0"/>
              </a:rPr>
              <a:t>den </a:t>
            </a:r>
            <a:r>
              <a:rPr lang="da-DK" sz="7200" dirty="0">
                <a:latin typeface="Helvetica" charset="0"/>
                <a:ea typeface="Helvetica" charset="0"/>
                <a:cs typeface="Helvetica" charset="0"/>
              </a:rPr>
              <a:t>opnåede viden i </a:t>
            </a:r>
            <a:r>
              <a:rPr lang="da-DK" sz="7200" dirty="0" smtClean="0">
                <a:latin typeface="Helvetica" charset="0"/>
                <a:ea typeface="Helvetica" charset="0"/>
                <a:cs typeface="Helvetica" charset="0"/>
              </a:rPr>
              <a:t>nye </a:t>
            </a:r>
            <a:r>
              <a:rPr lang="da-DK" sz="7200" dirty="0">
                <a:latin typeface="Helvetica" charset="0"/>
                <a:ea typeface="Helvetica" charset="0"/>
                <a:cs typeface="Helvetica" charset="0"/>
              </a:rPr>
              <a:t>sammenhænge</a:t>
            </a:r>
          </a:p>
          <a:p>
            <a:pPr marL="457200" lvl="1" indent="0">
              <a:buNone/>
            </a:pPr>
            <a:endParaRPr lang="da-DK" sz="7200" b="1" dirty="0" smtClean="0">
              <a:latin typeface="Helvetica" charset="0"/>
              <a:ea typeface="Helvetica" charset="0"/>
              <a:cs typeface="Helvetica" charset="0"/>
            </a:endParaRPr>
          </a:p>
          <a:p>
            <a:pPr marL="457200" lvl="1" indent="0">
              <a:buNone/>
            </a:pPr>
            <a:r>
              <a:rPr lang="da-DK" sz="7200" b="1" dirty="0" smtClean="0">
                <a:latin typeface="Helvetica" charset="0"/>
                <a:ea typeface="Helvetica" charset="0"/>
                <a:cs typeface="Helvetica" charset="0"/>
              </a:rPr>
              <a:t>Blooms </a:t>
            </a:r>
            <a:r>
              <a:rPr lang="da-DK" sz="7200" b="1" dirty="0">
                <a:latin typeface="Helvetica" charset="0"/>
                <a:ea typeface="Helvetica" charset="0"/>
                <a:cs typeface="Helvetica" charset="0"/>
              </a:rPr>
              <a:t>taksonomi:</a:t>
            </a:r>
          </a:p>
          <a:p>
            <a:pPr marL="1371600" lvl="2" indent="-457200"/>
            <a:r>
              <a:rPr lang="da-DK" sz="7200" dirty="0" smtClean="0">
                <a:latin typeface="Helvetica" charset="0"/>
                <a:ea typeface="Helvetica" charset="0"/>
                <a:cs typeface="Helvetica" charset="0"/>
              </a:rPr>
              <a:t>Kompleksitet </a:t>
            </a:r>
            <a:r>
              <a:rPr lang="da-DK" sz="7200" dirty="0">
                <a:latin typeface="Helvetica" charset="0"/>
                <a:ea typeface="Helvetica" charset="0"/>
                <a:cs typeface="Helvetica" charset="0"/>
              </a:rPr>
              <a:t>= en bevægelse fra det konkrete til det abstrakte</a:t>
            </a:r>
          </a:p>
          <a:p>
            <a:pPr marL="1371600" lvl="2" indent="-457200"/>
            <a:r>
              <a:rPr lang="da-DK" sz="7200" dirty="0">
                <a:latin typeface="Helvetica" charset="0"/>
                <a:ea typeface="Helvetica" charset="0"/>
                <a:cs typeface="Helvetica" charset="0"/>
              </a:rPr>
              <a:t>Illustreres som en trappe: jo højere oppe af trappens trin, </a:t>
            </a:r>
            <a:r>
              <a:rPr lang="da-DK" sz="7200" dirty="0" smtClean="0">
                <a:latin typeface="Helvetica" charset="0"/>
                <a:ea typeface="Helvetica" charset="0"/>
                <a:cs typeface="Helvetica" charset="0"/>
              </a:rPr>
              <a:t>desto mere komplekst</a:t>
            </a:r>
            <a:endParaRPr lang="da-DK" sz="7200" dirty="0">
              <a:latin typeface="Helvetica" charset="0"/>
              <a:ea typeface="Helvetica" charset="0"/>
              <a:cs typeface="Helvetica" charset="0"/>
            </a:endParaRPr>
          </a:p>
          <a:p>
            <a:pPr marL="1371600" lvl="2" indent="-457200"/>
            <a:r>
              <a:rPr lang="da-DK" sz="7200" dirty="0">
                <a:latin typeface="Helvetica" charset="0"/>
                <a:ea typeface="Helvetica" charset="0"/>
                <a:cs typeface="Helvetica" charset="0"/>
              </a:rPr>
              <a:t>Redegørelse =&gt; analyse/fortolkning =&gt; </a:t>
            </a:r>
            <a:r>
              <a:rPr lang="da-DK" sz="7200" dirty="0" smtClean="0">
                <a:latin typeface="Helvetica" charset="0"/>
                <a:ea typeface="Helvetica" charset="0"/>
                <a:cs typeface="Helvetica" charset="0"/>
              </a:rPr>
              <a:t>diskussion</a:t>
            </a:r>
          </a:p>
          <a:p>
            <a:pPr marL="914400" lvl="1" indent="-457200">
              <a:buFont typeface="Arial"/>
              <a:buChar char="•"/>
            </a:pPr>
            <a:endParaRPr lang="da-DK" sz="7200" dirty="0" smtClean="0">
              <a:latin typeface="Helvetica" charset="0"/>
              <a:ea typeface="Helvetica" charset="0"/>
              <a:cs typeface="Helvetica" charset="0"/>
            </a:endParaRPr>
          </a:p>
          <a:p>
            <a:pPr marL="0" indent="0">
              <a:buNone/>
            </a:pPr>
            <a:r>
              <a:rPr lang="da-DK" sz="7200" dirty="0" smtClean="0">
                <a:latin typeface="Helvetica" charset="0"/>
                <a:ea typeface="Helvetica" charset="0"/>
                <a:cs typeface="Helvetica" charset="0"/>
              </a:rPr>
              <a:t>OBS: I dette modul i skrivefaget har vi primært fokus på Blooms taksonomi, da den skal bruges i forbindelse med DHO og også ofte til SRO og SRP</a:t>
            </a:r>
          </a:p>
          <a:p>
            <a:endParaRPr lang="da-DK" dirty="0">
              <a:latin typeface="Helvetica" charset="0"/>
              <a:ea typeface="Helvetica" charset="0"/>
              <a:cs typeface="Helvetica" charset="0"/>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354402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000000"/>
                </a:solidFill>
                <a:latin typeface="Helvetica"/>
                <a:cs typeface="Helvetica"/>
              </a:rPr>
              <a:t>Blooms </a:t>
            </a:r>
            <a:r>
              <a:rPr lang="da-DK" dirty="0">
                <a:solidFill>
                  <a:srgbClr val="000000"/>
                </a:solidFill>
                <a:latin typeface="Helvetica"/>
                <a:cs typeface="Helvetica"/>
              </a:rPr>
              <a:t>t</a:t>
            </a:r>
            <a:r>
              <a:rPr lang="da-DK" dirty="0" smtClean="0">
                <a:solidFill>
                  <a:srgbClr val="000000"/>
                </a:solidFill>
                <a:latin typeface="Helvetica"/>
                <a:cs typeface="Helvetica"/>
              </a:rPr>
              <a:t>aksonomi</a:t>
            </a:r>
            <a:endParaRPr lang="da-DK" dirty="0">
              <a:solidFill>
                <a:srgbClr val="000000"/>
              </a:solidFill>
              <a:latin typeface="Helvetica"/>
              <a:cs typeface="Helvetica"/>
            </a:endParaRPr>
          </a:p>
        </p:txBody>
      </p:sp>
      <p:sp>
        <p:nvSpPr>
          <p:cNvPr id="5" name="Pladsholder til indhold 4"/>
          <p:cNvSpPr>
            <a:spLocks noGrp="1"/>
          </p:cNvSpPr>
          <p:nvPr>
            <p:ph idx="1"/>
          </p:nvPr>
        </p:nvSpPr>
        <p:spPr/>
        <p:txBody>
          <a:bodyPr>
            <a:normAutofit/>
          </a:bodyPr>
          <a:lstStyle/>
          <a:p>
            <a:r>
              <a:rPr lang="da-DK" sz="2600" dirty="0" smtClean="0">
                <a:latin typeface="Helvetica Light"/>
                <a:cs typeface="Helvetica Light"/>
              </a:rPr>
              <a:t>Den faglige opgave behandler sit emne på forskellige taksonomiske niveauer</a:t>
            </a:r>
          </a:p>
          <a:p>
            <a:pPr lvl="1"/>
            <a:r>
              <a:rPr lang="da-DK" sz="2600" dirty="0">
                <a:latin typeface="Helvetica Light"/>
                <a:cs typeface="Helvetica Light"/>
              </a:rPr>
              <a:t>Redegørelse: formidler viden neutralt og objektivt</a:t>
            </a:r>
          </a:p>
          <a:p>
            <a:pPr lvl="1"/>
            <a:r>
              <a:rPr lang="da-DK" sz="2600" dirty="0">
                <a:latin typeface="Helvetica Light"/>
                <a:cs typeface="Helvetica Light"/>
              </a:rPr>
              <a:t>Analyse: viser og begrunder dine iagttagelser</a:t>
            </a:r>
          </a:p>
          <a:p>
            <a:pPr lvl="1"/>
            <a:r>
              <a:rPr lang="da-DK" sz="2600" dirty="0">
                <a:latin typeface="Helvetica Light"/>
                <a:cs typeface="Helvetica Light"/>
              </a:rPr>
              <a:t>Diskussion: problematiserer, nuancerer og vurderer </a:t>
            </a:r>
            <a:endParaRPr lang="da-DK" sz="2600" dirty="0" smtClean="0">
              <a:latin typeface="Helvetica Light"/>
              <a:cs typeface="Helvetica Light"/>
            </a:endParaRPr>
          </a:p>
          <a:p>
            <a:r>
              <a:rPr lang="da-DK" sz="2600" dirty="0" smtClean="0">
                <a:latin typeface="Helvetica Light"/>
                <a:cs typeface="Helvetica Light"/>
              </a:rPr>
              <a:t>Ofte kan man se de taksonomiske niveauer i opgaveformuleringen</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5158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600" dirty="0" smtClean="0">
                <a:solidFill>
                  <a:srgbClr val="4F81BD"/>
                </a:solidFill>
                <a:latin typeface="Helvetica"/>
                <a:cs typeface="Helvetica"/>
              </a:rPr>
              <a:t>Eksempel 4: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a:latin typeface="Helvetica Light"/>
                <a:cs typeface="Helvetica Light"/>
              </a:rPr>
              <a:t>Der ønskes </a:t>
            </a:r>
            <a:r>
              <a:rPr lang="da-DK" sz="2800" dirty="0" smtClean="0">
                <a:latin typeface="Helvetica Light"/>
                <a:cs typeface="Helvetica Light"/>
              </a:rPr>
              <a:t>en </a:t>
            </a:r>
            <a:r>
              <a:rPr lang="da-DK" sz="2800" dirty="0">
                <a:latin typeface="Helvetica Light"/>
                <a:cs typeface="Helvetica Light"/>
              </a:rPr>
              <a:t>kort introduktion til centrale psykoanalytiske </a:t>
            </a:r>
            <a:r>
              <a:rPr lang="da-DK" sz="2800" dirty="0" smtClean="0">
                <a:latin typeface="Helvetica Light"/>
                <a:cs typeface="Helvetica Light"/>
              </a:rPr>
              <a:t>begreber. Disse skal anvendes i </a:t>
            </a:r>
            <a:r>
              <a:rPr lang="da-DK" sz="2800" dirty="0">
                <a:latin typeface="Helvetica Light"/>
                <a:cs typeface="Helvetica Light"/>
              </a:rPr>
              <a:t>en psykoanalytisk </a:t>
            </a:r>
            <a:r>
              <a:rPr lang="da-DK" sz="2800" dirty="0" smtClean="0">
                <a:latin typeface="Helvetica Light"/>
                <a:cs typeface="Helvetica Light"/>
              </a:rPr>
              <a:t>analyse og fortolkning af </a:t>
            </a:r>
            <a:r>
              <a:rPr lang="da-DK" sz="2800" dirty="0" err="1">
                <a:latin typeface="Helvetica Light"/>
                <a:cs typeface="Helvetica Light"/>
              </a:rPr>
              <a:t>Bret</a:t>
            </a:r>
            <a:r>
              <a:rPr lang="da-DK" sz="2800" dirty="0">
                <a:latin typeface="Helvetica Light"/>
                <a:cs typeface="Helvetica Light"/>
              </a:rPr>
              <a:t> </a:t>
            </a:r>
            <a:r>
              <a:rPr lang="da-DK" sz="2800" dirty="0" err="1">
                <a:latin typeface="Helvetica Light"/>
                <a:cs typeface="Helvetica Light"/>
              </a:rPr>
              <a:t>Easton</a:t>
            </a:r>
            <a:r>
              <a:rPr lang="da-DK" sz="2800" dirty="0">
                <a:latin typeface="Helvetica Light"/>
                <a:cs typeface="Helvetica Light"/>
              </a:rPr>
              <a:t> Ellis’ roman </a:t>
            </a:r>
            <a:r>
              <a:rPr lang="da-DK" sz="2800" i="1" dirty="0">
                <a:latin typeface="Helvetica Light"/>
                <a:cs typeface="Helvetica Light"/>
              </a:rPr>
              <a:t>American </a:t>
            </a:r>
            <a:r>
              <a:rPr lang="da-DK" sz="2800" i="1" dirty="0" err="1">
                <a:latin typeface="Helvetica Light"/>
                <a:cs typeface="Helvetica Light"/>
              </a:rPr>
              <a:t>Psycho</a:t>
            </a:r>
            <a:r>
              <a:rPr lang="da-DK" sz="2800" i="1" dirty="0">
                <a:latin typeface="Helvetica Light"/>
                <a:cs typeface="Helvetica Light"/>
              </a:rPr>
              <a:t> </a:t>
            </a:r>
            <a:r>
              <a:rPr lang="da-DK" sz="2800" dirty="0">
                <a:latin typeface="Helvetica Light"/>
                <a:cs typeface="Helvetica Light"/>
              </a:rPr>
              <a:t>med særlig henblik på at belyse hovedpersonens handlinger</a:t>
            </a:r>
            <a:r>
              <a:rPr lang="da-DK" sz="2800" dirty="0" smtClean="0">
                <a:latin typeface="Helvetica Light"/>
                <a:cs typeface="Helvetica Light"/>
              </a:rPr>
              <a:t>. </a:t>
            </a:r>
            <a:r>
              <a:rPr lang="da-DK" sz="2800" dirty="0">
                <a:latin typeface="Helvetica Light"/>
                <a:cs typeface="Helvetica Light"/>
              </a:rPr>
              <a:t>Endelig ønskes en </a:t>
            </a:r>
            <a:r>
              <a:rPr lang="da-DK" sz="2800" dirty="0" smtClean="0">
                <a:latin typeface="Helvetica Light"/>
                <a:cs typeface="Helvetica Light"/>
              </a:rPr>
              <a:t>perspektivering </a:t>
            </a:r>
            <a:r>
              <a:rPr lang="da-DK" sz="2800" dirty="0">
                <a:latin typeface="Helvetica Light"/>
                <a:cs typeface="Helvetica Light"/>
              </a:rPr>
              <a:t>til det psykologiske gys i film</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36405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De store skriftlige opgaver</a:t>
            </a:r>
            <a:endParaRPr lang="da-DK" dirty="0">
              <a:latin typeface="Helvetica"/>
              <a:cs typeface="Helvetica"/>
            </a:endParaRPr>
          </a:p>
        </p:txBody>
      </p:sp>
      <p:sp>
        <p:nvSpPr>
          <p:cNvPr id="5" name="Pladsholder til indhold 4"/>
          <p:cNvSpPr>
            <a:spLocks noGrp="1"/>
          </p:cNvSpPr>
          <p:nvPr>
            <p:ph idx="1"/>
          </p:nvPr>
        </p:nvSpPr>
        <p:spPr/>
        <p:txBody>
          <a:bodyPr>
            <a:noAutofit/>
          </a:bodyPr>
          <a:lstStyle/>
          <a:p>
            <a:r>
              <a:rPr lang="da-DK" sz="2600" dirty="0" smtClean="0">
                <a:latin typeface="Helvetica Light"/>
                <a:cs typeface="Helvetica Light"/>
              </a:rPr>
              <a:t>Idealet for gymnasiets store skriftlige opgaver er den videnskabelige artikel</a:t>
            </a:r>
          </a:p>
          <a:p>
            <a:r>
              <a:rPr lang="da-DK" sz="2600" dirty="0" smtClean="0">
                <a:latin typeface="Helvetica Light"/>
                <a:cs typeface="Helvetica Light"/>
              </a:rPr>
              <a:t>Der er tale om en akademisk teksttype, som du kommer til at møde videre i </a:t>
            </a:r>
            <a:r>
              <a:rPr lang="da-DK" sz="2600" dirty="0" err="1" smtClean="0">
                <a:latin typeface="Helvetica Light"/>
                <a:cs typeface="Helvetica Light"/>
              </a:rPr>
              <a:t>uddannelses-systemet</a:t>
            </a:r>
            <a:endParaRPr lang="da-DK" sz="2600" dirty="0" smtClean="0">
              <a:latin typeface="Helvetica Light"/>
              <a:cs typeface="Helvetica Light"/>
            </a:endParaRPr>
          </a:p>
          <a:p>
            <a:r>
              <a:rPr lang="da-DK" sz="2600" dirty="0" smtClean="0">
                <a:latin typeface="Helvetica Light"/>
                <a:cs typeface="Helvetica Light"/>
              </a:rPr>
              <a:t>Det er en særlig teksttype, som skrives og læses af forskere</a:t>
            </a:r>
          </a:p>
          <a:p>
            <a:r>
              <a:rPr lang="da-DK" sz="2600" dirty="0" smtClean="0">
                <a:latin typeface="Helvetica Light"/>
                <a:cs typeface="Helvetica Light"/>
              </a:rPr>
              <a:t>Den har som formål at formidle (ny) viden</a:t>
            </a:r>
          </a:p>
          <a:p>
            <a:r>
              <a:rPr lang="da-DK" sz="2600" dirty="0" smtClean="0">
                <a:latin typeface="Helvetica Light"/>
                <a:cs typeface="Helvetica Light"/>
              </a:rPr>
              <a:t>Teksten skal besvare følgende spørgsmål: Hvad er det, skriveren er blevet klogere på?</a:t>
            </a:r>
          </a:p>
          <a:p>
            <a:pPr marL="0" indent="0">
              <a:buNone/>
            </a:pPr>
            <a:endParaRPr lang="da-DK" sz="2600"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8566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4: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a:latin typeface="Helvetica Light"/>
                <a:cs typeface="Helvetica Light"/>
              </a:rPr>
              <a:t>Der ønskes </a:t>
            </a:r>
            <a:r>
              <a:rPr lang="da-DK" sz="2800" dirty="0">
                <a:solidFill>
                  <a:srgbClr val="4F81BD"/>
                </a:solidFill>
                <a:latin typeface="Helvetica Light"/>
                <a:cs typeface="Helvetica Light"/>
              </a:rPr>
              <a:t>en kort introduktion </a:t>
            </a:r>
            <a:r>
              <a:rPr lang="da-DK" sz="2800" dirty="0" smtClean="0">
                <a:latin typeface="Helvetica Light"/>
                <a:cs typeface="Helvetica Light"/>
              </a:rPr>
              <a:t>til </a:t>
            </a:r>
            <a:r>
              <a:rPr lang="da-DK" sz="2800" dirty="0">
                <a:latin typeface="Helvetica Light"/>
                <a:cs typeface="Helvetica Light"/>
              </a:rPr>
              <a:t>centrale psykoanalytiske </a:t>
            </a:r>
            <a:r>
              <a:rPr lang="da-DK" sz="2800" dirty="0" smtClean="0">
                <a:latin typeface="Helvetica Light"/>
                <a:cs typeface="Helvetica Light"/>
              </a:rPr>
              <a:t>begreber. Disse skal anvendes i </a:t>
            </a:r>
            <a:r>
              <a:rPr lang="da-DK" sz="2800" dirty="0">
                <a:latin typeface="Helvetica Light"/>
                <a:cs typeface="Helvetica Light"/>
              </a:rPr>
              <a:t>en psykoanalytisk </a:t>
            </a:r>
            <a:r>
              <a:rPr lang="da-DK" sz="2800" dirty="0" smtClean="0">
                <a:latin typeface="Helvetica Light"/>
                <a:cs typeface="Helvetica Light"/>
              </a:rPr>
              <a:t>analyse og fortolkning af </a:t>
            </a:r>
            <a:r>
              <a:rPr lang="da-DK" sz="2800" dirty="0" err="1">
                <a:latin typeface="Helvetica Light"/>
                <a:cs typeface="Helvetica Light"/>
              </a:rPr>
              <a:t>Bret</a:t>
            </a:r>
            <a:r>
              <a:rPr lang="da-DK" sz="2800" dirty="0">
                <a:latin typeface="Helvetica Light"/>
                <a:cs typeface="Helvetica Light"/>
              </a:rPr>
              <a:t> </a:t>
            </a:r>
            <a:r>
              <a:rPr lang="da-DK" sz="2800" dirty="0" err="1">
                <a:latin typeface="Helvetica Light"/>
                <a:cs typeface="Helvetica Light"/>
              </a:rPr>
              <a:t>Easton</a:t>
            </a:r>
            <a:r>
              <a:rPr lang="da-DK" sz="2800" dirty="0">
                <a:latin typeface="Helvetica Light"/>
                <a:cs typeface="Helvetica Light"/>
              </a:rPr>
              <a:t> Ellis’ roman </a:t>
            </a:r>
            <a:r>
              <a:rPr lang="da-DK" sz="2800" i="1" dirty="0">
                <a:latin typeface="Helvetica Light"/>
                <a:cs typeface="Helvetica Light"/>
              </a:rPr>
              <a:t>American </a:t>
            </a:r>
            <a:r>
              <a:rPr lang="da-DK" sz="2800" i="1" dirty="0" err="1">
                <a:latin typeface="Helvetica Light"/>
                <a:cs typeface="Helvetica Light"/>
              </a:rPr>
              <a:t>Psycho</a:t>
            </a:r>
            <a:r>
              <a:rPr lang="da-DK" sz="2800" i="1" dirty="0">
                <a:latin typeface="Helvetica Light"/>
                <a:cs typeface="Helvetica Light"/>
              </a:rPr>
              <a:t> </a:t>
            </a:r>
            <a:r>
              <a:rPr lang="da-DK" sz="2800" dirty="0">
                <a:latin typeface="Helvetica Light"/>
                <a:cs typeface="Helvetica Light"/>
              </a:rPr>
              <a:t>med særlig henblik på at belyse hovedpersonens handlinger</a:t>
            </a:r>
            <a:r>
              <a:rPr lang="da-DK" sz="2800" dirty="0" smtClean="0">
                <a:latin typeface="Helvetica Light"/>
                <a:cs typeface="Helvetica Light"/>
              </a:rPr>
              <a:t>. </a:t>
            </a:r>
            <a:r>
              <a:rPr lang="da-DK" sz="2800" dirty="0">
                <a:latin typeface="Helvetica Light"/>
                <a:cs typeface="Helvetica Light"/>
              </a:rPr>
              <a:t>Endelig ønskes en </a:t>
            </a:r>
            <a:r>
              <a:rPr lang="da-DK" sz="2800" dirty="0" smtClean="0">
                <a:latin typeface="Helvetica Light"/>
                <a:cs typeface="Helvetica Light"/>
              </a:rPr>
              <a:t>perspektivering </a:t>
            </a:r>
            <a:r>
              <a:rPr lang="da-DK" sz="2800" dirty="0">
                <a:latin typeface="Helvetica Light"/>
                <a:cs typeface="Helvetica Light"/>
              </a:rPr>
              <a:t>til det psykologiske gys i film</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455285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4: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a:latin typeface="Helvetica Light"/>
                <a:cs typeface="Helvetica Light"/>
              </a:rPr>
              <a:t>Der ønskes </a:t>
            </a:r>
            <a:r>
              <a:rPr lang="da-DK" sz="2800" dirty="0">
                <a:solidFill>
                  <a:srgbClr val="4F81BD"/>
                </a:solidFill>
                <a:latin typeface="Helvetica Light"/>
                <a:cs typeface="Helvetica Light"/>
              </a:rPr>
              <a:t>en kort introduktion </a:t>
            </a:r>
            <a:r>
              <a:rPr lang="da-DK" sz="2800" dirty="0" smtClean="0">
                <a:latin typeface="Helvetica Light"/>
                <a:cs typeface="Helvetica Light"/>
              </a:rPr>
              <a:t>til </a:t>
            </a:r>
            <a:r>
              <a:rPr lang="da-DK" sz="2800" dirty="0">
                <a:latin typeface="Helvetica Light"/>
                <a:cs typeface="Helvetica Light"/>
              </a:rPr>
              <a:t>centrale psykoanalytiske </a:t>
            </a:r>
            <a:r>
              <a:rPr lang="da-DK" sz="2800" dirty="0" smtClean="0">
                <a:latin typeface="Helvetica Light"/>
                <a:cs typeface="Helvetica Light"/>
              </a:rPr>
              <a:t>begreber. Disse skal anvendes i </a:t>
            </a:r>
            <a:r>
              <a:rPr lang="da-DK" sz="2800" dirty="0">
                <a:latin typeface="Helvetica Light"/>
                <a:cs typeface="Helvetica Light"/>
              </a:rPr>
              <a:t>en </a:t>
            </a:r>
            <a:r>
              <a:rPr lang="da-DK" sz="2800" dirty="0">
                <a:solidFill>
                  <a:srgbClr val="FF0000"/>
                </a:solidFill>
                <a:latin typeface="Helvetica Light"/>
                <a:cs typeface="Helvetica Light"/>
              </a:rPr>
              <a:t>psykoanalytisk </a:t>
            </a:r>
            <a:r>
              <a:rPr lang="da-DK" sz="2800" dirty="0" smtClean="0">
                <a:solidFill>
                  <a:srgbClr val="FF0000"/>
                </a:solidFill>
                <a:latin typeface="Helvetica Light"/>
                <a:cs typeface="Helvetica Light"/>
              </a:rPr>
              <a:t>analyse og fortolkning </a:t>
            </a:r>
            <a:r>
              <a:rPr lang="da-DK" sz="2800" dirty="0" smtClean="0">
                <a:latin typeface="Helvetica Light"/>
                <a:cs typeface="Helvetica Light"/>
              </a:rPr>
              <a:t>af </a:t>
            </a:r>
            <a:r>
              <a:rPr lang="da-DK" sz="2800" dirty="0" err="1">
                <a:latin typeface="Helvetica Light"/>
                <a:cs typeface="Helvetica Light"/>
              </a:rPr>
              <a:t>Bret</a:t>
            </a:r>
            <a:r>
              <a:rPr lang="da-DK" sz="2800" dirty="0">
                <a:latin typeface="Helvetica Light"/>
                <a:cs typeface="Helvetica Light"/>
              </a:rPr>
              <a:t> </a:t>
            </a:r>
            <a:r>
              <a:rPr lang="da-DK" sz="2800" dirty="0" err="1">
                <a:latin typeface="Helvetica Light"/>
                <a:cs typeface="Helvetica Light"/>
              </a:rPr>
              <a:t>Easton</a:t>
            </a:r>
            <a:r>
              <a:rPr lang="da-DK" sz="2800" dirty="0">
                <a:latin typeface="Helvetica Light"/>
                <a:cs typeface="Helvetica Light"/>
              </a:rPr>
              <a:t> Ellis’ roman </a:t>
            </a:r>
            <a:r>
              <a:rPr lang="da-DK" sz="2800" i="1" dirty="0">
                <a:latin typeface="Helvetica Light"/>
                <a:cs typeface="Helvetica Light"/>
              </a:rPr>
              <a:t>American </a:t>
            </a:r>
            <a:r>
              <a:rPr lang="da-DK" sz="2800" i="1" dirty="0" err="1">
                <a:latin typeface="Helvetica Light"/>
                <a:cs typeface="Helvetica Light"/>
              </a:rPr>
              <a:t>Psycho</a:t>
            </a:r>
            <a:r>
              <a:rPr lang="da-DK" sz="2800" i="1" dirty="0">
                <a:latin typeface="Helvetica Light"/>
                <a:cs typeface="Helvetica Light"/>
              </a:rPr>
              <a:t> </a:t>
            </a:r>
            <a:r>
              <a:rPr lang="da-DK" sz="2800" dirty="0">
                <a:latin typeface="Helvetica Light"/>
                <a:cs typeface="Helvetica Light"/>
              </a:rPr>
              <a:t>med særlig henblik på at belyse hovedpersonens handlinger</a:t>
            </a:r>
            <a:r>
              <a:rPr lang="da-DK" sz="2800" dirty="0" smtClean="0">
                <a:latin typeface="Helvetica Light"/>
                <a:cs typeface="Helvetica Light"/>
              </a:rPr>
              <a:t>. </a:t>
            </a:r>
            <a:r>
              <a:rPr lang="da-DK" sz="2800" dirty="0">
                <a:latin typeface="Helvetica Light"/>
                <a:cs typeface="Helvetica Light"/>
              </a:rPr>
              <a:t>Endelig ønskes en </a:t>
            </a:r>
            <a:r>
              <a:rPr lang="da-DK" sz="2800" dirty="0" smtClean="0">
                <a:latin typeface="Helvetica Light"/>
                <a:cs typeface="Helvetica Light"/>
              </a:rPr>
              <a:t>perspektivering </a:t>
            </a:r>
            <a:r>
              <a:rPr lang="da-DK" sz="2800" dirty="0">
                <a:latin typeface="Helvetica Light"/>
                <a:cs typeface="Helvetica Light"/>
              </a:rPr>
              <a:t>til det psykologiske gys i film</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4439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4: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a:latin typeface="Helvetica Light"/>
                <a:cs typeface="Helvetica Light"/>
              </a:rPr>
              <a:t>Der ønskes </a:t>
            </a:r>
            <a:r>
              <a:rPr lang="da-DK" sz="2800" dirty="0">
                <a:solidFill>
                  <a:srgbClr val="4F81BD"/>
                </a:solidFill>
                <a:latin typeface="Helvetica Light"/>
                <a:cs typeface="Helvetica Light"/>
              </a:rPr>
              <a:t>en kort introduktion </a:t>
            </a:r>
            <a:r>
              <a:rPr lang="da-DK" sz="2800" dirty="0" smtClean="0">
                <a:latin typeface="Helvetica Light"/>
                <a:cs typeface="Helvetica Light"/>
              </a:rPr>
              <a:t>til </a:t>
            </a:r>
            <a:r>
              <a:rPr lang="da-DK" sz="2800" dirty="0">
                <a:latin typeface="Helvetica Light"/>
                <a:cs typeface="Helvetica Light"/>
              </a:rPr>
              <a:t>centrale psykoanalytiske </a:t>
            </a:r>
            <a:r>
              <a:rPr lang="da-DK" sz="2800" dirty="0" smtClean="0">
                <a:latin typeface="Helvetica Light"/>
                <a:cs typeface="Helvetica Light"/>
              </a:rPr>
              <a:t>begreber. Disse skal anvendes i </a:t>
            </a:r>
            <a:r>
              <a:rPr lang="da-DK" sz="2800" dirty="0">
                <a:latin typeface="Helvetica Light"/>
                <a:cs typeface="Helvetica Light"/>
              </a:rPr>
              <a:t>en </a:t>
            </a:r>
            <a:r>
              <a:rPr lang="da-DK" sz="2800" dirty="0">
                <a:solidFill>
                  <a:srgbClr val="FF0000"/>
                </a:solidFill>
                <a:latin typeface="Helvetica Light"/>
                <a:cs typeface="Helvetica Light"/>
              </a:rPr>
              <a:t>psykoanalytisk </a:t>
            </a:r>
            <a:r>
              <a:rPr lang="da-DK" sz="2800" dirty="0" smtClean="0">
                <a:solidFill>
                  <a:srgbClr val="FF0000"/>
                </a:solidFill>
                <a:latin typeface="Helvetica Light"/>
                <a:cs typeface="Helvetica Light"/>
              </a:rPr>
              <a:t>analyse og fortolkning </a:t>
            </a:r>
            <a:r>
              <a:rPr lang="da-DK" sz="2800" dirty="0" smtClean="0">
                <a:latin typeface="Helvetica Light"/>
                <a:cs typeface="Helvetica Light"/>
              </a:rPr>
              <a:t>af </a:t>
            </a:r>
            <a:r>
              <a:rPr lang="da-DK" sz="2800" dirty="0" err="1">
                <a:latin typeface="Helvetica Light"/>
                <a:cs typeface="Helvetica Light"/>
              </a:rPr>
              <a:t>Bret</a:t>
            </a:r>
            <a:r>
              <a:rPr lang="da-DK" sz="2800" dirty="0">
                <a:latin typeface="Helvetica Light"/>
                <a:cs typeface="Helvetica Light"/>
              </a:rPr>
              <a:t> </a:t>
            </a:r>
            <a:r>
              <a:rPr lang="da-DK" sz="2800" dirty="0" err="1">
                <a:latin typeface="Helvetica Light"/>
                <a:cs typeface="Helvetica Light"/>
              </a:rPr>
              <a:t>Easton</a:t>
            </a:r>
            <a:r>
              <a:rPr lang="da-DK" sz="2800" dirty="0">
                <a:latin typeface="Helvetica Light"/>
                <a:cs typeface="Helvetica Light"/>
              </a:rPr>
              <a:t> Ellis’ roman </a:t>
            </a:r>
            <a:r>
              <a:rPr lang="da-DK" sz="2800" i="1" dirty="0">
                <a:latin typeface="Helvetica Light"/>
                <a:cs typeface="Helvetica Light"/>
              </a:rPr>
              <a:t>American </a:t>
            </a:r>
            <a:r>
              <a:rPr lang="da-DK" sz="2800" i="1" dirty="0" err="1">
                <a:latin typeface="Helvetica Light"/>
                <a:cs typeface="Helvetica Light"/>
              </a:rPr>
              <a:t>Psycho</a:t>
            </a:r>
            <a:r>
              <a:rPr lang="da-DK" sz="2800" i="1" dirty="0">
                <a:latin typeface="Helvetica Light"/>
                <a:cs typeface="Helvetica Light"/>
              </a:rPr>
              <a:t> </a:t>
            </a:r>
            <a:r>
              <a:rPr lang="da-DK" sz="2800" dirty="0">
                <a:latin typeface="Helvetica Light"/>
                <a:cs typeface="Helvetica Light"/>
              </a:rPr>
              <a:t>med særlig henblik på at belyse hovedpersonens handlinger</a:t>
            </a:r>
            <a:r>
              <a:rPr lang="da-DK" sz="2800" dirty="0" smtClean="0">
                <a:latin typeface="Helvetica Light"/>
                <a:cs typeface="Helvetica Light"/>
              </a:rPr>
              <a:t>. </a:t>
            </a:r>
            <a:r>
              <a:rPr lang="da-DK" sz="2800" dirty="0">
                <a:latin typeface="Helvetica Light"/>
                <a:cs typeface="Helvetica Light"/>
              </a:rPr>
              <a:t>Endelig ønskes </a:t>
            </a:r>
            <a:r>
              <a:rPr lang="da-DK" sz="2800" dirty="0">
                <a:solidFill>
                  <a:schemeClr val="accent6"/>
                </a:solidFill>
                <a:latin typeface="Helvetica Light"/>
                <a:cs typeface="Helvetica Light"/>
              </a:rPr>
              <a:t>en </a:t>
            </a:r>
            <a:r>
              <a:rPr lang="da-DK" sz="2800" dirty="0" smtClean="0">
                <a:solidFill>
                  <a:schemeClr val="accent6"/>
                </a:solidFill>
                <a:latin typeface="Helvetica Light"/>
                <a:cs typeface="Helvetica Light"/>
              </a:rPr>
              <a:t>perspektivering </a:t>
            </a:r>
            <a:r>
              <a:rPr lang="da-DK" sz="2800" dirty="0">
                <a:latin typeface="Helvetica Light"/>
                <a:cs typeface="Helvetica Light"/>
              </a:rPr>
              <a:t>til det psykologiske gys i film</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139503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5: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Der ønskes en redegørelse </a:t>
            </a:r>
            <a:r>
              <a:rPr lang="da-DK" sz="2800" dirty="0">
                <a:latin typeface="Helvetica Light"/>
                <a:cs typeface="Helvetica Light"/>
              </a:rPr>
              <a:t>for folkevisegenrens betydning og funktion i det samfund, den blev fremstillet i. Herefter </a:t>
            </a:r>
            <a:r>
              <a:rPr lang="da-DK" sz="2800" dirty="0" smtClean="0">
                <a:latin typeface="Helvetica Light"/>
                <a:cs typeface="Helvetica Light"/>
              </a:rPr>
              <a:t>skal der gives </a:t>
            </a:r>
            <a:r>
              <a:rPr lang="da-DK" sz="2800" dirty="0">
                <a:latin typeface="Helvetica Light"/>
                <a:cs typeface="Helvetica Light"/>
              </a:rPr>
              <a:t>en grundig analyse og fortolkning af en folkevise. Afslutningsvis </a:t>
            </a:r>
            <a:r>
              <a:rPr lang="da-DK" sz="2800" dirty="0" smtClean="0">
                <a:latin typeface="Helvetica Light"/>
                <a:cs typeface="Helvetica Light"/>
              </a:rPr>
              <a:t>ønskes en sammenligning med </a:t>
            </a:r>
            <a:r>
              <a:rPr lang="da-DK" sz="2800" dirty="0">
                <a:latin typeface="Helvetica Light"/>
                <a:cs typeface="Helvetica Light"/>
              </a:rPr>
              <a:t>et mere moderne digt, som forholder sig til samme tema som folkevisen, </a:t>
            </a:r>
            <a:r>
              <a:rPr lang="da-DK" sz="2800" dirty="0" smtClean="0">
                <a:latin typeface="Helvetica Light"/>
                <a:cs typeface="Helvetica Light"/>
              </a:rPr>
              <a:t>samt en diskussion af </a:t>
            </a:r>
            <a:r>
              <a:rPr lang="da-DK" sz="2800" dirty="0">
                <a:latin typeface="Helvetica Light"/>
                <a:cs typeface="Helvetica Light"/>
              </a:rPr>
              <a:t>den form- og indholdsmæssige udvikling mellem de to digte.</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800558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5: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Der ønskes </a:t>
            </a:r>
            <a:r>
              <a:rPr lang="da-DK" sz="2800" dirty="0" smtClean="0">
                <a:solidFill>
                  <a:srgbClr val="4F81BD"/>
                </a:solidFill>
                <a:latin typeface="Helvetica Light"/>
                <a:cs typeface="Helvetica Light"/>
              </a:rPr>
              <a:t>en redegørelse </a:t>
            </a:r>
            <a:r>
              <a:rPr lang="da-DK" sz="2800" dirty="0">
                <a:latin typeface="Helvetica Light"/>
                <a:cs typeface="Helvetica Light"/>
              </a:rPr>
              <a:t>for folkevisegenrens betydning og funktion i det samfund, den blev fremstillet i. Herefter </a:t>
            </a:r>
            <a:r>
              <a:rPr lang="da-DK" sz="2800" dirty="0" smtClean="0">
                <a:latin typeface="Helvetica Light"/>
                <a:cs typeface="Helvetica Light"/>
              </a:rPr>
              <a:t>skal der gives </a:t>
            </a:r>
            <a:r>
              <a:rPr lang="da-DK" sz="2800" dirty="0">
                <a:latin typeface="Helvetica Light"/>
                <a:cs typeface="Helvetica Light"/>
              </a:rPr>
              <a:t>en grundig analyse og fortolkning af en folkevise. Afslutningsvis </a:t>
            </a:r>
            <a:r>
              <a:rPr lang="da-DK" sz="2800" dirty="0" smtClean="0">
                <a:latin typeface="Helvetica Light"/>
                <a:cs typeface="Helvetica Light"/>
              </a:rPr>
              <a:t>ønskes en sammenligning med </a:t>
            </a:r>
            <a:r>
              <a:rPr lang="da-DK" sz="2800" dirty="0">
                <a:latin typeface="Helvetica Light"/>
                <a:cs typeface="Helvetica Light"/>
              </a:rPr>
              <a:t>et mere moderne digt, som forholder sig til samme tema som folkevisen, </a:t>
            </a:r>
            <a:r>
              <a:rPr lang="da-DK" sz="2800" dirty="0" smtClean="0">
                <a:latin typeface="Helvetica Light"/>
                <a:cs typeface="Helvetica Light"/>
              </a:rPr>
              <a:t>samt en diskussion af </a:t>
            </a:r>
            <a:r>
              <a:rPr lang="da-DK" sz="2800" dirty="0">
                <a:latin typeface="Helvetica Light"/>
                <a:cs typeface="Helvetica Light"/>
              </a:rPr>
              <a:t>den form- og indholdsmæssige udvikling mellem de to digte.</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383998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5: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Der ønskes </a:t>
            </a:r>
            <a:r>
              <a:rPr lang="da-DK" sz="2800" dirty="0" smtClean="0">
                <a:solidFill>
                  <a:srgbClr val="4F81BD"/>
                </a:solidFill>
                <a:latin typeface="Helvetica Light"/>
                <a:cs typeface="Helvetica Light"/>
              </a:rPr>
              <a:t>en redegørelse </a:t>
            </a:r>
            <a:r>
              <a:rPr lang="da-DK" sz="2800" dirty="0">
                <a:latin typeface="Helvetica Light"/>
                <a:cs typeface="Helvetica Light"/>
              </a:rPr>
              <a:t>for folkevisegenrens betydning og funktion i det samfund, den blev fremstillet i. Herefter </a:t>
            </a:r>
            <a:r>
              <a:rPr lang="da-DK" sz="2800" dirty="0" smtClean="0">
                <a:latin typeface="Helvetica Light"/>
                <a:cs typeface="Helvetica Light"/>
              </a:rPr>
              <a:t>skal der gives </a:t>
            </a:r>
            <a:r>
              <a:rPr lang="da-DK" sz="2800" dirty="0">
                <a:solidFill>
                  <a:srgbClr val="FF0000"/>
                </a:solidFill>
                <a:latin typeface="Helvetica Light"/>
                <a:cs typeface="Helvetica Light"/>
              </a:rPr>
              <a:t>en grundig analyse og fortolkning </a:t>
            </a:r>
            <a:r>
              <a:rPr lang="da-DK" sz="2800" dirty="0">
                <a:latin typeface="Helvetica Light"/>
                <a:cs typeface="Helvetica Light"/>
              </a:rPr>
              <a:t>af en folkevise. Afslutningsvis </a:t>
            </a:r>
            <a:r>
              <a:rPr lang="da-DK" sz="2800" dirty="0" smtClean="0">
                <a:latin typeface="Helvetica Light"/>
                <a:cs typeface="Helvetica Light"/>
              </a:rPr>
              <a:t>ønskes en sammenligning med </a:t>
            </a:r>
            <a:r>
              <a:rPr lang="da-DK" sz="2800" dirty="0">
                <a:latin typeface="Helvetica Light"/>
                <a:cs typeface="Helvetica Light"/>
              </a:rPr>
              <a:t>et mere moderne digt, som forholder sig til samme tema som folkevisen, </a:t>
            </a:r>
            <a:r>
              <a:rPr lang="da-DK" sz="2800" dirty="0" smtClean="0">
                <a:latin typeface="Helvetica Light"/>
                <a:cs typeface="Helvetica Light"/>
              </a:rPr>
              <a:t>samt en diskussion af </a:t>
            </a:r>
            <a:r>
              <a:rPr lang="da-DK" sz="2800" dirty="0">
                <a:latin typeface="Helvetica Light"/>
                <a:cs typeface="Helvetica Light"/>
              </a:rPr>
              <a:t>den form- og indholdsmæssige udvikling mellem de to digte.</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62102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5: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Der ønskes </a:t>
            </a:r>
            <a:r>
              <a:rPr lang="da-DK" sz="2800" dirty="0" smtClean="0">
                <a:solidFill>
                  <a:srgbClr val="4F81BD"/>
                </a:solidFill>
                <a:latin typeface="Helvetica Light"/>
                <a:cs typeface="Helvetica Light"/>
              </a:rPr>
              <a:t>en redegørelse </a:t>
            </a:r>
            <a:r>
              <a:rPr lang="da-DK" sz="2800" dirty="0">
                <a:latin typeface="Helvetica Light"/>
                <a:cs typeface="Helvetica Light"/>
              </a:rPr>
              <a:t>for folkevisegenrens betydning og funktion i det samfund, den blev fremstillet i. Herefter </a:t>
            </a:r>
            <a:r>
              <a:rPr lang="da-DK" sz="2800" dirty="0" smtClean="0">
                <a:latin typeface="Helvetica Light"/>
                <a:cs typeface="Helvetica Light"/>
              </a:rPr>
              <a:t>skal der gives </a:t>
            </a:r>
            <a:r>
              <a:rPr lang="da-DK" sz="2800" dirty="0">
                <a:solidFill>
                  <a:srgbClr val="FF0000"/>
                </a:solidFill>
                <a:latin typeface="Helvetica Light"/>
                <a:cs typeface="Helvetica Light"/>
              </a:rPr>
              <a:t>en grundig analyse og fortolkning </a:t>
            </a:r>
            <a:r>
              <a:rPr lang="da-DK" sz="2800" dirty="0">
                <a:latin typeface="Helvetica Light"/>
                <a:cs typeface="Helvetica Light"/>
              </a:rPr>
              <a:t>af en folkevise. Afslutningsvis </a:t>
            </a:r>
            <a:r>
              <a:rPr lang="da-DK" sz="2800" dirty="0" smtClean="0">
                <a:latin typeface="Helvetica Light"/>
                <a:cs typeface="Helvetica Light"/>
              </a:rPr>
              <a:t>ønskes </a:t>
            </a:r>
            <a:r>
              <a:rPr lang="da-DK" sz="2800" dirty="0" smtClean="0">
                <a:solidFill>
                  <a:srgbClr val="FF0000"/>
                </a:solidFill>
                <a:latin typeface="Helvetica Light"/>
                <a:cs typeface="Helvetica Light"/>
              </a:rPr>
              <a:t>en sammenligning </a:t>
            </a:r>
            <a:r>
              <a:rPr lang="da-DK" sz="2800" dirty="0" smtClean="0">
                <a:latin typeface="Helvetica Light"/>
                <a:cs typeface="Helvetica Light"/>
              </a:rPr>
              <a:t>med </a:t>
            </a:r>
            <a:r>
              <a:rPr lang="da-DK" sz="2800" dirty="0">
                <a:latin typeface="Helvetica Light"/>
                <a:cs typeface="Helvetica Light"/>
              </a:rPr>
              <a:t>et mere moderne digt, som forholder sig til samme tema som folkevisen, </a:t>
            </a:r>
            <a:r>
              <a:rPr lang="da-DK" sz="2800" dirty="0" smtClean="0">
                <a:latin typeface="Helvetica Light"/>
                <a:cs typeface="Helvetica Light"/>
              </a:rPr>
              <a:t>samt en diskussion af </a:t>
            </a:r>
            <a:r>
              <a:rPr lang="da-DK" sz="2800" dirty="0">
                <a:latin typeface="Helvetica Light"/>
                <a:cs typeface="Helvetica Light"/>
              </a:rPr>
              <a:t>den form- og indholdsmæssige udvikling mellem de to digte.</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4402359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dirty="0" smtClean="0">
                <a:solidFill>
                  <a:srgbClr val="4F81BD"/>
                </a:solidFill>
                <a:latin typeface="Helvetica"/>
                <a:cs typeface="Helvetica"/>
              </a:rPr>
              <a:t>Eksempel 5: </a:t>
            </a:r>
            <a:r>
              <a:rPr lang="da-DK" sz="3600" dirty="0" smtClean="0">
                <a:latin typeface="Helvetica"/>
                <a:cs typeface="Helvetica"/>
              </a:rPr>
              <a:t>Opgaveformulering (DHO)</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Der ønskes </a:t>
            </a:r>
            <a:r>
              <a:rPr lang="da-DK" sz="2800" dirty="0" smtClean="0">
                <a:solidFill>
                  <a:srgbClr val="4F81BD"/>
                </a:solidFill>
                <a:latin typeface="Helvetica Light"/>
                <a:cs typeface="Helvetica Light"/>
              </a:rPr>
              <a:t>en redegørelse </a:t>
            </a:r>
            <a:r>
              <a:rPr lang="da-DK" sz="2800" dirty="0">
                <a:latin typeface="Helvetica Light"/>
                <a:cs typeface="Helvetica Light"/>
              </a:rPr>
              <a:t>for folkevisegenrens betydning og funktion i det samfund, den blev fremstillet i. Herefter </a:t>
            </a:r>
            <a:r>
              <a:rPr lang="da-DK" sz="2800" dirty="0" smtClean="0">
                <a:latin typeface="Helvetica Light"/>
                <a:cs typeface="Helvetica Light"/>
              </a:rPr>
              <a:t>skal der gives </a:t>
            </a:r>
            <a:r>
              <a:rPr lang="da-DK" sz="2800" dirty="0">
                <a:solidFill>
                  <a:srgbClr val="FF0000"/>
                </a:solidFill>
                <a:latin typeface="Helvetica Light"/>
                <a:cs typeface="Helvetica Light"/>
              </a:rPr>
              <a:t>en grundig analyse og fortolkning </a:t>
            </a:r>
            <a:r>
              <a:rPr lang="da-DK" sz="2800" dirty="0">
                <a:latin typeface="Helvetica Light"/>
                <a:cs typeface="Helvetica Light"/>
              </a:rPr>
              <a:t>af en folkevise. Afslutningsvis </a:t>
            </a:r>
            <a:r>
              <a:rPr lang="da-DK" sz="2800" dirty="0" smtClean="0">
                <a:latin typeface="Helvetica Light"/>
                <a:cs typeface="Helvetica Light"/>
              </a:rPr>
              <a:t>ønskes </a:t>
            </a:r>
            <a:r>
              <a:rPr lang="da-DK" sz="2800" dirty="0" smtClean="0">
                <a:solidFill>
                  <a:srgbClr val="FF0000"/>
                </a:solidFill>
                <a:latin typeface="Helvetica Light"/>
                <a:cs typeface="Helvetica Light"/>
              </a:rPr>
              <a:t>en sammenligning </a:t>
            </a:r>
            <a:r>
              <a:rPr lang="da-DK" sz="2800" dirty="0" smtClean="0">
                <a:latin typeface="Helvetica Light"/>
                <a:cs typeface="Helvetica Light"/>
              </a:rPr>
              <a:t>med </a:t>
            </a:r>
            <a:r>
              <a:rPr lang="da-DK" sz="2800" dirty="0">
                <a:latin typeface="Helvetica Light"/>
                <a:cs typeface="Helvetica Light"/>
              </a:rPr>
              <a:t>et mere moderne digt, som forholder sig til samme tema som folkevisen, </a:t>
            </a:r>
            <a:r>
              <a:rPr lang="da-DK" sz="2800" dirty="0" smtClean="0">
                <a:latin typeface="Helvetica Light"/>
                <a:cs typeface="Helvetica Light"/>
              </a:rPr>
              <a:t>samt </a:t>
            </a:r>
            <a:r>
              <a:rPr lang="da-DK" sz="2800" dirty="0" smtClean="0">
                <a:solidFill>
                  <a:schemeClr val="accent6"/>
                </a:solidFill>
                <a:latin typeface="Helvetica Light"/>
                <a:cs typeface="Helvetica Light"/>
              </a:rPr>
              <a:t>en diskussion </a:t>
            </a:r>
            <a:r>
              <a:rPr lang="da-DK" sz="2800" dirty="0" smtClean="0">
                <a:latin typeface="Helvetica Light"/>
                <a:cs typeface="Helvetica Light"/>
              </a:rPr>
              <a:t>af </a:t>
            </a:r>
            <a:r>
              <a:rPr lang="da-DK" sz="2800" dirty="0">
                <a:latin typeface="Helvetica Light"/>
                <a:cs typeface="Helvetica Light"/>
              </a:rPr>
              <a:t>den form- og indholdsmæssige udvikling mellem de to digte.</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00132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800" dirty="0" smtClean="0">
                <a:solidFill>
                  <a:schemeClr val="accent1"/>
                </a:solidFill>
                <a:latin typeface="Helvetica"/>
                <a:cs typeface="Helvetica"/>
              </a:rPr>
              <a:t>Øvelse 2: </a:t>
            </a:r>
            <a:r>
              <a:rPr lang="da-DK" sz="3800" dirty="0" smtClean="0">
                <a:latin typeface="Helvetica"/>
                <a:cs typeface="Helvetica"/>
              </a:rPr>
              <a:t>Find de taksonomiske niveauer</a:t>
            </a:r>
            <a:endParaRPr lang="da-DK" sz="38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a:latin typeface="Helvetica Light"/>
                <a:cs typeface="Helvetica Light"/>
              </a:rPr>
              <a:t>Efter en kortere introduktion til Khaled Hosseinis liv og værk </a:t>
            </a:r>
            <a:r>
              <a:rPr lang="da-DK" sz="2800" dirty="0" smtClean="0">
                <a:latin typeface="Helvetica Light"/>
                <a:cs typeface="Helvetica Light"/>
              </a:rPr>
              <a:t>ønskes </a:t>
            </a:r>
            <a:r>
              <a:rPr lang="da-DK" sz="2800" dirty="0">
                <a:latin typeface="Helvetica Light"/>
                <a:cs typeface="Helvetica Light"/>
              </a:rPr>
              <a:t>en analyse og fortolkning af romanen Under en strålende sol med særligt henblik på at undersøge kvindernes stilling i det afghanske samfund. Desuden ønskes en perspektivering til Drageløberen. Endelig ønskes en overvejelse over mulige årsager til romanernes enorme popularitet i den vestlige verden.</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8365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800" dirty="0">
                <a:solidFill>
                  <a:schemeClr val="accent1"/>
                </a:solidFill>
                <a:latin typeface="Helvetica"/>
                <a:cs typeface="Helvetica"/>
              </a:rPr>
              <a:t>Øvelse 3</a:t>
            </a:r>
            <a:r>
              <a:rPr lang="da-DK" sz="3800" dirty="0" smtClean="0">
                <a:solidFill>
                  <a:schemeClr val="accent1"/>
                </a:solidFill>
                <a:latin typeface="Helvetica"/>
                <a:cs typeface="Helvetica"/>
              </a:rPr>
              <a:t>: </a:t>
            </a:r>
            <a:r>
              <a:rPr lang="da-DK" sz="3800" dirty="0" smtClean="0">
                <a:latin typeface="Helvetica"/>
                <a:cs typeface="Helvetica"/>
              </a:rPr>
              <a:t>Find de taksonomiske niveauer</a:t>
            </a:r>
            <a:endParaRPr lang="da-DK" sz="38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Der </a:t>
            </a:r>
            <a:r>
              <a:rPr lang="da-DK" sz="2800" dirty="0">
                <a:latin typeface="Helvetica Light"/>
                <a:cs typeface="Helvetica Light"/>
              </a:rPr>
              <a:t>redegøres for det postmoderne samfunds hovedtræk i 1980’erne med fokus på subkulturerne: punkere/</a:t>
            </a:r>
            <a:r>
              <a:rPr lang="da-DK" sz="2800" dirty="0" err="1">
                <a:latin typeface="Helvetica Light"/>
                <a:cs typeface="Helvetica Light"/>
              </a:rPr>
              <a:t>BZ’ere</a:t>
            </a:r>
            <a:r>
              <a:rPr lang="da-DK" sz="2800" dirty="0">
                <a:latin typeface="Helvetica Light"/>
                <a:cs typeface="Helvetica Light"/>
              </a:rPr>
              <a:t>. I forlængelse heraf gives en analyse og fortolkning af et digt af Michael </a:t>
            </a:r>
            <a:r>
              <a:rPr lang="da-DK" sz="2800" dirty="0" smtClean="0">
                <a:latin typeface="Helvetica Light"/>
                <a:cs typeface="Helvetica Light"/>
              </a:rPr>
              <a:t>Strunge. Afslutningsvis </a:t>
            </a:r>
            <a:r>
              <a:rPr lang="da-DK" sz="2800" dirty="0">
                <a:latin typeface="Helvetica Light"/>
                <a:cs typeface="Helvetica Light"/>
              </a:rPr>
              <a:t>perspektiveres 1980’ernes postmoderne samfund til det nuværende informationssamfund med henblik på Ungdomshuset og de voksende grupper aktive </a:t>
            </a:r>
            <a:r>
              <a:rPr lang="da-DK" sz="2800" dirty="0" err="1" smtClean="0">
                <a:latin typeface="Helvetica Light"/>
                <a:cs typeface="Helvetica Light"/>
              </a:rPr>
              <a:t>BZ’ere</a:t>
            </a:r>
            <a:r>
              <a:rPr lang="da-DK" sz="2800" dirty="0" smtClean="0">
                <a:latin typeface="Helvetica Light"/>
                <a:cs typeface="Helvetica Light"/>
              </a:rPr>
              <a:t> </a:t>
            </a:r>
            <a:r>
              <a:rPr lang="da-DK" sz="2800" dirty="0">
                <a:latin typeface="Helvetica Light"/>
                <a:cs typeface="Helvetica Light"/>
              </a:rPr>
              <a:t>i det indre København.</a:t>
            </a:r>
          </a:p>
          <a:p>
            <a:endParaRPr lang="da-DK" sz="2800" dirty="0" smtClean="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72185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p:cNvPicPr>
            <a:picLocks noChangeAspect="1"/>
          </p:cNvPicPr>
          <p:nvPr/>
        </p:nvPicPr>
        <p:blipFill>
          <a:blip r:embed="rId2"/>
          <a:stretch>
            <a:fillRect/>
          </a:stretch>
        </p:blipFill>
        <p:spPr>
          <a:xfrm>
            <a:off x="7236296" y="5661248"/>
            <a:ext cx="1540644" cy="985629"/>
          </a:xfrm>
          <a:prstGeom prst="rect">
            <a:avLst/>
          </a:prstGeom>
        </p:spPr>
      </p:pic>
      <p:sp>
        <p:nvSpPr>
          <p:cNvPr id="4" name="Titel 3"/>
          <p:cNvSpPr>
            <a:spLocks noGrp="1"/>
          </p:cNvSpPr>
          <p:nvPr>
            <p:ph type="title"/>
          </p:nvPr>
        </p:nvSpPr>
        <p:spPr/>
        <p:txBody>
          <a:bodyPr/>
          <a:lstStyle/>
          <a:p>
            <a:r>
              <a:rPr lang="da-DK" dirty="0">
                <a:latin typeface="Helvetica"/>
                <a:cs typeface="Helvetica"/>
              </a:rPr>
              <a:t>G</a:t>
            </a:r>
            <a:r>
              <a:rPr lang="da-DK" dirty="0" smtClean="0">
                <a:latin typeface="Helvetica"/>
                <a:cs typeface="Helvetica"/>
              </a:rPr>
              <a:t>ode og dårlige opgaver</a:t>
            </a:r>
            <a:endParaRPr lang="da-DK" dirty="0">
              <a:latin typeface="Helvetica"/>
              <a:cs typeface="Helvetica"/>
            </a:endParaRPr>
          </a:p>
        </p:txBody>
      </p:sp>
      <p:sp>
        <p:nvSpPr>
          <p:cNvPr id="5" name="Pladsholder til indhold 4"/>
          <p:cNvSpPr>
            <a:spLocks noGrp="1"/>
          </p:cNvSpPr>
          <p:nvPr>
            <p:ph sz="half" idx="1"/>
          </p:nvPr>
        </p:nvSpPr>
        <p:spPr>
          <a:xfrm>
            <a:off x="457200" y="1600199"/>
            <a:ext cx="4038600" cy="5091287"/>
          </a:xfrm>
        </p:spPr>
        <p:txBody>
          <a:bodyPr>
            <a:noAutofit/>
          </a:bodyPr>
          <a:lstStyle/>
          <a:p>
            <a:pPr marL="0" indent="0">
              <a:buNone/>
            </a:pPr>
            <a:r>
              <a:rPr lang="da-DK" sz="1900" dirty="0" smtClean="0">
                <a:solidFill>
                  <a:schemeClr val="accent3"/>
                </a:solidFill>
                <a:latin typeface="Helvetica Light"/>
                <a:cs typeface="Helvetica Light"/>
              </a:rPr>
              <a:t>Den gode  opgave</a:t>
            </a:r>
          </a:p>
          <a:p>
            <a:r>
              <a:rPr lang="da-DK" sz="1900" dirty="0" smtClean="0">
                <a:latin typeface="Helvetica Light"/>
                <a:cs typeface="Helvetica Light"/>
              </a:rPr>
              <a:t>Bruger viden formålsbestemt</a:t>
            </a:r>
          </a:p>
          <a:p>
            <a:r>
              <a:rPr lang="da-DK" sz="1900" dirty="0" smtClean="0">
                <a:latin typeface="Helvetica Light"/>
                <a:cs typeface="Helvetica Light"/>
              </a:rPr>
              <a:t>Går i dybden med ét emne (har tydeligt fokus)</a:t>
            </a:r>
          </a:p>
          <a:p>
            <a:r>
              <a:rPr lang="da-DK" sz="1900" dirty="0" smtClean="0">
                <a:latin typeface="Helvetica Light"/>
                <a:cs typeface="Helvetica Light"/>
              </a:rPr>
              <a:t>Har god struktur og god sammenhæng mellem afsnittene</a:t>
            </a:r>
          </a:p>
          <a:p>
            <a:r>
              <a:rPr lang="da-DK" sz="1900" dirty="0" smtClean="0">
                <a:latin typeface="Helvetica Light"/>
                <a:cs typeface="Helvetica Light"/>
              </a:rPr>
              <a:t>Bruger belæg og dokumentation for påstande og konklusioner</a:t>
            </a:r>
          </a:p>
          <a:p>
            <a:r>
              <a:rPr lang="da-DK" sz="1900" dirty="0" smtClean="0">
                <a:latin typeface="Helvetica Light"/>
                <a:cs typeface="Helvetica Light"/>
              </a:rPr>
              <a:t>Bruger fagbegreber</a:t>
            </a:r>
          </a:p>
          <a:p>
            <a:r>
              <a:rPr lang="da-DK" sz="1900" dirty="0" smtClean="0">
                <a:latin typeface="Helvetica Light"/>
                <a:cs typeface="Helvetica Light"/>
              </a:rPr>
              <a:t>Har stor grad af nuancering og refleksion</a:t>
            </a:r>
            <a:endParaRPr lang="da-DK" sz="1900" dirty="0">
              <a:latin typeface="Helvetica Light"/>
              <a:cs typeface="Helvetica Light"/>
            </a:endParaRPr>
          </a:p>
        </p:txBody>
      </p:sp>
      <p:sp>
        <p:nvSpPr>
          <p:cNvPr id="6" name="Pladsholder til indhold 5"/>
          <p:cNvSpPr>
            <a:spLocks noGrp="1"/>
          </p:cNvSpPr>
          <p:nvPr>
            <p:ph sz="half" idx="2"/>
          </p:nvPr>
        </p:nvSpPr>
        <p:spPr>
          <a:xfrm>
            <a:off x="4648200" y="1600200"/>
            <a:ext cx="4038600" cy="5091286"/>
          </a:xfrm>
        </p:spPr>
        <p:txBody>
          <a:bodyPr>
            <a:normAutofit/>
          </a:bodyPr>
          <a:lstStyle/>
          <a:p>
            <a:pPr marL="0" indent="0">
              <a:buNone/>
            </a:pPr>
            <a:r>
              <a:rPr lang="da-DK" sz="1900" dirty="0" smtClean="0">
                <a:solidFill>
                  <a:srgbClr val="FF0000"/>
                </a:solidFill>
                <a:latin typeface="Helvetica Light"/>
                <a:cs typeface="Helvetica Light"/>
              </a:rPr>
              <a:t>Den dårlige opgave</a:t>
            </a:r>
          </a:p>
          <a:p>
            <a:r>
              <a:rPr lang="da-DK" sz="1900" dirty="0" smtClean="0">
                <a:latin typeface="Helvetica Light"/>
                <a:cs typeface="Helvetica Light"/>
              </a:rPr>
              <a:t>Refererer viden uden at bruge den til noget</a:t>
            </a:r>
          </a:p>
          <a:p>
            <a:r>
              <a:rPr lang="da-DK" sz="1900" dirty="0" smtClean="0">
                <a:latin typeface="Helvetica Light"/>
                <a:cs typeface="Helvetica Light"/>
              </a:rPr>
              <a:t>Går ikke i dybden (savner fokus)</a:t>
            </a:r>
          </a:p>
          <a:p>
            <a:r>
              <a:rPr lang="da-DK" sz="1900" dirty="0" smtClean="0">
                <a:latin typeface="Helvetica Light"/>
                <a:cs typeface="Helvetica Light"/>
              </a:rPr>
              <a:t>Mangler struktur og sammenhæng mellem afsnittene</a:t>
            </a:r>
          </a:p>
          <a:p>
            <a:r>
              <a:rPr lang="da-DK" sz="1900" dirty="0" smtClean="0">
                <a:latin typeface="Helvetica Light"/>
                <a:cs typeface="Helvetica Light"/>
              </a:rPr>
              <a:t>Savner belæg og dokumentation for påstande og konklusioner</a:t>
            </a:r>
          </a:p>
          <a:p>
            <a:r>
              <a:rPr lang="da-DK" sz="1900" dirty="0" smtClean="0">
                <a:latin typeface="Helvetica Light"/>
                <a:cs typeface="Helvetica Light"/>
              </a:rPr>
              <a:t>Savner fagbegreber</a:t>
            </a:r>
          </a:p>
          <a:p>
            <a:r>
              <a:rPr lang="da-DK" sz="1900" dirty="0" smtClean="0">
                <a:latin typeface="Helvetica Light"/>
                <a:cs typeface="Helvetica Light"/>
              </a:rPr>
              <a:t>Har ringe grad af nuancering og refleksion</a:t>
            </a:r>
          </a:p>
          <a:p>
            <a:endParaRPr lang="da-DK" sz="1900" dirty="0" smtClean="0">
              <a:latin typeface="Helvetica Light"/>
              <a:cs typeface="Helvetica Light"/>
            </a:endParaRPr>
          </a:p>
          <a:p>
            <a:endParaRPr lang="da-DK" sz="1900" dirty="0">
              <a:latin typeface="Helvetica Light"/>
              <a:cs typeface="Helvetica Light"/>
            </a:endParaRPr>
          </a:p>
        </p:txBody>
      </p:sp>
    </p:spTree>
    <p:extLst>
      <p:ext uri="{BB962C8B-B14F-4D97-AF65-F5344CB8AC3E}">
        <p14:creationId xmlns:p14="http://schemas.microsoft.com/office/powerpoint/2010/main" val="239019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fade">
                                      <p:cBhvr>
                                        <p:cTn id="62" dur="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fade">
                                      <p:cBhvr>
                                        <p:cTn id="67" dur="500"/>
                                        <p:tgtEl>
                                          <p:spTgt spid="6">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6" end="6"/>
                                            </p:txEl>
                                          </p:spTgt>
                                        </p:tgtEl>
                                        <p:attrNameLst>
                                          <p:attrName>style.visibility</p:attrName>
                                        </p:attrNameLst>
                                      </p:cBhvr>
                                      <p:to>
                                        <p:strVal val="visible"/>
                                      </p:to>
                                    </p:set>
                                    <p:animEffect transition="in" filter="fade">
                                      <p:cBhvr>
                                        <p:cTn id="7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Opgavens tre dele</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900" dirty="0" smtClean="0">
                <a:latin typeface="Helvetica Light"/>
                <a:cs typeface="Helvetica Light"/>
              </a:rPr>
              <a:t>En faglig opgave inddeles i 3 dele</a:t>
            </a:r>
          </a:p>
          <a:p>
            <a:r>
              <a:rPr lang="da-DK" sz="2900" dirty="0" smtClean="0">
                <a:latin typeface="Helvetica Light"/>
                <a:cs typeface="Helvetica Light"/>
              </a:rPr>
              <a:t>En indledning, som leder læseren ind på opgavens emne, fokus og materiale</a:t>
            </a:r>
          </a:p>
          <a:p>
            <a:r>
              <a:rPr lang="da-DK" sz="2900" dirty="0" smtClean="0">
                <a:latin typeface="Helvetica Light"/>
                <a:cs typeface="Helvetica Light"/>
              </a:rPr>
              <a:t>En hoveddel, som er selve din undersøgelse, hvor du forsøger at besvare problemformuleringens spørgsmål. </a:t>
            </a:r>
          </a:p>
          <a:p>
            <a:r>
              <a:rPr lang="da-DK" sz="2900" dirty="0" smtClean="0">
                <a:latin typeface="Helvetica Light"/>
                <a:cs typeface="Helvetica Light"/>
              </a:rPr>
              <a:t>En konklusion, der sammenfatter din undersøgelses resultater</a:t>
            </a:r>
            <a:endParaRPr lang="da-DK" sz="29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3619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latin typeface="Helvetica"/>
                <a:cs typeface="Helvetica"/>
              </a:rPr>
              <a:t>Opgavens tre dele</a:t>
            </a:r>
            <a:endParaRPr lang="da-DK" dirty="0">
              <a:latin typeface="Helvetica"/>
              <a:cs typeface="Helvetica"/>
            </a:endParaRPr>
          </a:p>
        </p:txBody>
      </p:sp>
      <p:pic>
        <p:nvPicPr>
          <p:cNvPr id="3" name="Billede 2"/>
          <p:cNvPicPr>
            <a:picLocks noChangeAspect="1"/>
          </p:cNvPicPr>
          <p:nvPr/>
        </p:nvPicPr>
        <p:blipFill>
          <a:blip r:embed="rId2"/>
          <a:stretch>
            <a:fillRect/>
          </a:stretch>
        </p:blipFill>
        <p:spPr>
          <a:xfrm>
            <a:off x="233082" y="1417638"/>
            <a:ext cx="8686800" cy="5261267"/>
          </a:xfrm>
          <a:prstGeom prst="rect">
            <a:avLst/>
          </a:prstGeom>
        </p:spPr>
      </p:pic>
    </p:spTree>
    <p:extLst>
      <p:ext uri="{BB962C8B-B14F-4D97-AF65-F5344CB8AC3E}">
        <p14:creationId xmlns:p14="http://schemas.microsoft.com/office/powerpoint/2010/main" val="215114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latin typeface="Helvetica"/>
                <a:cs typeface="Helvetica"/>
              </a:rPr>
              <a:t>Opgavens hoveddel</a:t>
            </a:r>
            <a:endParaRPr lang="da-DK" dirty="0">
              <a:latin typeface="Helvetica"/>
              <a:cs typeface="Helvetica"/>
            </a:endParaRPr>
          </a:p>
        </p:txBody>
      </p:sp>
      <p:pic>
        <p:nvPicPr>
          <p:cNvPr id="3" name="Billede 2"/>
          <p:cNvPicPr>
            <a:picLocks noChangeAspect="1"/>
          </p:cNvPicPr>
          <p:nvPr/>
        </p:nvPicPr>
        <p:blipFill>
          <a:blip r:embed="rId2"/>
          <a:stretch>
            <a:fillRect/>
          </a:stretch>
        </p:blipFill>
        <p:spPr>
          <a:xfrm>
            <a:off x="233082" y="1417638"/>
            <a:ext cx="8686800" cy="5261267"/>
          </a:xfrm>
          <a:prstGeom prst="rect">
            <a:avLst/>
          </a:prstGeom>
        </p:spPr>
      </p:pic>
      <p:sp>
        <p:nvSpPr>
          <p:cNvPr id="2" name="Rektangel 1"/>
          <p:cNvSpPr/>
          <p:nvPr/>
        </p:nvSpPr>
        <p:spPr>
          <a:xfrm>
            <a:off x="233082" y="1417638"/>
            <a:ext cx="3034983" cy="5261267"/>
          </a:xfrm>
          <a:prstGeom prst="rect">
            <a:avLst/>
          </a:prstGeom>
          <a:solidFill>
            <a:schemeClr val="tx2">
              <a:alpha val="6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6" name="Rektangel 5"/>
          <p:cNvSpPr/>
          <p:nvPr/>
        </p:nvSpPr>
        <p:spPr>
          <a:xfrm>
            <a:off x="3268064" y="1417638"/>
            <a:ext cx="2616835" cy="1200097"/>
          </a:xfrm>
          <a:prstGeom prst="rect">
            <a:avLst/>
          </a:prstGeom>
          <a:solidFill>
            <a:schemeClr val="tx2">
              <a:alpha val="6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7" name="Rektangel 6"/>
          <p:cNvSpPr/>
          <p:nvPr/>
        </p:nvSpPr>
        <p:spPr>
          <a:xfrm>
            <a:off x="5884899" y="1417638"/>
            <a:ext cx="3034983" cy="5261267"/>
          </a:xfrm>
          <a:prstGeom prst="rect">
            <a:avLst/>
          </a:prstGeom>
          <a:solidFill>
            <a:schemeClr val="tx2">
              <a:alpha val="6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
        <p:nvSpPr>
          <p:cNvPr id="8" name="Rektangel 7"/>
          <p:cNvSpPr/>
          <p:nvPr/>
        </p:nvSpPr>
        <p:spPr>
          <a:xfrm>
            <a:off x="3268064" y="5478808"/>
            <a:ext cx="2616835" cy="1200097"/>
          </a:xfrm>
          <a:prstGeom prst="rect">
            <a:avLst/>
          </a:prstGeom>
          <a:solidFill>
            <a:schemeClr val="tx2">
              <a:alpha val="6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20335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Opgavens hoveddel</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400" dirty="0" smtClean="0">
                <a:latin typeface="Helvetica Light"/>
                <a:cs typeface="Helvetica Light"/>
              </a:rPr>
              <a:t>Opgavens hoveddel vil </a:t>
            </a:r>
            <a:r>
              <a:rPr lang="da-DK" sz="2400" dirty="0">
                <a:latin typeface="Helvetica Light"/>
                <a:cs typeface="Helvetica Light"/>
              </a:rPr>
              <a:t>typisk være inddelt i de 3 taksonomiske </a:t>
            </a:r>
            <a:r>
              <a:rPr lang="da-DK" sz="2400" dirty="0" smtClean="0">
                <a:latin typeface="Helvetica Light"/>
                <a:cs typeface="Helvetica Light"/>
              </a:rPr>
              <a:t>niveauer, som er domineret af hver sin skrivemåde: redegørende, analyserende og diskuterende</a:t>
            </a:r>
          </a:p>
          <a:p>
            <a:r>
              <a:rPr lang="da-DK" sz="2400" dirty="0" smtClean="0">
                <a:latin typeface="Helvetica Light"/>
                <a:cs typeface="Helvetica Light"/>
              </a:rPr>
              <a:t>Den redegørende skrivemåde dominerer naturligvis redegørelsen, men det betyder ikke at skrivemåden er forbudt i andre afsnit</a:t>
            </a:r>
          </a:p>
          <a:p>
            <a:r>
              <a:rPr lang="da-DK" sz="2400" dirty="0" smtClean="0">
                <a:latin typeface="Helvetica Light"/>
                <a:cs typeface="Helvetica Light"/>
              </a:rPr>
              <a:t>Der kan fx sagtens optræde mindre, redegørende afsnit i analyse- eller diskussionsdelen.</a:t>
            </a:r>
          </a:p>
          <a:p>
            <a:r>
              <a:rPr lang="da-DK" sz="2400" dirty="0" smtClean="0">
                <a:latin typeface="Helvetica Light"/>
                <a:cs typeface="Helvetica Light"/>
              </a:rPr>
              <a:t>Det samme gælder også for de andre skrivemåder</a:t>
            </a:r>
          </a:p>
          <a:p>
            <a:endParaRPr lang="da-DK" sz="2400" dirty="0">
              <a:latin typeface="Helvetica Light"/>
              <a:cs typeface="Helvetica Light"/>
            </a:endParaRPr>
          </a:p>
          <a:p>
            <a:endParaRPr lang="da-DK" sz="24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59203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normAutofit fontScale="90000"/>
          </a:bodyPr>
          <a:lstStyle/>
          <a:p>
            <a:r>
              <a:rPr lang="da-DK" dirty="0" smtClean="0">
                <a:latin typeface="Helvetica"/>
                <a:cs typeface="Helvetica"/>
              </a:rPr>
              <a:t>Den argumenterende skrivemåde</a:t>
            </a:r>
            <a:endParaRPr lang="da-DK" dirty="0">
              <a:latin typeface="Helvetica"/>
              <a:cs typeface="Helvetica"/>
            </a:endParaRPr>
          </a:p>
        </p:txBody>
      </p:sp>
      <p:sp>
        <p:nvSpPr>
          <p:cNvPr id="3" name="Pladsholder til indhold 2"/>
          <p:cNvSpPr>
            <a:spLocks noGrp="1"/>
          </p:cNvSpPr>
          <p:nvPr>
            <p:ph idx="1"/>
          </p:nvPr>
        </p:nvSpPr>
        <p:spPr>
          <a:xfrm>
            <a:off x="457199" y="1600200"/>
            <a:ext cx="8386711" cy="4525963"/>
          </a:xfrm>
        </p:spPr>
        <p:txBody>
          <a:bodyPr>
            <a:normAutofit/>
          </a:bodyPr>
          <a:lstStyle/>
          <a:p>
            <a:r>
              <a:rPr lang="da-DK" sz="2600" dirty="0" smtClean="0">
                <a:latin typeface="Helvetica Light"/>
                <a:cs typeface="Helvetica Light"/>
              </a:rPr>
              <a:t>Der er en fjerde skrivemåde – den argumenterende – som indtager en særposition i forhold til de 3 andre </a:t>
            </a:r>
          </a:p>
          <a:p>
            <a:r>
              <a:rPr lang="da-DK" sz="2600" dirty="0" smtClean="0">
                <a:latin typeface="Helvetica Light"/>
                <a:cs typeface="Helvetica Light"/>
              </a:rPr>
              <a:t>Denne skrivemåde løber som en strøm gennem hele opgaven</a:t>
            </a:r>
          </a:p>
          <a:p>
            <a:pPr lvl="1"/>
            <a:r>
              <a:rPr lang="da-DK" sz="1900" dirty="0" smtClean="0">
                <a:latin typeface="Helvetica Light"/>
                <a:cs typeface="Helvetica Light"/>
              </a:rPr>
              <a:t>I indledningen bruger du den, når du begrunder dit emne-, fag-, metode- og materialevalg</a:t>
            </a:r>
          </a:p>
          <a:p>
            <a:pPr lvl="1"/>
            <a:r>
              <a:rPr lang="da-DK" sz="1900" dirty="0" smtClean="0">
                <a:latin typeface="Helvetica Light"/>
                <a:cs typeface="Helvetica Light"/>
              </a:rPr>
              <a:t>I analysedelen begrunder du løbende dine iagttagelser og tolkninger</a:t>
            </a:r>
          </a:p>
          <a:p>
            <a:pPr lvl="1"/>
            <a:r>
              <a:rPr lang="da-DK" sz="1900" dirty="0" smtClean="0">
                <a:latin typeface="Helvetica Light"/>
                <a:cs typeface="Helvetica Light"/>
              </a:rPr>
              <a:t>I diskussionsdelen reflekterer du over og argumenterer for forskellige synspunkters holdbarhed eller mangel på samme</a:t>
            </a:r>
          </a:p>
          <a:p>
            <a:pPr lvl="1"/>
            <a:r>
              <a:rPr lang="da-DK" sz="1900" dirty="0" smtClean="0">
                <a:latin typeface="Helvetica Light"/>
                <a:cs typeface="Helvetica Light"/>
              </a:rPr>
              <a:t>I opgavens afsluttende del begrunder du, at din konklusion er rigtig på baggrund af hele den undersøgelse, du har foretaget</a:t>
            </a:r>
            <a:endParaRPr lang="da-DK" sz="1900" dirty="0">
              <a:latin typeface="Helvetica Light"/>
              <a:cs typeface="Helvetica Light"/>
            </a:endParaRPr>
          </a:p>
        </p:txBody>
      </p:sp>
    </p:spTree>
    <p:extLst>
      <p:ext uri="{BB962C8B-B14F-4D97-AF65-F5344CB8AC3E}">
        <p14:creationId xmlns:p14="http://schemas.microsoft.com/office/powerpoint/2010/main" val="116138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Emneorientering</a:t>
            </a:r>
            <a:endParaRPr lang="da-DK" dirty="0">
              <a:latin typeface="Helvetica"/>
              <a:cs typeface="Helvetica"/>
            </a:endParaRPr>
          </a:p>
        </p:txBody>
      </p:sp>
      <p:sp>
        <p:nvSpPr>
          <p:cNvPr id="5" name="Pladsholder til indhold 4"/>
          <p:cNvSpPr>
            <a:spLocks noGrp="1"/>
          </p:cNvSpPr>
          <p:nvPr>
            <p:ph idx="1"/>
          </p:nvPr>
        </p:nvSpPr>
        <p:spPr/>
        <p:txBody>
          <a:bodyPr>
            <a:normAutofit/>
          </a:bodyPr>
          <a:lstStyle/>
          <a:p>
            <a:r>
              <a:rPr lang="da-DK" sz="2600" dirty="0" smtClean="0">
                <a:latin typeface="Helvetica Light"/>
                <a:cs typeface="Helvetica Light"/>
              </a:rPr>
              <a:t>Alt, hvad du skriver i opgaven, skal være relevant i forhold til det emne, du beskæftiger dig med</a:t>
            </a:r>
          </a:p>
          <a:p>
            <a:r>
              <a:rPr lang="da-DK" sz="2600" dirty="0" smtClean="0">
                <a:latin typeface="Helvetica Light"/>
                <a:cs typeface="Helvetica Light"/>
              </a:rPr>
              <a:t>Opgaven handler ikke om dig selv, men om at undersøge en sag eller et emne ud fra en bestemt vinkel</a:t>
            </a:r>
          </a:p>
          <a:p>
            <a:r>
              <a:rPr lang="da-DK" sz="2600" dirty="0" smtClean="0">
                <a:latin typeface="Helvetica Light"/>
                <a:cs typeface="Helvetica Light"/>
              </a:rPr>
              <a:t>Du skal holde dig til emnet og ikke forfalde til irrelevante afstikkere til andre emner, personlige holdninger, henvisninger til selve skrive-processen, følelser mv.</a:t>
            </a:r>
          </a:p>
          <a:p>
            <a:endParaRPr lang="da-DK" sz="2600" dirty="0">
              <a:latin typeface="Helvetica Light"/>
              <a:cs typeface="Helvetica Light"/>
            </a:endParaRPr>
          </a:p>
          <a:p>
            <a:pPr marL="0" indent="0">
              <a:buNone/>
            </a:pPr>
            <a:endParaRPr lang="da-DK" sz="2600" dirty="0">
              <a:latin typeface="Helvetica Light"/>
              <a:cs typeface="Helvetica Light"/>
            </a:endParaRPr>
          </a:p>
        </p:txBody>
      </p:sp>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89414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chemeClr val="accent1"/>
                </a:solidFill>
                <a:latin typeface="Helvetica"/>
                <a:cs typeface="Helvetica"/>
              </a:rPr>
              <a:t>Eksempel 1: </a:t>
            </a:r>
            <a:r>
              <a:rPr lang="da-DK" dirty="0">
                <a:latin typeface="Helvetica"/>
                <a:cs typeface="Helvetica"/>
              </a:rPr>
              <a:t>U</a:t>
            </a:r>
            <a:r>
              <a:rPr lang="da-DK" dirty="0" smtClean="0">
                <a:latin typeface="Helvetica"/>
                <a:cs typeface="Helvetica"/>
              </a:rPr>
              <a:t>klar emneorientering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”Jeg vil i denne opgave skrive om litteraturen under 2. verdenskrig. Det har jeg altid haft lyst til, fordi min oldefar var modstandsmand. Jeg har aldrig selv mødt ham, men jeg har hørt mange spændende historier om ham. Egentlig ville jeg først skrive om mellemkrigstiden, men det kunne jeg ikke lige overskue pga. alle de mange ismer, så derfor skiftede jeg til krigslitteratur”</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13992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Eksempel 2: </a:t>
            </a:r>
            <a:r>
              <a:rPr lang="da-DK" dirty="0" smtClean="0">
                <a:latin typeface="Helvetica"/>
                <a:cs typeface="Helvetica"/>
              </a:rPr>
              <a:t>God emneorientering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”Denne opgave omhandler dansk litteratur under og kort efter 2. Verdenskrig. Jeg beskæftiger mig primært med digte af Morten Nielsen og Halfdan Rasmussen, og hensigten er at undersøge samspillet mellem krigen og digtene, herunder hvordan krigsbegivenhederne i Europa direkte og indirekte påvirkede digternes valg af motiver, temaer og sprog.”</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82612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Billede 33"/>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lstStyle/>
          <a:p>
            <a:r>
              <a:rPr lang="da-DK" dirty="0" smtClean="0">
                <a:latin typeface="Helvetica"/>
                <a:cs typeface="Helvetica"/>
              </a:rPr>
              <a:t>Emnecentrering</a:t>
            </a:r>
            <a:endParaRPr lang="da-DK" dirty="0">
              <a:latin typeface="Helvetica"/>
              <a:cs typeface="Helvetica"/>
            </a:endParaRPr>
          </a:p>
        </p:txBody>
      </p:sp>
      <p:sp>
        <p:nvSpPr>
          <p:cNvPr id="3" name="Pladsholder til indhold 2"/>
          <p:cNvSpPr>
            <a:spLocks noGrp="1"/>
          </p:cNvSpPr>
          <p:nvPr>
            <p:ph idx="1"/>
          </p:nvPr>
        </p:nvSpPr>
        <p:spPr>
          <a:xfrm>
            <a:off x="457200" y="1453394"/>
            <a:ext cx="8229600" cy="986556"/>
          </a:xfrm>
        </p:spPr>
        <p:txBody>
          <a:bodyPr>
            <a:normAutofit/>
          </a:bodyPr>
          <a:lstStyle/>
          <a:p>
            <a:pPr marL="0" indent="0">
              <a:buNone/>
            </a:pPr>
            <a:r>
              <a:rPr lang="da-DK" sz="2400" dirty="0" smtClean="0">
                <a:latin typeface="Helvetica Light"/>
                <a:cs typeface="Helvetica Light"/>
              </a:rPr>
              <a:t>Alle opgavens elementer er centreret om det emne, du skriver om. De behandler forskellige aspekter af emnet</a:t>
            </a:r>
          </a:p>
          <a:p>
            <a:pPr lvl="1"/>
            <a:endParaRPr lang="da-DK" sz="2400" dirty="0">
              <a:latin typeface="Helvetica Light"/>
              <a:cs typeface="Helvetica Light"/>
            </a:endParaRPr>
          </a:p>
        </p:txBody>
      </p:sp>
      <p:grpSp>
        <p:nvGrpSpPr>
          <p:cNvPr id="63" name="Grupper 62"/>
          <p:cNvGrpSpPr/>
          <p:nvPr/>
        </p:nvGrpSpPr>
        <p:grpSpPr>
          <a:xfrm>
            <a:off x="121793" y="2439950"/>
            <a:ext cx="8907980" cy="3318100"/>
            <a:chOff x="121793" y="2789328"/>
            <a:chExt cx="8907980" cy="3334754"/>
          </a:xfrm>
        </p:grpSpPr>
        <p:sp>
          <p:nvSpPr>
            <p:cNvPr id="4" name="Tekstfelt 3"/>
            <p:cNvSpPr txBox="1"/>
            <p:nvPr/>
          </p:nvSpPr>
          <p:spPr>
            <a:xfrm>
              <a:off x="3670765" y="2789328"/>
              <a:ext cx="2151250" cy="461665"/>
            </a:xfrm>
            <a:prstGeom prst="rect">
              <a:avLst/>
            </a:prstGeom>
            <a:noFill/>
            <a:ln w="28575" cmpd="sng">
              <a:solidFill>
                <a:schemeClr val="tx1"/>
              </a:solidFill>
            </a:ln>
          </p:spPr>
          <p:txBody>
            <a:bodyPr wrap="none" rtlCol="0">
              <a:spAutoFit/>
            </a:bodyPr>
            <a:lstStyle/>
            <a:p>
              <a:r>
                <a:rPr lang="da-DK" sz="2400" b="1" dirty="0" smtClean="0">
                  <a:latin typeface="Helvetica"/>
                  <a:cs typeface="Helvetica"/>
                </a:rPr>
                <a:t>KERNEEMNE</a:t>
              </a:r>
              <a:endParaRPr lang="da-DK" sz="2400" b="1" dirty="0">
                <a:latin typeface="Helvetica"/>
                <a:cs typeface="Helvetica"/>
              </a:endParaRPr>
            </a:p>
          </p:txBody>
        </p:sp>
        <p:sp>
          <p:nvSpPr>
            <p:cNvPr id="8" name="Tekstfelt 7"/>
            <p:cNvSpPr txBox="1"/>
            <p:nvPr/>
          </p:nvSpPr>
          <p:spPr>
            <a:xfrm>
              <a:off x="1274933" y="3004894"/>
              <a:ext cx="1253665" cy="400110"/>
            </a:xfrm>
            <a:prstGeom prst="rect">
              <a:avLst/>
            </a:prstGeom>
            <a:noFill/>
            <a:ln w="19050" cmpd="sng">
              <a:solidFill>
                <a:schemeClr val="tx1"/>
              </a:solidFill>
            </a:ln>
          </p:spPr>
          <p:txBody>
            <a:bodyPr wrap="none" rtlCol="0">
              <a:spAutoFit/>
            </a:bodyPr>
            <a:lstStyle/>
            <a:p>
              <a:r>
                <a:rPr lang="da-DK" sz="2000" dirty="0" smtClean="0">
                  <a:latin typeface="Helvetica Light"/>
                  <a:cs typeface="Helvetica Light"/>
                </a:rPr>
                <a:t>Definition</a:t>
              </a:r>
              <a:endParaRPr lang="da-DK" sz="2000" dirty="0">
                <a:latin typeface="Helvetica Light"/>
                <a:cs typeface="Helvetica Light"/>
              </a:endParaRPr>
            </a:p>
          </p:txBody>
        </p:sp>
        <p:sp>
          <p:nvSpPr>
            <p:cNvPr id="9" name="Tekstfelt 8"/>
            <p:cNvSpPr txBox="1"/>
            <p:nvPr/>
          </p:nvSpPr>
          <p:spPr>
            <a:xfrm>
              <a:off x="1761715" y="4510610"/>
              <a:ext cx="1253410" cy="707886"/>
            </a:xfrm>
            <a:prstGeom prst="rect">
              <a:avLst/>
            </a:prstGeom>
            <a:noFill/>
            <a:ln w="19050" cmpd="sng">
              <a:solidFill>
                <a:schemeClr val="tx1"/>
              </a:solidFill>
            </a:ln>
          </p:spPr>
          <p:txBody>
            <a:bodyPr wrap="none" rtlCol="0">
              <a:spAutoFit/>
            </a:bodyPr>
            <a:lstStyle/>
            <a:p>
              <a:r>
                <a:rPr lang="da-DK" sz="2000" dirty="0" smtClean="0">
                  <a:latin typeface="Helvetica Light"/>
                  <a:cs typeface="Helvetica Light"/>
                </a:rPr>
                <a:t>Begrebs-</a:t>
              </a:r>
            </a:p>
            <a:p>
              <a:r>
                <a:rPr lang="da-DK" sz="2000" dirty="0" smtClean="0">
                  <a:latin typeface="Helvetica Light"/>
                  <a:cs typeface="Helvetica Light"/>
                </a:rPr>
                <a:t>forklaring</a:t>
              </a:r>
              <a:endParaRPr lang="da-DK" sz="2000" dirty="0">
                <a:latin typeface="Helvetica Light"/>
                <a:cs typeface="Helvetica Light"/>
              </a:endParaRPr>
            </a:p>
          </p:txBody>
        </p:sp>
        <p:sp>
          <p:nvSpPr>
            <p:cNvPr id="10" name="Tekstfelt 9"/>
            <p:cNvSpPr txBox="1"/>
            <p:nvPr/>
          </p:nvSpPr>
          <p:spPr>
            <a:xfrm>
              <a:off x="3237750" y="4510610"/>
              <a:ext cx="1495782" cy="400110"/>
            </a:xfrm>
            <a:prstGeom prst="rect">
              <a:avLst/>
            </a:prstGeom>
            <a:noFill/>
            <a:ln w="19050" cmpd="sng">
              <a:solidFill>
                <a:schemeClr val="tx1"/>
              </a:solidFill>
            </a:ln>
          </p:spPr>
          <p:txBody>
            <a:bodyPr wrap="none" rtlCol="0">
              <a:spAutoFit/>
            </a:bodyPr>
            <a:lstStyle/>
            <a:p>
              <a:r>
                <a:rPr lang="da-DK" sz="2000" dirty="0" smtClean="0">
                  <a:latin typeface="Helvetica Light"/>
                  <a:cs typeface="Helvetica Light"/>
                </a:rPr>
                <a:t>Beskrivelse</a:t>
              </a:r>
            </a:p>
          </p:txBody>
        </p:sp>
        <p:sp>
          <p:nvSpPr>
            <p:cNvPr id="11" name="Tekstfelt 10"/>
            <p:cNvSpPr txBox="1"/>
            <p:nvPr/>
          </p:nvSpPr>
          <p:spPr>
            <a:xfrm>
              <a:off x="4958419" y="4484380"/>
              <a:ext cx="1535057" cy="707886"/>
            </a:xfrm>
            <a:prstGeom prst="rect">
              <a:avLst/>
            </a:prstGeom>
            <a:noFill/>
            <a:ln w="19050" cmpd="sng">
              <a:solidFill>
                <a:schemeClr val="tx1"/>
              </a:solidFill>
            </a:ln>
          </p:spPr>
          <p:txBody>
            <a:bodyPr wrap="square" rtlCol="0">
              <a:spAutoFit/>
            </a:bodyPr>
            <a:lstStyle/>
            <a:p>
              <a:r>
                <a:rPr lang="da-DK" sz="2000" dirty="0" smtClean="0">
                  <a:latin typeface="Helvetica Light"/>
                  <a:cs typeface="Helvetica Light"/>
                </a:rPr>
                <a:t>Analytisk iagttagelse</a:t>
              </a:r>
              <a:endParaRPr lang="da-DK" sz="2000" dirty="0">
                <a:latin typeface="Helvetica Light"/>
                <a:cs typeface="Helvetica Light"/>
              </a:endParaRPr>
            </a:p>
          </p:txBody>
        </p:sp>
        <p:sp>
          <p:nvSpPr>
            <p:cNvPr id="12" name="Tekstfelt 11"/>
            <p:cNvSpPr txBox="1"/>
            <p:nvPr/>
          </p:nvSpPr>
          <p:spPr>
            <a:xfrm>
              <a:off x="6721991" y="4471732"/>
              <a:ext cx="1727512" cy="707886"/>
            </a:xfrm>
            <a:prstGeom prst="rect">
              <a:avLst/>
            </a:prstGeom>
            <a:noFill/>
            <a:ln w="19050" cmpd="sng">
              <a:solidFill>
                <a:schemeClr val="tx1"/>
              </a:solidFill>
            </a:ln>
          </p:spPr>
          <p:txBody>
            <a:bodyPr wrap="square" rtlCol="0">
              <a:spAutoFit/>
            </a:bodyPr>
            <a:lstStyle/>
            <a:p>
              <a:r>
                <a:rPr lang="da-DK" sz="2000" dirty="0" smtClean="0">
                  <a:latin typeface="Helvetica Light"/>
                  <a:cs typeface="Helvetica Light"/>
                </a:rPr>
                <a:t>Diskussion af iagttagelser</a:t>
              </a:r>
              <a:endParaRPr lang="da-DK" sz="2000" dirty="0">
                <a:latin typeface="Helvetica Light"/>
                <a:cs typeface="Helvetica Light"/>
              </a:endParaRPr>
            </a:p>
          </p:txBody>
        </p:sp>
        <p:sp>
          <p:nvSpPr>
            <p:cNvPr id="13" name="Tekstfelt 12"/>
            <p:cNvSpPr txBox="1"/>
            <p:nvPr/>
          </p:nvSpPr>
          <p:spPr>
            <a:xfrm>
              <a:off x="6363272" y="2923485"/>
              <a:ext cx="1439102" cy="400110"/>
            </a:xfrm>
            <a:prstGeom prst="rect">
              <a:avLst/>
            </a:prstGeom>
            <a:noFill/>
            <a:ln w="19050" cmpd="sng">
              <a:solidFill>
                <a:schemeClr val="tx1"/>
              </a:solidFill>
            </a:ln>
          </p:spPr>
          <p:txBody>
            <a:bodyPr wrap="none" rtlCol="0">
              <a:spAutoFit/>
            </a:bodyPr>
            <a:lstStyle/>
            <a:p>
              <a:r>
                <a:rPr lang="da-DK" sz="2000" dirty="0" smtClean="0">
                  <a:latin typeface="Helvetica Light"/>
                  <a:cs typeface="Helvetica Light"/>
                </a:rPr>
                <a:t>Konklusion</a:t>
              </a:r>
              <a:endParaRPr lang="da-DK" sz="2000" dirty="0">
                <a:latin typeface="Helvetica Light"/>
                <a:cs typeface="Helvetica Light"/>
              </a:endParaRPr>
            </a:p>
          </p:txBody>
        </p:sp>
        <p:sp>
          <p:nvSpPr>
            <p:cNvPr id="14" name="Tekstfelt 13"/>
            <p:cNvSpPr txBox="1"/>
            <p:nvPr/>
          </p:nvSpPr>
          <p:spPr>
            <a:xfrm>
              <a:off x="121793" y="3613888"/>
              <a:ext cx="1389081" cy="830997"/>
            </a:xfrm>
            <a:prstGeom prst="rect">
              <a:avLst/>
            </a:prstGeom>
            <a:noFill/>
            <a:ln w="19050" cmpd="sng">
              <a:solidFill>
                <a:schemeClr val="tx1"/>
              </a:solidFill>
              <a:prstDash val="dot"/>
            </a:ln>
          </p:spPr>
          <p:txBody>
            <a:bodyPr wrap="square" rtlCol="0">
              <a:spAutoFit/>
            </a:bodyPr>
            <a:lstStyle/>
            <a:p>
              <a:r>
                <a:rPr lang="da-DK" sz="1600" dirty="0" smtClean="0">
                  <a:latin typeface="Helvetica Light"/>
                  <a:cs typeface="Helvetica Light"/>
                </a:rPr>
                <a:t>Refleksion over definition</a:t>
              </a:r>
              <a:endParaRPr lang="da-DK" sz="1600" dirty="0">
                <a:latin typeface="Helvetica Light"/>
                <a:cs typeface="Helvetica Light"/>
              </a:endParaRPr>
            </a:p>
          </p:txBody>
        </p:sp>
        <p:sp>
          <p:nvSpPr>
            <p:cNvPr id="15" name="Tekstfelt 14"/>
            <p:cNvSpPr txBox="1"/>
            <p:nvPr/>
          </p:nvSpPr>
          <p:spPr>
            <a:xfrm>
              <a:off x="457200" y="5539306"/>
              <a:ext cx="1737192" cy="584776"/>
            </a:xfrm>
            <a:prstGeom prst="rect">
              <a:avLst/>
            </a:prstGeom>
            <a:noFill/>
            <a:ln w="19050" cmpd="sng">
              <a:solidFill>
                <a:schemeClr val="tx1"/>
              </a:solidFill>
              <a:prstDash val="dot"/>
            </a:ln>
          </p:spPr>
          <p:txBody>
            <a:bodyPr wrap="square" rtlCol="0">
              <a:spAutoFit/>
            </a:bodyPr>
            <a:lstStyle/>
            <a:p>
              <a:r>
                <a:rPr lang="da-DK" sz="1600" dirty="0" smtClean="0">
                  <a:latin typeface="Helvetica Light"/>
                  <a:cs typeface="Helvetica Light"/>
                </a:rPr>
                <a:t>Refleksion over begreb</a:t>
              </a:r>
              <a:endParaRPr lang="da-DK" sz="1600" dirty="0">
                <a:latin typeface="Helvetica Light"/>
                <a:cs typeface="Helvetica Light"/>
              </a:endParaRPr>
            </a:p>
          </p:txBody>
        </p:sp>
        <p:sp>
          <p:nvSpPr>
            <p:cNvPr id="16" name="Tekstfelt 15"/>
            <p:cNvSpPr txBox="1"/>
            <p:nvPr/>
          </p:nvSpPr>
          <p:spPr>
            <a:xfrm>
              <a:off x="2839479" y="5539306"/>
              <a:ext cx="1575227" cy="584776"/>
            </a:xfrm>
            <a:prstGeom prst="rect">
              <a:avLst/>
            </a:prstGeom>
            <a:noFill/>
            <a:ln w="19050" cmpd="sng">
              <a:solidFill>
                <a:schemeClr val="tx1"/>
              </a:solidFill>
              <a:prstDash val="dot"/>
            </a:ln>
          </p:spPr>
          <p:txBody>
            <a:bodyPr wrap="square" rtlCol="0">
              <a:spAutoFit/>
            </a:bodyPr>
            <a:lstStyle/>
            <a:p>
              <a:r>
                <a:rPr lang="da-DK" sz="1600" dirty="0" smtClean="0">
                  <a:latin typeface="Helvetica Light"/>
                  <a:cs typeface="Helvetica Light"/>
                </a:rPr>
                <a:t>Præcisering, nuancering</a:t>
              </a:r>
              <a:endParaRPr lang="da-DK" sz="1600" dirty="0">
                <a:latin typeface="Helvetica Light"/>
                <a:cs typeface="Helvetica Light"/>
              </a:endParaRPr>
            </a:p>
          </p:txBody>
        </p:sp>
        <p:sp>
          <p:nvSpPr>
            <p:cNvPr id="17" name="Tekstfelt 16"/>
            <p:cNvSpPr txBox="1"/>
            <p:nvPr/>
          </p:nvSpPr>
          <p:spPr>
            <a:xfrm>
              <a:off x="4958419" y="5522652"/>
              <a:ext cx="2011388" cy="584776"/>
            </a:xfrm>
            <a:prstGeom prst="rect">
              <a:avLst/>
            </a:prstGeom>
            <a:noFill/>
            <a:ln w="19050" cmpd="sng">
              <a:solidFill>
                <a:schemeClr val="tx1"/>
              </a:solidFill>
              <a:prstDash val="dot"/>
            </a:ln>
          </p:spPr>
          <p:txBody>
            <a:bodyPr wrap="square" rtlCol="0">
              <a:spAutoFit/>
            </a:bodyPr>
            <a:lstStyle/>
            <a:p>
              <a:r>
                <a:rPr lang="da-DK" sz="1600" dirty="0" smtClean="0">
                  <a:latin typeface="Helvetica Light"/>
                  <a:cs typeface="Helvetica Light"/>
                </a:rPr>
                <a:t>Eksempel/dokumentation</a:t>
              </a:r>
              <a:endParaRPr lang="da-DK" sz="1600" dirty="0">
                <a:latin typeface="Helvetica Light"/>
                <a:cs typeface="Helvetica Light"/>
              </a:endParaRPr>
            </a:p>
          </p:txBody>
        </p:sp>
        <p:sp>
          <p:nvSpPr>
            <p:cNvPr id="18" name="Tekstfelt 17"/>
            <p:cNvSpPr txBox="1"/>
            <p:nvPr/>
          </p:nvSpPr>
          <p:spPr>
            <a:xfrm>
              <a:off x="7263305" y="5522652"/>
              <a:ext cx="1423496" cy="584776"/>
            </a:xfrm>
            <a:prstGeom prst="rect">
              <a:avLst/>
            </a:prstGeom>
            <a:noFill/>
            <a:ln w="19050" cmpd="sng">
              <a:solidFill>
                <a:schemeClr val="tx1"/>
              </a:solidFill>
              <a:prstDash val="dot"/>
            </a:ln>
          </p:spPr>
          <p:txBody>
            <a:bodyPr wrap="square" rtlCol="0">
              <a:spAutoFit/>
            </a:bodyPr>
            <a:lstStyle/>
            <a:p>
              <a:r>
                <a:rPr lang="da-DK" sz="1600" dirty="0" smtClean="0">
                  <a:solidFill>
                    <a:srgbClr val="000000"/>
                  </a:solidFill>
                  <a:latin typeface="Helvetica Light"/>
                  <a:cs typeface="Helvetica Light"/>
                </a:rPr>
                <a:t>Eksempler – for og imod</a:t>
              </a:r>
              <a:endParaRPr lang="da-DK" sz="1600" dirty="0">
                <a:solidFill>
                  <a:srgbClr val="000000"/>
                </a:solidFill>
                <a:latin typeface="Helvetica Light"/>
                <a:cs typeface="Helvetica Light"/>
              </a:endParaRPr>
            </a:p>
          </p:txBody>
        </p:sp>
        <p:sp>
          <p:nvSpPr>
            <p:cNvPr id="19" name="Tekstfelt 18"/>
            <p:cNvSpPr txBox="1"/>
            <p:nvPr/>
          </p:nvSpPr>
          <p:spPr>
            <a:xfrm>
              <a:off x="7263304" y="3534573"/>
              <a:ext cx="1766469" cy="584776"/>
            </a:xfrm>
            <a:prstGeom prst="rect">
              <a:avLst/>
            </a:prstGeom>
            <a:noFill/>
            <a:ln w="19050" cmpd="sng">
              <a:solidFill>
                <a:schemeClr val="tx1"/>
              </a:solidFill>
              <a:prstDash val="dot"/>
            </a:ln>
          </p:spPr>
          <p:txBody>
            <a:bodyPr wrap="square" rtlCol="0">
              <a:spAutoFit/>
            </a:bodyPr>
            <a:lstStyle/>
            <a:p>
              <a:r>
                <a:rPr lang="da-DK" sz="1600" dirty="0" smtClean="0">
                  <a:latin typeface="Helvetica Light"/>
                  <a:cs typeface="Helvetica Light"/>
                </a:rPr>
                <a:t>Forbehold for konklusion</a:t>
              </a:r>
              <a:endParaRPr lang="da-DK" sz="1600" dirty="0">
                <a:latin typeface="Helvetica Light"/>
                <a:cs typeface="Helvetica Light"/>
              </a:endParaRPr>
            </a:p>
          </p:txBody>
        </p:sp>
        <p:cxnSp>
          <p:nvCxnSpPr>
            <p:cNvPr id="21" name="Lige forbindelse 20"/>
            <p:cNvCxnSpPr>
              <a:endCxn id="8" idx="3"/>
            </p:cNvCxnSpPr>
            <p:nvPr/>
          </p:nvCxnSpPr>
          <p:spPr>
            <a:xfrm flipH="1">
              <a:off x="2528598" y="3004894"/>
              <a:ext cx="1109738" cy="2000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Lige forbindelse 22"/>
            <p:cNvCxnSpPr/>
            <p:nvPr/>
          </p:nvCxnSpPr>
          <p:spPr>
            <a:xfrm flipH="1">
              <a:off x="513447" y="3354372"/>
              <a:ext cx="761486" cy="2595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Lige forbindelse 23"/>
            <p:cNvCxnSpPr>
              <a:stCxn id="13" idx="1"/>
              <a:endCxn id="4" idx="3"/>
            </p:cNvCxnSpPr>
            <p:nvPr/>
          </p:nvCxnSpPr>
          <p:spPr>
            <a:xfrm flipH="1" flipV="1">
              <a:off x="5822015" y="3020161"/>
              <a:ext cx="541257" cy="1033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Lige forbindelse 24"/>
            <p:cNvCxnSpPr>
              <a:stCxn id="19" idx="0"/>
            </p:cNvCxnSpPr>
            <p:nvPr/>
          </p:nvCxnSpPr>
          <p:spPr>
            <a:xfrm flipH="1" flipV="1">
              <a:off x="7817665" y="3246651"/>
              <a:ext cx="328874" cy="28792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Lige forbindelse 25"/>
            <p:cNvCxnSpPr>
              <a:endCxn id="9" idx="0"/>
            </p:cNvCxnSpPr>
            <p:nvPr/>
          </p:nvCxnSpPr>
          <p:spPr>
            <a:xfrm flipH="1">
              <a:off x="2388420" y="3319129"/>
              <a:ext cx="1505126" cy="11914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Lige forbindelse 26"/>
            <p:cNvCxnSpPr/>
            <p:nvPr/>
          </p:nvCxnSpPr>
          <p:spPr>
            <a:xfrm flipH="1">
              <a:off x="1761715" y="5280051"/>
              <a:ext cx="205321" cy="24260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Lige forbindelse 27"/>
            <p:cNvCxnSpPr>
              <a:endCxn id="10" idx="0"/>
            </p:cNvCxnSpPr>
            <p:nvPr/>
          </p:nvCxnSpPr>
          <p:spPr>
            <a:xfrm flipH="1">
              <a:off x="3985641" y="3319129"/>
              <a:ext cx="365106" cy="11914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Lige forbindelse 28"/>
            <p:cNvCxnSpPr>
              <a:endCxn id="16" idx="0"/>
            </p:cNvCxnSpPr>
            <p:nvPr/>
          </p:nvCxnSpPr>
          <p:spPr>
            <a:xfrm flipH="1">
              <a:off x="3627093" y="4961712"/>
              <a:ext cx="201870" cy="5775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Lige forbindelse 29"/>
            <p:cNvCxnSpPr/>
            <p:nvPr/>
          </p:nvCxnSpPr>
          <p:spPr>
            <a:xfrm>
              <a:off x="4842541" y="3330064"/>
              <a:ext cx="624594" cy="11416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Lige forbindelse 42"/>
            <p:cNvCxnSpPr/>
            <p:nvPr/>
          </p:nvCxnSpPr>
          <p:spPr>
            <a:xfrm flipH="1" flipV="1">
              <a:off x="5162335" y="3281771"/>
              <a:ext cx="1807472" cy="118996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Lige forbindelse 43"/>
            <p:cNvCxnSpPr>
              <a:endCxn id="17" idx="0"/>
            </p:cNvCxnSpPr>
            <p:nvPr/>
          </p:nvCxnSpPr>
          <p:spPr>
            <a:xfrm>
              <a:off x="5854638" y="5253821"/>
              <a:ext cx="109475" cy="2688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Lige forbindelse 45"/>
            <p:cNvCxnSpPr/>
            <p:nvPr/>
          </p:nvCxnSpPr>
          <p:spPr>
            <a:xfrm>
              <a:off x="7817664" y="5241173"/>
              <a:ext cx="437686" cy="2814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4484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Eksempel 3: </a:t>
            </a:r>
            <a:r>
              <a:rPr lang="da-DK" dirty="0" smtClean="0">
                <a:latin typeface="Helvetica"/>
                <a:cs typeface="Helvetica"/>
              </a:rPr>
              <a:t>Emnecentrering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400" dirty="0" smtClean="0">
                <a:latin typeface="Helvetica Light"/>
                <a:cs typeface="Helvetica Light"/>
              </a:rPr>
              <a:t>”Begrebet ’social arv’ henviser til antagelsen om, at der er en sammenhæng mellem et individs sociale baggrund og dets livsforløb. Gennem sin opvækst overtager individet viden, holdninger og personlighedstræk fra forældrene. Det er dog vigtigt at tilføje, at der er tale om en statistisk sandsynlighed, og at det ikke er en lovmæssighed, at vi arver vores forældres levevilkår. Den sociale arv kan både være positiv og negativ, alt efter om den fremmer eller hæmmer vores muligheder for at klare os godt. Det er dog oftest den negative sociale arv og forsøget på at bryde denne, man beskæftiger sig med.”</a:t>
            </a:r>
            <a:endParaRPr lang="da-DK" sz="24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046080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Eksempel 3: </a:t>
            </a:r>
            <a:r>
              <a:rPr lang="da-DK" dirty="0" smtClean="0">
                <a:latin typeface="Helvetica"/>
                <a:cs typeface="Helvetica"/>
              </a:rPr>
              <a:t>Emnecentrering </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400" dirty="0" smtClean="0">
                <a:solidFill>
                  <a:srgbClr val="CCFFCC"/>
                </a:solidFill>
                <a:latin typeface="Helvetica Light"/>
                <a:cs typeface="Helvetica Light"/>
              </a:rPr>
              <a:t>”</a:t>
            </a:r>
            <a:r>
              <a:rPr lang="da-DK" sz="2400" dirty="0" smtClean="0">
                <a:solidFill>
                  <a:schemeClr val="accent3"/>
                </a:solidFill>
                <a:latin typeface="Helvetica Light"/>
                <a:cs typeface="Helvetica Light"/>
              </a:rPr>
              <a:t>Begrebet ’social arv’ henviser til antagelsen om, at der er en sammenhæng mellem et individs sociale baggrund og dets livsforløb. </a:t>
            </a:r>
            <a:r>
              <a:rPr lang="da-DK" sz="2400" dirty="0" smtClean="0">
                <a:latin typeface="Helvetica Light"/>
                <a:cs typeface="Helvetica Light"/>
              </a:rPr>
              <a:t>Gennem sin opvækst overtager individet viden, holdninger og personlighedstræk fra forældrene. Det er dog vigtigt at tilføje, at der er tale om en statistisk sandsynlighed, og at det ikke er en lovmæssighed, at vi arver vores forældres levevilkår. Den sociale arv kan både være positiv og negativ, alt efter om den fremmer eller hæmmer vores muligheder for at klare os godt. Det er dog oftest den negative sociale arv og forsøget på at bryde denne, man beskæftiger sig med.”</a:t>
            </a:r>
            <a:endParaRPr lang="da-DK" sz="2400" dirty="0">
              <a:latin typeface="Helvetica Light"/>
              <a:cs typeface="Helvetica Light"/>
            </a:endParaRPr>
          </a:p>
        </p:txBody>
      </p:sp>
      <p:sp>
        <p:nvSpPr>
          <p:cNvPr id="4" name="Tekstfelt 3"/>
          <p:cNvSpPr txBox="1"/>
          <p:nvPr/>
        </p:nvSpPr>
        <p:spPr>
          <a:xfrm>
            <a:off x="3087077" y="2529556"/>
            <a:ext cx="3403153" cy="461665"/>
          </a:xfrm>
          <a:prstGeom prst="rect">
            <a:avLst/>
          </a:prstGeom>
          <a:solidFill>
            <a:schemeClr val="bg1"/>
          </a:solidFill>
          <a:ln>
            <a:solidFill>
              <a:schemeClr val="accent6"/>
            </a:solidFill>
          </a:ln>
        </p:spPr>
        <p:txBody>
          <a:bodyPr wrap="square" rtlCol="0">
            <a:spAutoFit/>
          </a:bodyPr>
          <a:lstStyle/>
          <a:p>
            <a:r>
              <a:rPr lang="da-DK" sz="2400" dirty="0">
                <a:solidFill>
                  <a:schemeClr val="accent6"/>
                </a:solidFill>
                <a:latin typeface="Helvetica Light"/>
                <a:cs typeface="Helvetica Light"/>
              </a:rPr>
              <a:t>D</a:t>
            </a:r>
            <a:r>
              <a:rPr lang="da-DK" sz="2400" dirty="0" smtClean="0">
                <a:solidFill>
                  <a:schemeClr val="accent6"/>
                </a:solidFill>
                <a:latin typeface="Helvetica Light"/>
                <a:cs typeface="Helvetica Light"/>
              </a:rPr>
              <a:t>efinition af kerneemne </a:t>
            </a:r>
            <a:endParaRPr lang="da-DK" sz="2400" dirty="0">
              <a:solidFill>
                <a:schemeClr val="accent6"/>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34803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406</TotalTime>
  <Words>2471</Words>
  <Application>Microsoft Macintosh PowerPoint</Application>
  <PresentationFormat>Skærmshow (4:3)</PresentationFormat>
  <Paragraphs>145</Paragraphs>
  <Slides>34</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34</vt:i4>
      </vt:variant>
    </vt:vector>
  </HeadingPairs>
  <TitlesOfParts>
    <vt:vector size="39" baseType="lpstr">
      <vt:lpstr>Calibri</vt:lpstr>
      <vt:lpstr>Helvetica</vt:lpstr>
      <vt:lpstr>Helvetica Light</vt:lpstr>
      <vt:lpstr>Arial</vt:lpstr>
      <vt:lpstr>Kontortema</vt:lpstr>
      <vt:lpstr>SKRIVEFAGET</vt:lpstr>
      <vt:lpstr>De store skriftlige opgaver</vt:lpstr>
      <vt:lpstr>Gode og dårlige opgaver</vt:lpstr>
      <vt:lpstr>Emneorientering</vt:lpstr>
      <vt:lpstr>Eksempel 1: Uklar emneorientering</vt:lpstr>
      <vt:lpstr>Eksempel 2: God emneorientering</vt:lpstr>
      <vt:lpstr>Emnecentrering</vt:lpstr>
      <vt:lpstr>Eksempel 3: Emnecentrering </vt:lpstr>
      <vt:lpstr>Eksempel 3: Emnecentrering </vt:lpstr>
      <vt:lpstr>Eksempel 3: Emnecentrering </vt:lpstr>
      <vt:lpstr>Eksempel 3: Emnecentrering </vt:lpstr>
      <vt:lpstr>Eksempel 3: Emnecentrering </vt:lpstr>
      <vt:lpstr>Eksempel 3: Emnecentrering </vt:lpstr>
      <vt:lpstr>Fagligt sprog</vt:lpstr>
      <vt:lpstr>Øvelse 1: Fagligt sprog</vt:lpstr>
      <vt:lpstr>Taksonomi</vt:lpstr>
      <vt:lpstr>Taksonomi</vt:lpstr>
      <vt:lpstr>Blooms taksonomi</vt:lpstr>
      <vt:lpstr>Eksempel 4: Opgaveformulering (DHO)</vt:lpstr>
      <vt:lpstr>Eksempel 4: Opgaveformulering (DHO)</vt:lpstr>
      <vt:lpstr>Eksempel 4: Opgaveformulering (DHO)</vt:lpstr>
      <vt:lpstr>Eksempel 4: Opgaveformulering (DHO)</vt:lpstr>
      <vt:lpstr>Eksempel 5: Opgaveformulering (DHO)</vt:lpstr>
      <vt:lpstr>Eksempel 5: Opgaveformulering (DHO)</vt:lpstr>
      <vt:lpstr>Eksempel 5: Opgaveformulering (DHO)</vt:lpstr>
      <vt:lpstr>Eksempel 5: Opgaveformulering (DHO)</vt:lpstr>
      <vt:lpstr>Eksempel 5: Opgaveformulering (DHO)</vt:lpstr>
      <vt:lpstr>Øvelse 2: Find de taksonomiske niveauer</vt:lpstr>
      <vt:lpstr>Øvelse 3: Find de taksonomiske niveauer</vt:lpstr>
      <vt:lpstr>Opgavens tre dele</vt:lpstr>
      <vt:lpstr>Opgavens tre dele</vt:lpstr>
      <vt:lpstr>Opgavens hoveddel</vt:lpstr>
      <vt:lpstr>Opgavens hoveddel</vt:lpstr>
      <vt:lpstr>Den argumenterende skrivemåde</vt:lpstr>
    </vt:vector>
  </TitlesOfParts>
  <Company>Skanderborg Gymnasium</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77</cp:revision>
  <dcterms:created xsi:type="dcterms:W3CDTF">2013-06-17T12:39:55Z</dcterms:created>
  <dcterms:modified xsi:type="dcterms:W3CDTF">2016-10-03T12:43:09Z</dcterms:modified>
</cp:coreProperties>
</file>