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0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5" r:id="rId9"/>
    <p:sldId id="296" r:id="rId10"/>
    <p:sldId id="286" r:id="rId11"/>
    <p:sldId id="291" r:id="rId12"/>
    <p:sldId id="288" r:id="rId13"/>
    <p:sldId id="289" r:id="rId14"/>
    <p:sldId id="290" r:id="rId15"/>
    <p:sldId id="292" r:id="rId16"/>
    <p:sldId id="293" r:id="rId17"/>
    <p:sldId id="294" r:id="rId18"/>
    <p:sldId id="295" r:id="rId19"/>
    <p:sldId id="258" r:id="rId20"/>
    <p:sldId id="271" r:id="rId21"/>
    <p:sldId id="261" r:id="rId22"/>
    <p:sldId id="262" r:id="rId23"/>
    <p:sldId id="263" r:id="rId24"/>
    <p:sldId id="264" r:id="rId25"/>
    <p:sldId id="265" r:id="rId26"/>
    <p:sldId id="297" r:id="rId27"/>
    <p:sldId id="298" r:id="rId28"/>
    <p:sldId id="299" r:id="rId29"/>
    <p:sldId id="300" r:id="rId30"/>
    <p:sldId id="266" r:id="rId31"/>
    <p:sldId id="267" r:id="rId32"/>
    <p:sldId id="277" r:id="rId33"/>
    <p:sldId id="268" r:id="rId34"/>
    <p:sldId id="275" r:id="rId35"/>
    <p:sldId id="272" r:id="rId36"/>
    <p:sldId id="273" r:id="rId37"/>
    <p:sldId id="274" r:id="rId38"/>
    <p:sldId id="276" r:id="rId39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sfarv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llemlayout 4 - markeringsfarv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Lyst layout 3 - markeringsfarv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llemlayout 4 - markeringsfarv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78887" autoAdjust="0"/>
  </p:normalViewPr>
  <p:slideViewPr>
    <p:cSldViewPr snapToGrid="0" snapToObjects="1">
      <p:cViewPr>
        <p:scale>
          <a:sx n="100" d="100"/>
          <a:sy n="100" d="100"/>
        </p:scale>
        <p:origin x="760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1EF15-2ABB-114D-B49C-F90CF82E640A}" type="datetimeFigureOut">
              <a:rPr lang="da-DK" smtClean="0"/>
              <a:t>03/10/2016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EBBF9-69D5-EC42-9BCB-6CBF4A5413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189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BBF9-69D5-EC42-9BCB-6CBF4A541332}" type="slidenum">
              <a:rPr lang="da-DK" smtClean="0"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3828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0" dirty="0" smtClean="0"/>
              <a:t>OBS: Det er</a:t>
            </a:r>
            <a:r>
              <a:rPr lang="da-DK" b="0" baseline="0" dirty="0" smtClean="0"/>
              <a:t> vigtigt at </a:t>
            </a:r>
            <a:r>
              <a:rPr lang="da-DK" b="0" dirty="0" smtClean="0"/>
              <a:t>understrege for eleverne, at det at arbejde med redegørelse</a:t>
            </a:r>
            <a:r>
              <a:rPr lang="da-DK" b="0" baseline="0" dirty="0" smtClean="0"/>
              <a:t> i de naturvidenskabelige fag ikke er udtryk for, at det er det mindst komplekse niveau, man arbejder på. Den gode redegørelse i de naturvidenskabelige fag indeholder stor kompleksitet</a:t>
            </a:r>
            <a:endParaRPr lang="da-DK" b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BBF9-69D5-EC42-9BCB-6CBF4A541332}" type="slidenum">
              <a:rPr lang="da-DK" smtClean="0"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4334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BBF9-69D5-EC42-9BCB-6CBF4A541332}" type="slidenum">
              <a:rPr lang="da-DK" smtClean="0"/>
              <a:t>28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4334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BBF9-69D5-EC42-9BCB-6CBF4A541332}" type="slidenum">
              <a:rPr lang="da-DK" smtClean="0"/>
              <a:t>29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4334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0" dirty="0" smtClean="0"/>
              <a:t>OBS: eleverne skal orienteres om, at kassen</a:t>
            </a:r>
            <a:r>
              <a:rPr lang="da-DK" b="0" baseline="0" dirty="0" smtClean="0"/>
              <a:t> til højre viser, hvilke blokke en naturvidenskabelig opgave typisk vil bestå af</a:t>
            </a:r>
            <a:endParaRPr lang="da-DK" b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BBF9-69D5-EC42-9BCB-6CBF4A541332}" type="slidenum">
              <a:rPr lang="da-DK" smtClean="0"/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4187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0" u="none" dirty="0" smtClean="0">
                <a:solidFill>
                  <a:srgbClr val="FF0000"/>
                </a:solidFill>
              </a:rPr>
              <a:t>OBS: Forklar eleverne, at en redegørelse</a:t>
            </a:r>
            <a:r>
              <a:rPr lang="da-DK" b="0" u="none" baseline="0" dirty="0" smtClean="0">
                <a:solidFill>
                  <a:srgbClr val="FF0000"/>
                </a:solidFill>
              </a:rPr>
              <a:t> i de naturvidenskabelige fag indgår i opgavens teoriafsnit og ikke som et selvstændigt afsnit.</a:t>
            </a:r>
            <a:endParaRPr lang="da-DK" b="0" u="none" dirty="0">
              <a:solidFill>
                <a:srgbClr val="FF0000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BBF9-69D5-EC42-9BCB-6CBF4A541332}" type="slidenum">
              <a:rPr lang="da-DK" smtClean="0"/>
              <a:t>32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364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776-E3F0-7B4D-9934-14DC0265340D}" type="datetimeFigureOut">
              <a:rPr lang="da-DK" smtClean="0"/>
              <a:t>03/10/2016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9940-CA0C-C744-9B07-3582C74EA2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8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776-E3F0-7B4D-9934-14DC0265340D}" type="datetimeFigureOut">
              <a:rPr lang="da-DK" smtClean="0"/>
              <a:t>03/10/2016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9940-CA0C-C744-9B07-3582C74EA2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42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776-E3F0-7B4D-9934-14DC0265340D}" type="datetimeFigureOut">
              <a:rPr lang="da-DK" smtClean="0"/>
              <a:t>03/10/2016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9940-CA0C-C744-9B07-3582C74EA2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580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776-E3F0-7B4D-9934-14DC0265340D}" type="datetimeFigureOut">
              <a:rPr lang="da-DK" smtClean="0"/>
              <a:t>03/10/2016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9940-CA0C-C744-9B07-3582C74EA2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002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776-E3F0-7B4D-9934-14DC0265340D}" type="datetimeFigureOut">
              <a:rPr lang="da-DK" smtClean="0"/>
              <a:t>03/10/2016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9940-CA0C-C744-9B07-3582C74EA2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464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776-E3F0-7B4D-9934-14DC0265340D}" type="datetimeFigureOut">
              <a:rPr lang="da-DK" smtClean="0"/>
              <a:t>03/10/2016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9940-CA0C-C744-9B07-3582C74EA2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443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776-E3F0-7B4D-9934-14DC0265340D}" type="datetimeFigureOut">
              <a:rPr lang="da-DK" smtClean="0"/>
              <a:t>03/10/2016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9940-CA0C-C744-9B07-3582C74EA2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864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776-E3F0-7B4D-9934-14DC0265340D}" type="datetimeFigureOut">
              <a:rPr lang="da-DK" smtClean="0"/>
              <a:t>03/10/2016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9940-CA0C-C744-9B07-3582C74EA2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201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776-E3F0-7B4D-9934-14DC0265340D}" type="datetimeFigureOut">
              <a:rPr lang="da-DK" smtClean="0"/>
              <a:t>03/10/2016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9940-CA0C-C744-9B07-3582C74EA2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307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776-E3F0-7B4D-9934-14DC0265340D}" type="datetimeFigureOut">
              <a:rPr lang="da-DK" smtClean="0"/>
              <a:t>03/10/2016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9940-CA0C-C744-9B07-3582C74EA2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493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776-E3F0-7B4D-9934-14DC0265340D}" type="datetimeFigureOut">
              <a:rPr lang="da-DK" smtClean="0"/>
              <a:t>03/10/2016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9940-CA0C-C744-9B07-3582C74EA2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86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BC776-E3F0-7B4D-9934-14DC0265340D}" type="datetimeFigureOut">
              <a:rPr lang="da-DK" smtClean="0"/>
              <a:t>03/10/2016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19940-CA0C-C744-9B07-3582C74EA2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815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SKRIVEFAGET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4F81BD"/>
                </a:solidFill>
                <a:latin typeface="Helvetica Light"/>
                <a:cs typeface="Helvetica Light"/>
              </a:rPr>
              <a:t>Modul </a:t>
            </a:r>
            <a:r>
              <a:rPr lang="da-DK" dirty="0">
                <a:solidFill>
                  <a:srgbClr val="4F81BD"/>
                </a:solidFill>
                <a:latin typeface="Helvetica Light"/>
                <a:cs typeface="Helvetica Light"/>
              </a:rPr>
              <a:t>2</a:t>
            </a:r>
            <a:r>
              <a:rPr lang="da-DK" dirty="0" smtClean="0">
                <a:solidFill>
                  <a:srgbClr val="4F81BD"/>
                </a:solidFill>
                <a:latin typeface="Helvetica Light"/>
                <a:cs typeface="Helvetica Light"/>
              </a:rPr>
              <a:t>: </a:t>
            </a:r>
            <a:r>
              <a:rPr lang="da-DK" dirty="0" smtClean="0">
                <a:latin typeface="Helvetica Light"/>
                <a:cs typeface="Helvetica Light"/>
              </a:rPr>
              <a:t>Tekstsammenhæng</a:t>
            </a:r>
          </a:p>
          <a:p>
            <a:r>
              <a:rPr lang="da-DK" dirty="0" smtClean="0">
                <a:solidFill>
                  <a:srgbClr val="4F81BD"/>
                </a:solidFill>
                <a:latin typeface="Helvetica Light"/>
                <a:cs typeface="Helvetica Light"/>
              </a:rPr>
              <a:t>Lektion 6: </a:t>
            </a:r>
            <a:r>
              <a:rPr lang="da-DK" dirty="0" smtClean="0">
                <a:latin typeface="Helvetica Light"/>
                <a:cs typeface="Helvetica Light"/>
              </a:rPr>
              <a:t>Tekstniveauer</a:t>
            </a:r>
            <a:endParaRPr lang="da-DK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4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540" y="218988"/>
            <a:ext cx="4113271" cy="6434622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755900" y="965200"/>
            <a:ext cx="3594100" cy="1714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2755900" y="2736850"/>
            <a:ext cx="3594100" cy="3803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800350" y="1009650"/>
            <a:ext cx="3505200" cy="16129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2800350" y="2774950"/>
            <a:ext cx="3505200" cy="9080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2645540" y="6487583"/>
            <a:ext cx="3812410" cy="1037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8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540" y="218988"/>
            <a:ext cx="4113271" cy="6434622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755900" y="965200"/>
            <a:ext cx="3594100" cy="1714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2755900" y="2736850"/>
            <a:ext cx="3594100" cy="3803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800350" y="1009650"/>
            <a:ext cx="3505200" cy="16129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2800350" y="2774950"/>
            <a:ext cx="3505200" cy="9080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2800350" y="3733800"/>
            <a:ext cx="3505200" cy="4254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2645540" y="6487583"/>
            <a:ext cx="3812410" cy="1037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540" y="218988"/>
            <a:ext cx="4113271" cy="6434622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755900" y="965200"/>
            <a:ext cx="3594100" cy="1714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2755900" y="2736850"/>
            <a:ext cx="3594100" cy="3803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800350" y="1009650"/>
            <a:ext cx="3505200" cy="16129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2800350" y="2774950"/>
            <a:ext cx="3505200" cy="9080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2800350" y="3733800"/>
            <a:ext cx="3505200" cy="4254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2800350" y="4210050"/>
            <a:ext cx="3505200" cy="10477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2645540" y="6487583"/>
            <a:ext cx="3812410" cy="1037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8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540" y="218988"/>
            <a:ext cx="4113271" cy="6434622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755900" y="965200"/>
            <a:ext cx="3594100" cy="1714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2755900" y="2736850"/>
            <a:ext cx="3594100" cy="3803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800350" y="1009650"/>
            <a:ext cx="3505200" cy="16129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2800350" y="2774950"/>
            <a:ext cx="3505200" cy="9080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2800350" y="3733800"/>
            <a:ext cx="3505200" cy="4254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2800350" y="4210050"/>
            <a:ext cx="3505200" cy="10477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2800350" y="5302250"/>
            <a:ext cx="3505200" cy="7493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2645540" y="6487583"/>
            <a:ext cx="3812410" cy="1037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8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540" y="218988"/>
            <a:ext cx="4113271" cy="6434622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755900" y="965200"/>
            <a:ext cx="3594100" cy="1714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2755900" y="2736850"/>
            <a:ext cx="3594100" cy="3803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800350" y="1009650"/>
            <a:ext cx="3505200" cy="16129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2800350" y="2774950"/>
            <a:ext cx="3505200" cy="9080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2800350" y="3733800"/>
            <a:ext cx="3505200" cy="4254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2800350" y="4210050"/>
            <a:ext cx="3505200" cy="10477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2800350" y="5302250"/>
            <a:ext cx="3505200" cy="7493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2800350" y="6089650"/>
            <a:ext cx="3505200" cy="4508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2645540" y="6487583"/>
            <a:ext cx="3812410" cy="1037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3" name="Billed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8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540" y="218988"/>
            <a:ext cx="4113271" cy="6434622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755900" y="965200"/>
            <a:ext cx="3594100" cy="1714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2755900" y="2736850"/>
            <a:ext cx="3594100" cy="3803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800350" y="1009650"/>
            <a:ext cx="3505200" cy="16129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2800350" y="2774950"/>
            <a:ext cx="3505200" cy="9080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2800350" y="3733800"/>
            <a:ext cx="3505200" cy="4254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2800350" y="4210050"/>
            <a:ext cx="3505200" cy="10477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2800350" y="5302250"/>
            <a:ext cx="3505200" cy="7493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2800350" y="6089650"/>
            <a:ext cx="3505200" cy="4508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2645540" y="6487583"/>
            <a:ext cx="3812410" cy="1037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3" name="Lige forbindelse 12"/>
          <p:cNvCxnSpPr/>
          <p:nvPr/>
        </p:nvCxnSpPr>
        <p:spPr>
          <a:xfrm>
            <a:off x="2882900" y="2832100"/>
            <a:ext cx="3232150" cy="6350"/>
          </a:xfrm>
          <a:prstGeom prst="line">
            <a:avLst/>
          </a:prstGeom>
          <a:ln w="73025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/>
        </p:nvCxnSpPr>
        <p:spPr>
          <a:xfrm>
            <a:off x="2800350" y="2990850"/>
            <a:ext cx="698500" cy="0"/>
          </a:xfrm>
          <a:prstGeom prst="line">
            <a:avLst/>
          </a:prstGeom>
          <a:ln w="73025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led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7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540" y="218988"/>
            <a:ext cx="4113271" cy="6434622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755900" y="965200"/>
            <a:ext cx="3594100" cy="1714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2755900" y="2736850"/>
            <a:ext cx="3594100" cy="3803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800350" y="1009650"/>
            <a:ext cx="3505200" cy="16129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2800350" y="2774950"/>
            <a:ext cx="3505200" cy="9080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2800350" y="3733800"/>
            <a:ext cx="3505200" cy="4254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2800350" y="4210050"/>
            <a:ext cx="3505200" cy="10477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2800350" y="5302250"/>
            <a:ext cx="3505200" cy="7493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2800350" y="6089650"/>
            <a:ext cx="3505200" cy="4508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2645540" y="6487583"/>
            <a:ext cx="3812410" cy="1037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3" name="Lige forbindelse 12"/>
          <p:cNvCxnSpPr/>
          <p:nvPr/>
        </p:nvCxnSpPr>
        <p:spPr>
          <a:xfrm>
            <a:off x="2882900" y="2832100"/>
            <a:ext cx="3232150" cy="6350"/>
          </a:xfrm>
          <a:prstGeom prst="line">
            <a:avLst/>
          </a:prstGeom>
          <a:ln w="73025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/>
        </p:nvCxnSpPr>
        <p:spPr>
          <a:xfrm>
            <a:off x="2800350" y="2990850"/>
            <a:ext cx="3232150" cy="0"/>
          </a:xfrm>
          <a:prstGeom prst="line">
            <a:avLst/>
          </a:prstGeom>
          <a:ln w="73025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>
            <a:off x="2842683" y="3139017"/>
            <a:ext cx="874184" cy="0"/>
          </a:xfrm>
          <a:prstGeom prst="line">
            <a:avLst/>
          </a:prstGeom>
          <a:ln w="73025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led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5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540" y="218988"/>
            <a:ext cx="4113271" cy="6434622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755900" y="965200"/>
            <a:ext cx="3594100" cy="1714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2755900" y="2736850"/>
            <a:ext cx="3594100" cy="3803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800350" y="1009650"/>
            <a:ext cx="3505200" cy="16129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2800350" y="2774950"/>
            <a:ext cx="3505200" cy="9080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2800350" y="3733800"/>
            <a:ext cx="3505200" cy="4254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2800350" y="4210050"/>
            <a:ext cx="3505200" cy="10477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2800350" y="5302250"/>
            <a:ext cx="3505200" cy="7493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2800350" y="6089650"/>
            <a:ext cx="3505200" cy="4508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2645540" y="6487583"/>
            <a:ext cx="3812410" cy="1037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3" name="Lige forbindelse 12"/>
          <p:cNvCxnSpPr/>
          <p:nvPr/>
        </p:nvCxnSpPr>
        <p:spPr>
          <a:xfrm>
            <a:off x="2882900" y="2832100"/>
            <a:ext cx="3232150" cy="6350"/>
          </a:xfrm>
          <a:prstGeom prst="line">
            <a:avLst/>
          </a:prstGeom>
          <a:ln w="73025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/>
        </p:nvCxnSpPr>
        <p:spPr>
          <a:xfrm>
            <a:off x="2800350" y="2990850"/>
            <a:ext cx="3232150" cy="0"/>
          </a:xfrm>
          <a:prstGeom prst="line">
            <a:avLst/>
          </a:prstGeom>
          <a:ln w="73025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>
            <a:off x="2842683" y="3139017"/>
            <a:ext cx="3325284" cy="0"/>
          </a:xfrm>
          <a:prstGeom prst="line">
            <a:avLst/>
          </a:prstGeom>
          <a:ln w="73025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>
            <a:off x="2800350" y="3291417"/>
            <a:ext cx="3325284" cy="0"/>
          </a:xfrm>
          <a:prstGeom prst="line">
            <a:avLst/>
          </a:prstGeom>
          <a:ln w="73025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 flipV="1">
            <a:off x="2842683" y="3450167"/>
            <a:ext cx="268817" cy="31750"/>
          </a:xfrm>
          <a:prstGeom prst="line">
            <a:avLst/>
          </a:prstGeom>
          <a:ln w="73025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led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01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540" y="218988"/>
            <a:ext cx="4113271" cy="6434622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755900" y="965200"/>
            <a:ext cx="3594100" cy="1714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2755900" y="2736850"/>
            <a:ext cx="3594100" cy="3803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800350" y="1009650"/>
            <a:ext cx="3505200" cy="16129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2800350" y="2774950"/>
            <a:ext cx="3505200" cy="9080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2800350" y="3733800"/>
            <a:ext cx="3505200" cy="4254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2800350" y="4210050"/>
            <a:ext cx="3505200" cy="10477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2800350" y="5302250"/>
            <a:ext cx="3505200" cy="7493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2800350" y="6089650"/>
            <a:ext cx="3505200" cy="4508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2645540" y="6487583"/>
            <a:ext cx="3812410" cy="1037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3" name="Lige forbindelse 12"/>
          <p:cNvCxnSpPr/>
          <p:nvPr/>
        </p:nvCxnSpPr>
        <p:spPr>
          <a:xfrm>
            <a:off x="2882900" y="2832100"/>
            <a:ext cx="3232150" cy="6350"/>
          </a:xfrm>
          <a:prstGeom prst="line">
            <a:avLst/>
          </a:prstGeom>
          <a:ln w="73025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/>
        </p:nvCxnSpPr>
        <p:spPr>
          <a:xfrm>
            <a:off x="2800350" y="2990850"/>
            <a:ext cx="3232150" cy="0"/>
          </a:xfrm>
          <a:prstGeom prst="line">
            <a:avLst/>
          </a:prstGeom>
          <a:ln w="73025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>
            <a:off x="2842683" y="3139017"/>
            <a:ext cx="3325284" cy="0"/>
          </a:xfrm>
          <a:prstGeom prst="line">
            <a:avLst/>
          </a:prstGeom>
          <a:ln w="73025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>
            <a:off x="2800350" y="3291417"/>
            <a:ext cx="3325284" cy="0"/>
          </a:xfrm>
          <a:prstGeom prst="line">
            <a:avLst/>
          </a:prstGeom>
          <a:ln w="73025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2842683" y="3441701"/>
            <a:ext cx="3380317" cy="0"/>
          </a:xfrm>
          <a:prstGeom prst="line">
            <a:avLst/>
          </a:prstGeom>
          <a:ln w="73025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>
            <a:off x="2882900" y="3621617"/>
            <a:ext cx="3325284" cy="0"/>
          </a:xfrm>
          <a:prstGeom prst="line">
            <a:avLst/>
          </a:prstGeom>
          <a:ln w="73025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Billed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latin typeface="Helvetica"/>
                <a:cs typeface="Helvetica"/>
              </a:rPr>
              <a:t>Forskellige typer af sammenhæng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da-DK" dirty="0" smtClean="0">
                <a:latin typeface="Helvetica Light"/>
                <a:cs typeface="Helvetica Light"/>
              </a:rPr>
              <a:t>Global</a:t>
            </a:r>
            <a:endParaRPr lang="da-DK" dirty="0">
              <a:latin typeface="Helvetica Light"/>
              <a:cs typeface="Helvetica Light"/>
            </a:endParaRPr>
          </a:p>
          <a:p>
            <a:pPr lvl="1"/>
            <a:r>
              <a:rPr lang="da-DK" dirty="0">
                <a:latin typeface="Helvetica Light"/>
                <a:cs typeface="Helvetica Light"/>
              </a:rPr>
              <a:t>Sammenhæng mellem blokke i en tekst</a:t>
            </a:r>
          </a:p>
          <a:p>
            <a:pPr marL="0" lvl="0" indent="0">
              <a:buNone/>
            </a:pPr>
            <a:r>
              <a:rPr lang="da-DK" dirty="0" smtClean="0">
                <a:latin typeface="Helvetica Light"/>
                <a:cs typeface="Helvetica Light"/>
              </a:rPr>
              <a:t>Regional</a:t>
            </a:r>
          </a:p>
          <a:p>
            <a:pPr lvl="1"/>
            <a:r>
              <a:rPr lang="da-DK" dirty="0" smtClean="0">
                <a:latin typeface="Helvetica Light"/>
                <a:cs typeface="Helvetica Light"/>
              </a:rPr>
              <a:t>Sammenhæng </a:t>
            </a:r>
            <a:r>
              <a:rPr lang="da-DK" dirty="0">
                <a:latin typeface="Helvetica Light"/>
                <a:cs typeface="Helvetica Light"/>
              </a:rPr>
              <a:t>mellem de enkelte afsnit inden for en tekstblok</a:t>
            </a:r>
          </a:p>
          <a:p>
            <a:pPr marL="0" lvl="0" indent="0">
              <a:buNone/>
            </a:pPr>
            <a:r>
              <a:rPr lang="da-DK" dirty="0" smtClean="0">
                <a:latin typeface="Helvetica Light"/>
                <a:cs typeface="Helvetica Light"/>
              </a:rPr>
              <a:t>Lokal</a:t>
            </a:r>
            <a:endParaRPr lang="da-DK" dirty="0">
              <a:latin typeface="Helvetica Light"/>
              <a:cs typeface="Helvetica Light"/>
            </a:endParaRPr>
          </a:p>
          <a:p>
            <a:pPr lvl="1"/>
            <a:r>
              <a:rPr lang="da-DK" dirty="0">
                <a:latin typeface="Helvetica Light"/>
                <a:cs typeface="Helvetica Light"/>
              </a:rPr>
              <a:t>Sammenhæng mellem sætninger inden for det enkelte </a:t>
            </a:r>
            <a:r>
              <a:rPr lang="da-DK" dirty="0" smtClean="0">
                <a:latin typeface="Helvetica Light"/>
                <a:cs typeface="Helvetica Light"/>
              </a:rPr>
              <a:t>afsnit (det har vi fokuseret på i de første 3 lektioner)</a:t>
            </a:r>
            <a:endParaRPr lang="da-DK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06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Forskellige niveauer i en tekst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7861300" cy="47799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dirty="0">
                <a:latin typeface="Helvetica Light"/>
                <a:cs typeface="Helvetica Light"/>
              </a:rPr>
              <a:t>Hele teksten</a:t>
            </a:r>
          </a:p>
          <a:p>
            <a:pPr marL="0" lvl="0" indent="0">
              <a:buNone/>
            </a:pPr>
            <a:r>
              <a:rPr lang="da-DK" dirty="0" smtClean="0">
                <a:latin typeface="Helvetica Light"/>
                <a:cs typeface="Helvetica Light"/>
              </a:rPr>
              <a:t>Tekstblok</a:t>
            </a:r>
          </a:p>
          <a:p>
            <a:pPr lvl="1"/>
            <a:r>
              <a:rPr lang="da-DK" dirty="0" smtClean="0">
                <a:latin typeface="Helvetica Light"/>
                <a:cs typeface="Helvetica Light"/>
              </a:rPr>
              <a:t>En </a:t>
            </a:r>
            <a:r>
              <a:rPr lang="da-DK" dirty="0">
                <a:latin typeface="Helvetica Light"/>
                <a:cs typeface="Helvetica Light"/>
              </a:rPr>
              <a:t>tekst består typisk af 4-6 tekstblokke. </a:t>
            </a:r>
          </a:p>
          <a:p>
            <a:pPr lvl="1"/>
            <a:r>
              <a:rPr lang="da-DK" dirty="0" smtClean="0">
                <a:latin typeface="Helvetica Light"/>
                <a:cs typeface="Helvetica Light"/>
              </a:rPr>
              <a:t>De </a:t>
            </a:r>
            <a:r>
              <a:rPr lang="da-DK" dirty="0">
                <a:latin typeface="Helvetica Light"/>
                <a:cs typeface="Helvetica Light"/>
              </a:rPr>
              <a:t>forskellige blokke </a:t>
            </a:r>
            <a:r>
              <a:rPr lang="da-DK" dirty="0" smtClean="0">
                <a:latin typeface="Helvetica Light"/>
                <a:cs typeface="Helvetica Light"/>
              </a:rPr>
              <a:t>fx</a:t>
            </a:r>
          </a:p>
          <a:p>
            <a:pPr lvl="2"/>
            <a:r>
              <a:rPr lang="da-DK" dirty="0" smtClean="0">
                <a:latin typeface="Helvetica Light"/>
                <a:cs typeface="Helvetica Light"/>
              </a:rPr>
              <a:t>Indledning</a:t>
            </a:r>
          </a:p>
          <a:p>
            <a:pPr lvl="2"/>
            <a:r>
              <a:rPr lang="da-DK" dirty="0" smtClean="0">
                <a:latin typeface="Helvetica Light"/>
                <a:cs typeface="Helvetica Light"/>
              </a:rPr>
              <a:t>Redegørelse</a:t>
            </a:r>
          </a:p>
          <a:p>
            <a:pPr lvl="2"/>
            <a:r>
              <a:rPr lang="da-DK" dirty="0" smtClean="0">
                <a:latin typeface="Helvetica Light"/>
                <a:cs typeface="Helvetica Light"/>
              </a:rPr>
              <a:t>Diskussion </a:t>
            </a:r>
          </a:p>
          <a:p>
            <a:pPr lvl="2"/>
            <a:r>
              <a:rPr lang="da-DK" dirty="0" smtClean="0">
                <a:latin typeface="Helvetica Light"/>
                <a:cs typeface="Helvetica Light"/>
              </a:rPr>
              <a:t>Konklusion</a:t>
            </a:r>
            <a:r>
              <a:rPr lang="da-DK" dirty="0">
                <a:latin typeface="Helvetica Light"/>
                <a:cs typeface="Helvetica Light"/>
              </a:rPr>
              <a:t>/afslutning</a:t>
            </a:r>
          </a:p>
          <a:p>
            <a:pPr marL="0" lvl="0" indent="0">
              <a:buNone/>
            </a:pPr>
            <a:r>
              <a:rPr lang="da-DK" dirty="0" smtClean="0">
                <a:latin typeface="Helvetica Light"/>
                <a:cs typeface="Helvetica Light"/>
              </a:rPr>
              <a:t>Afsnit</a:t>
            </a:r>
            <a:endParaRPr lang="da-DK" dirty="0">
              <a:latin typeface="Helvetica Light"/>
              <a:cs typeface="Helvetica Light"/>
            </a:endParaRPr>
          </a:p>
          <a:p>
            <a:pPr lvl="1"/>
            <a:r>
              <a:rPr lang="da-DK" dirty="0">
                <a:latin typeface="Helvetica Light"/>
                <a:cs typeface="Helvetica Light"/>
              </a:rPr>
              <a:t>Består af en række </a:t>
            </a:r>
            <a:r>
              <a:rPr lang="da-DK" dirty="0" smtClean="0">
                <a:latin typeface="Helvetica Light"/>
                <a:cs typeface="Helvetica Light"/>
              </a:rPr>
              <a:t>sætninger, </a:t>
            </a:r>
            <a:r>
              <a:rPr lang="da-DK" dirty="0">
                <a:latin typeface="Helvetica Light"/>
                <a:cs typeface="Helvetica Light"/>
              </a:rPr>
              <a:t>som indholdsmæssigt hører sammen</a:t>
            </a:r>
          </a:p>
          <a:p>
            <a:pPr lvl="1"/>
            <a:r>
              <a:rPr lang="da-DK" dirty="0">
                <a:latin typeface="Helvetica Light"/>
                <a:cs typeface="Helvetica Light"/>
              </a:rPr>
              <a:t>Fylder typisk 5-10 linjer – max en halv side</a:t>
            </a:r>
          </a:p>
          <a:p>
            <a:pPr marL="0" lvl="0" indent="0">
              <a:buNone/>
            </a:pPr>
            <a:r>
              <a:rPr lang="da-DK" dirty="0" smtClean="0">
                <a:latin typeface="Helvetica Light"/>
                <a:cs typeface="Helvetica Light"/>
              </a:rPr>
              <a:t>Periode</a:t>
            </a:r>
            <a:endParaRPr lang="da-DK" dirty="0">
              <a:latin typeface="Helvetica Light"/>
              <a:cs typeface="Helvetica Light"/>
            </a:endParaRPr>
          </a:p>
          <a:p>
            <a:pPr lvl="1"/>
            <a:r>
              <a:rPr lang="da-DK" dirty="0">
                <a:latin typeface="Helvetica Light"/>
                <a:cs typeface="Helvetica Light"/>
              </a:rPr>
              <a:t>En periode er det, der står mellem to punktummer</a:t>
            </a:r>
          </a:p>
          <a:p>
            <a:pPr lvl="1"/>
            <a:r>
              <a:rPr lang="da-DK" dirty="0">
                <a:latin typeface="Helvetica Light"/>
                <a:cs typeface="Helvetica Light"/>
              </a:rPr>
              <a:t>Består typisk af en hovedsætning og 1-2 </a:t>
            </a:r>
            <a:r>
              <a:rPr lang="da-DK" dirty="0" smtClean="0">
                <a:latin typeface="Helvetica Light"/>
                <a:cs typeface="Helvetica Light"/>
              </a:rPr>
              <a:t>ledsætninger</a:t>
            </a:r>
            <a:endParaRPr lang="da-DK" dirty="0">
              <a:latin typeface="Helvetica Light"/>
              <a:cs typeface="Helvetica Light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1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Global sammenhæng</a:t>
            </a:r>
            <a:endParaRPr lang="da-DK" dirty="0">
              <a:latin typeface="Helvetica"/>
              <a:cs typeface="Helvetica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6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Global sammenhæng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000" dirty="0" smtClean="0">
                <a:latin typeface="Helvetica Light"/>
                <a:cs typeface="Helvetica Light"/>
              </a:rPr>
              <a:t>Tekstens overordnede sammenhæng er tæt knyttet til den opgave, der er stillet – dvs. formålet med opgaven</a:t>
            </a:r>
          </a:p>
          <a:p>
            <a:r>
              <a:rPr lang="da-DK" sz="3000" dirty="0" smtClean="0">
                <a:latin typeface="Helvetica Light"/>
                <a:cs typeface="Helvetica Light"/>
              </a:rPr>
              <a:t>Ofte vil man ud fra opgaveformuleringen kunne se, hvilke og hvor mange blokke besvarelsen skal inddeles i.</a:t>
            </a:r>
          </a:p>
          <a:p>
            <a:r>
              <a:rPr lang="da-DK" sz="3000" dirty="0" smtClean="0">
                <a:latin typeface="Helvetica Light"/>
                <a:cs typeface="Helvetica Light"/>
              </a:rPr>
              <a:t>Ud fra opgaveformuleringen kan man også se, hvad det er for skrivemåder, de enkelte blokke domineres af.</a:t>
            </a:r>
            <a:endParaRPr lang="da-DK" sz="3000" dirty="0">
              <a:latin typeface="Helvetica Light"/>
              <a:cs typeface="Helvetica Light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56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>
                <a:solidFill>
                  <a:srgbClr val="4F81BD"/>
                </a:solidFill>
                <a:latin typeface="Helvetica"/>
                <a:cs typeface="Helvetica"/>
              </a:rPr>
              <a:t>Eksempel 1: </a:t>
            </a:r>
            <a:r>
              <a:rPr lang="da-DK" sz="2800" dirty="0">
                <a:latin typeface="Helvetica"/>
                <a:cs typeface="Helvetica"/>
              </a:rPr>
              <a:t>Opgaveformulering fra Samfundsfag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177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da-DK" sz="2000" dirty="0" smtClean="0">
                <a:latin typeface="Helvetica Light"/>
                <a:cs typeface="Helvetica Light"/>
              </a:rPr>
              <a:t>Argumentér </a:t>
            </a:r>
            <a:r>
              <a:rPr lang="da-DK" sz="2000" dirty="0">
                <a:latin typeface="Helvetica Light"/>
                <a:cs typeface="Helvetica Light"/>
              </a:rPr>
              <a:t>ud fra en socialistisk grundholdning imod Mads Lundby Hansens syn på </a:t>
            </a:r>
            <a:r>
              <a:rPr lang="da-DK" sz="2000" dirty="0" smtClean="0">
                <a:latin typeface="Helvetica Light"/>
                <a:cs typeface="Helvetica Light"/>
              </a:rPr>
              <a:t>millionærskatten.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da-DK" sz="2000" dirty="0" smtClean="0">
                <a:latin typeface="Helvetica Light"/>
                <a:cs typeface="Helvetica Light"/>
              </a:rPr>
              <a:t>Undersøg</a:t>
            </a:r>
            <a:r>
              <a:rPr lang="da-DK" sz="2000" dirty="0">
                <a:latin typeface="Helvetica Light"/>
                <a:cs typeface="Helvetica Light"/>
              </a:rPr>
              <a:t>, hvad der af materialet i bilag A1 kan udledes om udviklingen i det offentlige budget og økonomisk ulighed i </a:t>
            </a:r>
            <a:r>
              <a:rPr lang="da-DK" sz="2000" dirty="0" smtClean="0">
                <a:latin typeface="Helvetica Light"/>
                <a:cs typeface="Helvetica Light"/>
              </a:rPr>
              <a:t>Danmark. Besvarelsen </a:t>
            </a:r>
            <a:r>
              <a:rPr lang="da-DK" sz="2000" dirty="0">
                <a:latin typeface="Helvetica Light"/>
                <a:cs typeface="Helvetica Light"/>
              </a:rPr>
              <a:t>skal understøttes af beregninger, der tydeliggør </a:t>
            </a:r>
            <a:r>
              <a:rPr lang="da-DK" sz="2000" dirty="0" smtClean="0">
                <a:latin typeface="Helvetica Light"/>
                <a:cs typeface="Helvetica Light"/>
              </a:rPr>
              <a:t>udviklingen.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da-DK" sz="2000" dirty="0" smtClean="0">
                <a:latin typeface="Helvetica Light"/>
                <a:cs typeface="Helvetica Light"/>
              </a:rPr>
              <a:t>Diskutér</a:t>
            </a:r>
            <a:r>
              <a:rPr lang="da-DK" sz="2000" dirty="0">
                <a:latin typeface="Helvetica Light"/>
                <a:cs typeface="Helvetica Light"/>
              </a:rPr>
              <a:t>, i hvor høj grad der er økonomiske problemer forbundet med at mindske den økonomiske </a:t>
            </a:r>
            <a:r>
              <a:rPr lang="da-DK" sz="2000" dirty="0" smtClean="0">
                <a:latin typeface="Helvetica Light"/>
                <a:cs typeface="Helvetica Light"/>
              </a:rPr>
              <a:t>ulighed. Diskussionen </a:t>
            </a:r>
            <a:r>
              <a:rPr lang="da-DK" sz="2000" dirty="0">
                <a:latin typeface="Helvetica Light"/>
                <a:cs typeface="Helvetica Light"/>
              </a:rPr>
              <a:t>skal tage udgangspunkt i bilag A2, og du skal anvende økonomiske teorier.</a:t>
            </a:r>
          </a:p>
          <a:p>
            <a:pPr marL="0" indent="0">
              <a:lnSpc>
                <a:spcPct val="130000"/>
              </a:lnSpc>
              <a:buNone/>
            </a:pPr>
            <a:endParaRPr lang="da-DK" sz="20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03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2800" dirty="0" smtClean="0">
                <a:solidFill>
                  <a:srgbClr val="4F81BD"/>
                </a:solidFill>
                <a:latin typeface="Helvetica"/>
                <a:cs typeface="Helvetica"/>
              </a:rPr>
              <a:t>Eksempel 1: </a:t>
            </a:r>
            <a:r>
              <a:rPr lang="da-DK" sz="2800" dirty="0" smtClean="0">
                <a:latin typeface="Helvetica"/>
                <a:cs typeface="Helvetica"/>
              </a:rPr>
              <a:t>Opgaveformulering fra Samfundsfag</a:t>
            </a:r>
            <a:endParaRPr lang="da-DK" sz="2800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177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da-DK" sz="2000" dirty="0" smtClean="0">
                <a:solidFill>
                  <a:srgbClr val="4F81BD"/>
                </a:solidFill>
                <a:latin typeface="Helvetica Light"/>
                <a:cs typeface="Helvetica Light"/>
              </a:rPr>
              <a:t>Argumentér</a:t>
            </a:r>
            <a:r>
              <a:rPr lang="da-DK" sz="2000" dirty="0" smtClean="0">
                <a:latin typeface="Helvetica Light"/>
                <a:cs typeface="Helvetica Light"/>
              </a:rPr>
              <a:t> </a:t>
            </a:r>
            <a:r>
              <a:rPr lang="da-DK" sz="2000" dirty="0">
                <a:latin typeface="Helvetica Light"/>
                <a:cs typeface="Helvetica Light"/>
              </a:rPr>
              <a:t>ud fra en socialistisk grundholdning imod Mads Lundby Hansens syn på </a:t>
            </a:r>
            <a:r>
              <a:rPr lang="da-DK" sz="2000" dirty="0" smtClean="0">
                <a:latin typeface="Helvetica Light"/>
                <a:cs typeface="Helvetica Light"/>
              </a:rPr>
              <a:t>millionærskatten.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da-DK" sz="2000" dirty="0" smtClean="0">
                <a:solidFill>
                  <a:srgbClr val="4F81BD"/>
                </a:solidFill>
                <a:latin typeface="Helvetica Light"/>
                <a:cs typeface="Helvetica Light"/>
              </a:rPr>
              <a:t>Undersøg</a:t>
            </a:r>
            <a:r>
              <a:rPr lang="da-DK" sz="2000" dirty="0">
                <a:latin typeface="Helvetica Light"/>
                <a:cs typeface="Helvetica Light"/>
              </a:rPr>
              <a:t>, hvad der af materialet i bilag A1 kan udledes om udviklingen i det offentlige budget og økonomisk ulighed i </a:t>
            </a:r>
            <a:r>
              <a:rPr lang="da-DK" sz="2000" dirty="0" smtClean="0">
                <a:latin typeface="Helvetica Light"/>
                <a:cs typeface="Helvetica Light"/>
              </a:rPr>
              <a:t>Danmark. Besvarelsen </a:t>
            </a:r>
            <a:r>
              <a:rPr lang="da-DK" sz="2000" dirty="0">
                <a:latin typeface="Helvetica Light"/>
                <a:cs typeface="Helvetica Light"/>
              </a:rPr>
              <a:t>skal understøttes af beregninger, der tydeliggør </a:t>
            </a:r>
            <a:r>
              <a:rPr lang="da-DK" sz="2000" dirty="0" smtClean="0">
                <a:latin typeface="Helvetica Light"/>
                <a:cs typeface="Helvetica Light"/>
              </a:rPr>
              <a:t>udviklingen.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da-DK" sz="2000" dirty="0" smtClean="0">
                <a:solidFill>
                  <a:srgbClr val="4F81BD"/>
                </a:solidFill>
                <a:latin typeface="Helvetica Light"/>
                <a:cs typeface="Helvetica Light"/>
              </a:rPr>
              <a:t>Diskutér</a:t>
            </a:r>
            <a:r>
              <a:rPr lang="da-DK" sz="2000" dirty="0">
                <a:latin typeface="Helvetica Light"/>
                <a:cs typeface="Helvetica Light"/>
              </a:rPr>
              <a:t>, i hvor høj grad der er økonomiske problemer forbundet med at mindske den økonomiske </a:t>
            </a:r>
            <a:r>
              <a:rPr lang="da-DK" sz="2000" dirty="0" smtClean="0">
                <a:latin typeface="Helvetica Light"/>
                <a:cs typeface="Helvetica Light"/>
              </a:rPr>
              <a:t>ulighed. Diskussionen </a:t>
            </a:r>
            <a:r>
              <a:rPr lang="da-DK" sz="2000" dirty="0">
                <a:latin typeface="Helvetica Light"/>
                <a:cs typeface="Helvetica Light"/>
              </a:rPr>
              <a:t>skal tage udgangspunkt i bilag A2, og du skal anvende økonomiske teorier.</a:t>
            </a:r>
          </a:p>
          <a:p>
            <a:pPr marL="0" indent="0">
              <a:lnSpc>
                <a:spcPct val="130000"/>
              </a:lnSpc>
              <a:buNone/>
            </a:pPr>
            <a:endParaRPr lang="da-DK" sz="20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1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000" dirty="0" smtClean="0">
                <a:solidFill>
                  <a:srgbClr val="4F81BD"/>
                </a:solidFill>
                <a:latin typeface="Helvetica"/>
                <a:cs typeface="Helvetica"/>
              </a:rPr>
              <a:t>Eksempel 2: </a:t>
            </a:r>
            <a:r>
              <a:rPr lang="da-DK" sz="3000" dirty="0" smtClean="0">
                <a:latin typeface="Helvetica"/>
                <a:cs typeface="Helvetica"/>
              </a:rPr>
              <a:t>Opgaveformulering fra Dansk</a:t>
            </a:r>
            <a:endParaRPr lang="da-DK" sz="3000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177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900" dirty="0">
                <a:latin typeface="Helvetica Light"/>
                <a:cs typeface="Helvetica Light"/>
              </a:rPr>
              <a:t>Skriv en kronik om </a:t>
            </a:r>
            <a:r>
              <a:rPr lang="da-DK" sz="2900" dirty="0" err="1" smtClean="0">
                <a:latin typeface="Helvetica Light"/>
                <a:cs typeface="Helvetica Light"/>
              </a:rPr>
              <a:t>spin</a:t>
            </a:r>
            <a:r>
              <a:rPr lang="da-DK" sz="2900" dirty="0" smtClean="0">
                <a:latin typeface="Helvetica Light"/>
                <a:cs typeface="Helvetica Light"/>
              </a:rPr>
              <a:t>. Kronikken </a:t>
            </a:r>
            <a:r>
              <a:rPr lang="da-DK" sz="2900" dirty="0">
                <a:latin typeface="Helvetica Light"/>
                <a:cs typeface="Helvetica Light"/>
              </a:rPr>
              <a:t>skal indeholde en redegørelse for synspunkterne og en karakteristik af argumentationsformen i </a:t>
            </a:r>
            <a:r>
              <a:rPr lang="da-DK" sz="2900" i="1" dirty="0">
                <a:latin typeface="Helvetica Light"/>
                <a:cs typeface="Helvetica Light"/>
              </a:rPr>
              <a:t>Fra </a:t>
            </a:r>
            <a:r>
              <a:rPr lang="da-DK" sz="2900" i="1" dirty="0" err="1">
                <a:latin typeface="Helvetica Light"/>
                <a:cs typeface="Helvetica Light"/>
              </a:rPr>
              <a:t>spindemokrati</a:t>
            </a:r>
            <a:r>
              <a:rPr lang="da-DK" sz="2900" i="1" dirty="0">
                <a:latin typeface="Helvetica Light"/>
                <a:cs typeface="Helvetica Light"/>
              </a:rPr>
              <a:t> til </a:t>
            </a:r>
            <a:r>
              <a:rPr lang="da-DK" sz="2900" i="1" dirty="0" smtClean="0">
                <a:latin typeface="Helvetica Light"/>
                <a:cs typeface="Helvetica Light"/>
              </a:rPr>
              <a:t>skindemokrati</a:t>
            </a:r>
            <a:r>
              <a:rPr lang="da-DK" sz="2900" dirty="0" smtClean="0">
                <a:latin typeface="Helvetica Light"/>
                <a:cs typeface="Helvetica Light"/>
              </a:rPr>
              <a:t> (</a:t>
            </a:r>
            <a:r>
              <a:rPr lang="da-DK" sz="2900" dirty="0">
                <a:latin typeface="Helvetica Light"/>
                <a:cs typeface="Helvetica Light"/>
              </a:rPr>
              <a:t>tekst 2)</a:t>
            </a:r>
            <a:r>
              <a:rPr lang="da-DK" sz="2900" dirty="0" smtClean="0">
                <a:latin typeface="Helvetica Light"/>
                <a:cs typeface="Helvetica Light"/>
              </a:rPr>
              <a:t>. Diskuter </a:t>
            </a:r>
            <a:r>
              <a:rPr lang="da-DK" sz="2900" dirty="0">
                <a:latin typeface="Helvetica Light"/>
                <a:cs typeface="Helvetica Light"/>
              </a:rPr>
              <a:t>synspunkterne.</a:t>
            </a:r>
          </a:p>
          <a:p>
            <a:pPr marL="0" indent="0">
              <a:lnSpc>
                <a:spcPct val="130000"/>
              </a:lnSpc>
              <a:buNone/>
            </a:pPr>
            <a:endParaRPr lang="da-DK" sz="29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000" dirty="0" smtClean="0">
                <a:solidFill>
                  <a:srgbClr val="4F81BD"/>
                </a:solidFill>
                <a:latin typeface="Helvetica"/>
                <a:cs typeface="Helvetica"/>
              </a:rPr>
              <a:t>Eksempel 2: </a:t>
            </a:r>
            <a:r>
              <a:rPr lang="da-DK" sz="3000" dirty="0" smtClean="0">
                <a:latin typeface="Helvetica"/>
                <a:cs typeface="Helvetica"/>
              </a:rPr>
              <a:t>Opgaveformulering fra Dansk</a:t>
            </a:r>
            <a:endParaRPr lang="da-DK" sz="3000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177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900" dirty="0">
                <a:latin typeface="Helvetica Light"/>
                <a:cs typeface="Helvetica Light"/>
              </a:rPr>
              <a:t>Skriv en kronik om </a:t>
            </a:r>
            <a:r>
              <a:rPr lang="da-DK" sz="2900" dirty="0" err="1" smtClean="0">
                <a:latin typeface="Helvetica Light"/>
                <a:cs typeface="Helvetica Light"/>
              </a:rPr>
              <a:t>spin</a:t>
            </a:r>
            <a:r>
              <a:rPr lang="da-DK" sz="2900" dirty="0" smtClean="0">
                <a:latin typeface="Helvetica Light"/>
                <a:cs typeface="Helvetica Light"/>
              </a:rPr>
              <a:t>. Kronikken </a:t>
            </a:r>
            <a:r>
              <a:rPr lang="da-DK" sz="2900" dirty="0">
                <a:latin typeface="Helvetica Light"/>
                <a:cs typeface="Helvetica Light"/>
              </a:rPr>
              <a:t>skal indeholde en </a:t>
            </a:r>
            <a:r>
              <a:rPr lang="da-DK" sz="2900" dirty="0">
                <a:solidFill>
                  <a:srgbClr val="4F81BD"/>
                </a:solidFill>
                <a:latin typeface="Helvetica Light"/>
                <a:cs typeface="Helvetica Light"/>
              </a:rPr>
              <a:t>redegørelse</a:t>
            </a:r>
            <a:r>
              <a:rPr lang="da-DK" sz="2900" dirty="0">
                <a:latin typeface="Helvetica Light"/>
                <a:cs typeface="Helvetica Light"/>
              </a:rPr>
              <a:t> for synspunkterne og en </a:t>
            </a:r>
            <a:r>
              <a:rPr lang="da-DK" sz="2900" dirty="0">
                <a:solidFill>
                  <a:srgbClr val="4F81BD"/>
                </a:solidFill>
                <a:latin typeface="Helvetica Light"/>
                <a:cs typeface="Helvetica Light"/>
              </a:rPr>
              <a:t>karakteristik </a:t>
            </a:r>
            <a:r>
              <a:rPr lang="da-DK" sz="2900" dirty="0">
                <a:latin typeface="Helvetica Light"/>
                <a:cs typeface="Helvetica Light"/>
              </a:rPr>
              <a:t>af argumentationsformen i </a:t>
            </a:r>
            <a:r>
              <a:rPr lang="da-DK" sz="2900" i="1" dirty="0">
                <a:latin typeface="Helvetica Light"/>
                <a:cs typeface="Helvetica Light"/>
              </a:rPr>
              <a:t>Fra </a:t>
            </a:r>
            <a:r>
              <a:rPr lang="da-DK" sz="2900" i="1" dirty="0" err="1">
                <a:latin typeface="Helvetica Light"/>
                <a:cs typeface="Helvetica Light"/>
              </a:rPr>
              <a:t>spindemokrati</a:t>
            </a:r>
            <a:r>
              <a:rPr lang="da-DK" sz="2900" i="1" dirty="0">
                <a:latin typeface="Helvetica Light"/>
                <a:cs typeface="Helvetica Light"/>
              </a:rPr>
              <a:t> til </a:t>
            </a:r>
            <a:r>
              <a:rPr lang="da-DK" sz="2900" i="1" dirty="0" smtClean="0">
                <a:latin typeface="Helvetica Light"/>
                <a:cs typeface="Helvetica Light"/>
              </a:rPr>
              <a:t>skindemokrati </a:t>
            </a:r>
            <a:r>
              <a:rPr lang="da-DK" sz="2900" dirty="0" smtClean="0">
                <a:latin typeface="Helvetica Light"/>
                <a:cs typeface="Helvetica Light"/>
              </a:rPr>
              <a:t>(</a:t>
            </a:r>
            <a:r>
              <a:rPr lang="da-DK" sz="2900" dirty="0">
                <a:latin typeface="Helvetica Light"/>
                <a:cs typeface="Helvetica Light"/>
              </a:rPr>
              <a:t>tekst 2)</a:t>
            </a:r>
            <a:r>
              <a:rPr lang="da-DK" sz="2900" dirty="0" smtClean="0">
                <a:latin typeface="Helvetica Light"/>
                <a:cs typeface="Helvetica Light"/>
              </a:rPr>
              <a:t>. </a:t>
            </a:r>
            <a:r>
              <a:rPr lang="da-DK" sz="2900" dirty="0" smtClean="0">
                <a:solidFill>
                  <a:srgbClr val="4F81BD"/>
                </a:solidFill>
                <a:latin typeface="Helvetica Light"/>
                <a:cs typeface="Helvetica Light"/>
              </a:rPr>
              <a:t>Diskuter</a:t>
            </a:r>
            <a:r>
              <a:rPr lang="da-DK" sz="2900" dirty="0" smtClean="0">
                <a:latin typeface="Helvetica Light"/>
                <a:cs typeface="Helvetica Light"/>
              </a:rPr>
              <a:t> </a:t>
            </a:r>
            <a:r>
              <a:rPr lang="da-DK" sz="2900" dirty="0">
                <a:latin typeface="Helvetica Light"/>
                <a:cs typeface="Helvetica Light"/>
              </a:rPr>
              <a:t>synspunkterne.</a:t>
            </a:r>
          </a:p>
          <a:p>
            <a:pPr marL="0" indent="0">
              <a:lnSpc>
                <a:spcPct val="130000"/>
              </a:lnSpc>
              <a:buNone/>
            </a:pPr>
            <a:endParaRPr lang="da-DK" sz="2900" dirty="0">
              <a:latin typeface="Helvetica Light"/>
              <a:cs typeface="Helvetica Light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1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000" dirty="0" smtClean="0">
                <a:solidFill>
                  <a:srgbClr val="4F81BD"/>
                </a:solidFill>
                <a:latin typeface="Helvetica"/>
                <a:cs typeface="Helvetica"/>
              </a:rPr>
              <a:t>Eksempel 3: </a:t>
            </a:r>
            <a:r>
              <a:rPr lang="da-DK" sz="3000" dirty="0" smtClean="0">
                <a:latin typeface="Helvetica"/>
                <a:cs typeface="Helvetica"/>
              </a:rPr>
              <a:t>Opgaveformulering fra fysik og matematik</a:t>
            </a:r>
            <a:endParaRPr lang="da-DK" sz="3000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177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>
                <a:latin typeface="Helvetica Light"/>
                <a:cs typeface="Helvetica Light"/>
              </a:rPr>
              <a:t>Der ønskes en behandling af stive legemers bevægelse. </a:t>
            </a:r>
          </a:p>
          <a:p>
            <a:pPr marL="0" indent="0">
              <a:buNone/>
            </a:pPr>
            <a:r>
              <a:rPr lang="da-DK" sz="2400" dirty="0" smtClean="0">
                <a:latin typeface="Helvetica Light"/>
                <a:cs typeface="Helvetica Light"/>
              </a:rPr>
              <a:t>I </a:t>
            </a:r>
            <a:r>
              <a:rPr lang="da-DK" sz="2400" dirty="0">
                <a:latin typeface="Helvetica Light"/>
                <a:cs typeface="Helvetica Light"/>
              </a:rPr>
              <a:t>besvarelsen skal følgende elementer indgå:</a:t>
            </a:r>
          </a:p>
          <a:p>
            <a:pPr lvl="0"/>
            <a:r>
              <a:rPr lang="da-DK" sz="2400" dirty="0">
                <a:latin typeface="Helvetica Light"/>
                <a:cs typeface="Helvetica Light"/>
              </a:rPr>
              <a:t>R</a:t>
            </a:r>
            <a:r>
              <a:rPr lang="da-DK" sz="2400" dirty="0" smtClean="0">
                <a:latin typeface="Helvetica Light"/>
                <a:cs typeface="Helvetica Light"/>
              </a:rPr>
              <a:t>edegørelse </a:t>
            </a:r>
            <a:r>
              <a:rPr lang="da-DK" sz="2400" dirty="0">
                <a:latin typeface="Helvetica Light"/>
                <a:cs typeface="Helvetica Light"/>
              </a:rPr>
              <a:t>for begreberne inertimoment og kraftmoment.</a:t>
            </a:r>
          </a:p>
          <a:p>
            <a:pPr lvl="0"/>
            <a:r>
              <a:rPr lang="da-DK" sz="2400" dirty="0">
                <a:latin typeface="Helvetica Light"/>
                <a:cs typeface="Helvetica Light"/>
              </a:rPr>
              <a:t>Anvendelse af integralregning til bestemmelse af inertimoment for forskellige legemer.</a:t>
            </a:r>
          </a:p>
          <a:p>
            <a:pPr lvl="0"/>
            <a:r>
              <a:rPr lang="da-DK" sz="2400" dirty="0">
                <a:latin typeface="Helvetica Light"/>
                <a:cs typeface="Helvetica Light"/>
              </a:rPr>
              <a:t>Eksperimentel undersøgelse af torsionspendul og fysisk pendul. Gør rede for databehandling og vurder resultatet af forsøget.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8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000" dirty="0" smtClean="0">
                <a:solidFill>
                  <a:srgbClr val="4F81BD"/>
                </a:solidFill>
                <a:latin typeface="Helvetica"/>
                <a:cs typeface="Helvetica"/>
              </a:rPr>
              <a:t>Eksempel 3: </a:t>
            </a:r>
            <a:r>
              <a:rPr lang="da-DK" sz="3000" dirty="0" smtClean="0">
                <a:latin typeface="Helvetica"/>
                <a:cs typeface="Helvetica"/>
              </a:rPr>
              <a:t>Opgaveformulering fra fysik og matematik</a:t>
            </a:r>
            <a:endParaRPr lang="da-DK" sz="3000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177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>
                <a:latin typeface="Helvetica Light"/>
                <a:cs typeface="Helvetica Light"/>
              </a:rPr>
              <a:t>Der ønskes en behandling af stive legemers bevægelse. </a:t>
            </a:r>
          </a:p>
          <a:p>
            <a:pPr marL="0" indent="0">
              <a:buNone/>
            </a:pPr>
            <a:r>
              <a:rPr lang="da-DK" sz="2400" dirty="0" smtClean="0">
                <a:latin typeface="Helvetica Light"/>
                <a:cs typeface="Helvetica Light"/>
              </a:rPr>
              <a:t>I </a:t>
            </a:r>
            <a:r>
              <a:rPr lang="da-DK" sz="2400" dirty="0">
                <a:latin typeface="Helvetica Light"/>
                <a:cs typeface="Helvetica Light"/>
              </a:rPr>
              <a:t>besvarelsen skal følgende elementer indgå:</a:t>
            </a:r>
          </a:p>
          <a:p>
            <a:pPr lvl="0"/>
            <a:r>
              <a:rPr lang="da-DK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Light"/>
                <a:cs typeface="Helvetica Light"/>
              </a:rPr>
              <a:t>R</a:t>
            </a:r>
            <a:r>
              <a:rPr lang="da-DK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Light"/>
                <a:cs typeface="Helvetica Light"/>
              </a:rPr>
              <a:t>edegørelse</a:t>
            </a:r>
            <a:r>
              <a:rPr lang="da-DK" sz="2400" dirty="0" smtClean="0">
                <a:latin typeface="Helvetica Light"/>
                <a:cs typeface="Helvetica Light"/>
              </a:rPr>
              <a:t> </a:t>
            </a:r>
            <a:r>
              <a:rPr lang="da-DK" sz="2400" dirty="0">
                <a:latin typeface="Helvetica Light"/>
                <a:cs typeface="Helvetica Light"/>
              </a:rPr>
              <a:t>for begreberne inertimoment og kraftmoment.</a:t>
            </a:r>
          </a:p>
          <a:p>
            <a:pPr lvl="0"/>
            <a:r>
              <a:rPr lang="da-DK" sz="2400" dirty="0">
                <a:solidFill>
                  <a:srgbClr val="558ED5"/>
                </a:solidFill>
                <a:latin typeface="Helvetica Light"/>
                <a:cs typeface="Helvetica Light"/>
              </a:rPr>
              <a:t>Anvendelse</a:t>
            </a:r>
            <a:r>
              <a:rPr lang="da-DK" sz="2400" dirty="0">
                <a:latin typeface="Helvetica Light"/>
                <a:cs typeface="Helvetica Light"/>
              </a:rPr>
              <a:t> af integralregning til bestemmelse af inertimoment for forskellige legemer.</a:t>
            </a:r>
          </a:p>
          <a:p>
            <a:pPr lvl="0"/>
            <a:r>
              <a:rPr lang="da-DK" sz="2400" dirty="0">
                <a:solidFill>
                  <a:srgbClr val="558ED5"/>
                </a:solidFill>
                <a:latin typeface="Helvetica Light"/>
                <a:cs typeface="Helvetica Light"/>
              </a:rPr>
              <a:t>Eksperimentel undersøgelse </a:t>
            </a:r>
            <a:r>
              <a:rPr lang="da-DK" sz="2400" dirty="0">
                <a:latin typeface="Helvetica Light"/>
                <a:cs typeface="Helvetica Light"/>
              </a:rPr>
              <a:t>af torsionspendul og fysisk pendul. </a:t>
            </a:r>
            <a:r>
              <a:rPr lang="da-DK" sz="2400" dirty="0">
                <a:solidFill>
                  <a:srgbClr val="558ED5"/>
                </a:solidFill>
                <a:latin typeface="Helvetica Light"/>
                <a:cs typeface="Helvetica Light"/>
              </a:rPr>
              <a:t>Gør rede for </a:t>
            </a:r>
            <a:r>
              <a:rPr lang="da-DK" sz="2400" dirty="0">
                <a:latin typeface="Helvetica Light"/>
                <a:cs typeface="Helvetica Light"/>
              </a:rPr>
              <a:t>databehandling og </a:t>
            </a:r>
            <a:r>
              <a:rPr lang="da-DK" sz="2400" dirty="0">
                <a:solidFill>
                  <a:srgbClr val="558ED5"/>
                </a:solidFill>
                <a:latin typeface="Helvetica Light"/>
                <a:cs typeface="Helvetica Light"/>
              </a:rPr>
              <a:t>vurder </a:t>
            </a:r>
            <a:r>
              <a:rPr lang="da-DK" sz="2400" dirty="0">
                <a:latin typeface="Helvetica Light"/>
                <a:cs typeface="Helvetica Light"/>
              </a:rPr>
              <a:t>resultatet af forsøget.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7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000" dirty="0" smtClean="0">
                <a:solidFill>
                  <a:srgbClr val="4F81BD"/>
                </a:solidFill>
                <a:latin typeface="Helvetica"/>
                <a:cs typeface="Helvetica"/>
              </a:rPr>
              <a:t>Eksempel 4: </a:t>
            </a:r>
            <a:r>
              <a:rPr lang="da-DK" sz="3000" dirty="0" smtClean="0">
                <a:latin typeface="Helvetica"/>
                <a:cs typeface="Helvetica"/>
              </a:rPr>
              <a:t>Opgaveformulering biologi</a:t>
            </a:r>
            <a:endParaRPr lang="da-DK" sz="3000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177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>
                <a:latin typeface="Helvetica Light"/>
                <a:cs typeface="Helvetica Light"/>
              </a:rPr>
              <a:t>Redegør for fordøjelsen af kulhydrater, proteiner og fedtstoffer. På faglig baggrund skal du analysere og vurdere kostens betydning for diabetikere. 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000" dirty="0" smtClean="0">
                <a:solidFill>
                  <a:srgbClr val="4F81BD"/>
                </a:solidFill>
                <a:latin typeface="Helvetica"/>
                <a:cs typeface="Helvetica"/>
              </a:rPr>
              <a:t>Eksempel 4: </a:t>
            </a:r>
            <a:r>
              <a:rPr lang="da-DK" sz="3000" dirty="0" smtClean="0">
                <a:latin typeface="Helvetica"/>
                <a:cs typeface="Helvetica"/>
              </a:rPr>
              <a:t>Opgaveformulering biologi</a:t>
            </a:r>
            <a:endParaRPr lang="da-DK" sz="3000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177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Light"/>
                <a:cs typeface="Helvetica Light"/>
              </a:rPr>
              <a:t>Redegør</a:t>
            </a:r>
            <a:r>
              <a:rPr lang="da-DK" sz="2400" dirty="0">
                <a:latin typeface="Helvetica Light"/>
                <a:cs typeface="Helvetica Light"/>
              </a:rPr>
              <a:t> for fordøjelsen af kulhydrater, proteiner og fedtstoffer. På faglig baggrund skal du </a:t>
            </a:r>
            <a:r>
              <a:rPr lang="da-DK" sz="2400" dirty="0">
                <a:solidFill>
                  <a:srgbClr val="558ED5"/>
                </a:solidFill>
                <a:latin typeface="Helvetica Light"/>
                <a:cs typeface="Helvetica Light"/>
              </a:rPr>
              <a:t>analysere</a:t>
            </a:r>
            <a:r>
              <a:rPr lang="da-DK" sz="2400" dirty="0">
                <a:latin typeface="Helvetica Light"/>
                <a:cs typeface="Helvetica Light"/>
              </a:rPr>
              <a:t> og </a:t>
            </a:r>
            <a:r>
              <a:rPr lang="da-DK" sz="2400" dirty="0">
                <a:solidFill>
                  <a:srgbClr val="558ED5"/>
                </a:solidFill>
                <a:latin typeface="Helvetica Light"/>
                <a:cs typeface="Helvetica Light"/>
              </a:rPr>
              <a:t>vurdere</a:t>
            </a:r>
            <a:r>
              <a:rPr lang="da-DK" sz="2400" dirty="0">
                <a:latin typeface="Helvetica Light"/>
                <a:cs typeface="Helvetica Light"/>
              </a:rPr>
              <a:t> kostens betydning for diabetikere. 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26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55" y="1404230"/>
            <a:ext cx="8516274" cy="399983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Helvetica"/>
                <a:cs typeface="Helvetica"/>
              </a:rPr>
              <a:t>Forskellige niveauer i en tekst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Fra opgaveformulering til blokke</a:t>
            </a:r>
            <a:endParaRPr lang="da-DK" dirty="0">
              <a:latin typeface="Helvetica"/>
              <a:cs typeface="Helvetica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027400"/>
              </p:ext>
            </p:extLst>
          </p:nvPr>
        </p:nvGraphicFramePr>
        <p:xfrm>
          <a:off x="457200" y="1600200"/>
          <a:ext cx="3314700" cy="48463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147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da-DK" sz="2400" b="0" i="0" dirty="0" smtClean="0">
                        <a:latin typeface="Helvetica Light"/>
                        <a:cs typeface="Helvetica Light"/>
                      </a:endParaRP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da-DK" sz="2400" b="0" i="0" dirty="0" smtClean="0">
                          <a:latin typeface="Helvetica Light"/>
                          <a:cs typeface="Helvetica Light"/>
                        </a:rPr>
                        <a:t>Indledning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endParaRPr lang="da-DK" sz="2400" b="0" i="0" dirty="0">
                        <a:latin typeface="Helvetica Light"/>
                        <a:cs typeface="Helvetica Ligh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da-DK" sz="2400" b="0" i="0" dirty="0" smtClean="0">
                        <a:latin typeface="Helvetica Light"/>
                        <a:cs typeface="Helvetica Light"/>
                      </a:endParaRP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da-DK" sz="2400" b="0" i="0" dirty="0" smtClean="0">
                          <a:latin typeface="Helvetica Light"/>
                          <a:cs typeface="Helvetica Light"/>
                        </a:rPr>
                        <a:t>Redegørelse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endParaRPr lang="da-DK" sz="2400" b="0" i="0" dirty="0">
                        <a:latin typeface="Helvetica Light"/>
                        <a:cs typeface="Helvetica Ligh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da-DK" sz="2400" b="0" i="0" dirty="0" smtClean="0">
                        <a:latin typeface="Helvetica Light"/>
                        <a:cs typeface="Helvetica Light"/>
                      </a:endParaRP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da-DK" sz="2400" b="0" i="0" dirty="0" smtClean="0">
                          <a:latin typeface="Helvetica Light"/>
                          <a:cs typeface="Helvetica Light"/>
                        </a:rPr>
                        <a:t>Karakteristik/analyse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endParaRPr lang="da-DK" sz="2400" b="0" i="0" dirty="0">
                        <a:latin typeface="Helvetica Light"/>
                        <a:cs typeface="Helvetica Ligh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da-DK" sz="2400" b="0" i="0" dirty="0" smtClean="0">
                        <a:latin typeface="Helvetica Light"/>
                        <a:cs typeface="Helvetica Light"/>
                      </a:endParaRP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da-DK" sz="2400" b="0" i="0" dirty="0" smtClean="0">
                          <a:latin typeface="Helvetica Light"/>
                          <a:cs typeface="Helvetica Light"/>
                        </a:rPr>
                        <a:t>Diskussion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endParaRPr lang="da-DK" sz="2400" b="0" i="0" dirty="0">
                        <a:latin typeface="Helvetica Light"/>
                        <a:cs typeface="Helvetica Ligh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da-DK" sz="2400" b="0" i="0" dirty="0" smtClean="0">
                        <a:latin typeface="Helvetica Light"/>
                        <a:cs typeface="Helvetica Light"/>
                      </a:endParaRP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da-DK" sz="2400" b="0" i="0" dirty="0" smtClean="0">
                          <a:latin typeface="Helvetica Light"/>
                          <a:cs typeface="Helvetica Light"/>
                        </a:rPr>
                        <a:t>Konklusion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endParaRPr lang="da-DK" sz="2400" b="0" i="0" dirty="0">
                        <a:latin typeface="Helvetica Light"/>
                        <a:cs typeface="Helvetica Ligh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916549"/>
              </p:ext>
            </p:extLst>
          </p:nvPr>
        </p:nvGraphicFramePr>
        <p:xfrm>
          <a:off x="3985096" y="1600200"/>
          <a:ext cx="3251200" cy="48463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51200"/>
              </a:tblGrid>
              <a:tr h="605790">
                <a:tc>
                  <a:txBody>
                    <a:bodyPr/>
                    <a:lstStyle/>
                    <a:p>
                      <a:pPr algn="ctr"/>
                      <a:r>
                        <a:rPr lang="da-DK" sz="2400" b="0" i="0" dirty="0" smtClean="0">
                          <a:solidFill>
                            <a:srgbClr val="000000"/>
                          </a:solidFill>
                          <a:latin typeface="Helvetica Light"/>
                          <a:cs typeface="Helvetica Light"/>
                        </a:rPr>
                        <a:t>Formål</a:t>
                      </a:r>
                      <a:endParaRPr lang="da-DK" sz="2400" b="0" i="0" dirty="0">
                        <a:solidFill>
                          <a:srgbClr val="000000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anchor="ctr"/>
                </a:tc>
              </a:tr>
              <a:tr h="605790">
                <a:tc>
                  <a:txBody>
                    <a:bodyPr/>
                    <a:lstStyle/>
                    <a:p>
                      <a:pPr algn="ctr"/>
                      <a:r>
                        <a:rPr lang="da-DK" sz="2400" b="0" i="0" dirty="0" smtClean="0">
                          <a:solidFill>
                            <a:srgbClr val="000000"/>
                          </a:solidFill>
                          <a:latin typeface="Helvetica Light"/>
                          <a:cs typeface="Helvetica Light"/>
                        </a:rPr>
                        <a:t>Teori</a:t>
                      </a:r>
                      <a:endParaRPr lang="da-DK" sz="2400" b="0" i="0" dirty="0">
                        <a:solidFill>
                          <a:srgbClr val="000000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anchor="ctr"/>
                </a:tc>
              </a:tr>
              <a:tr h="605790">
                <a:tc>
                  <a:txBody>
                    <a:bodyPr/>
                    <a:lstStyle/>
                    <a:p>
                      <a:pPr algn="ctr"/>
                      <a:r>
                        <a:rPr lang="da-DK" sz="2400" b="0" i="0" dirty="0" smtClean="0">
                          <a:solidFill>
                            <a:srgbClr val="000000"/>
                          </a:solidFill>
                          <a:latin typeface="Helvetica Light"/>
                          <a:cs typeface="Helvetica Light"/>
                        </a:rPr>
                        <a:t>Hypotese</a:t>
                      </a:r>
                      <a:endParaRPr lang="da-DK" sz="2400" b="0" i="0" dirty="0">
                        <a:solidFill>
                          <a:srgbClr val="000000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anchor="ctr"/>
                </a:tc>
              </a:tr>
              <a:tr h="605790">
                <a:tc>
                  <a:txBody>
                    <a:bodyPr/>
                    <a:lstStyle/>
                    <a:p>
                      <a:pPr algn="ctr"/>
                      <a:r>
                        <a:rPr lang="da-DK" sz="2400" b="0" i="0" dirty="0" smtClean="0">
                          <a:solidFill>
                            <a:srgbClr val="000000"/>
                          </a:solidFill>
                          <a:latin typeface="Helvetica Light"/>
                          <a:cs typeface="Helvetica Light"/>
                        </a:rPr>
                        <a:t>Materialer</a:t>
                      </a:r>
                      <a:endParaRPr lang="da-DK" sz="2400" b="0" i="0" dirty="0">
                        <a:solidFill>
                          <a:srgbClr val="000000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anchor="ctr"/>
                </a:tc>
              </a:tr>
              <a:tr h="605790">
                <a:tc>
                  <a:txBody>
                    <a:bodyPr/>
                    <a:lstStyle/>
                    <a:p>
                      <a:pPr algn="ctr"/>
                      <a:r>
                        <a:rPr lang="da-DK" sz="2400" b="0" i="0" dirty="0" smtClean="0">
                          <a:solidFill>
                            <a:srgbClr val="000000"/>
                          </a:solidFill>
                          <a:latin typeface="Helvetica Light"/>
                          <a:cs typeface="Helvetica Light"/>
                        </a:rPr>
                        <a:t>Fremgangsmåde</a:t>
                      </a:r>
                      <a:endParaRPr lang="da-DK" sz="2400" b="0" i="0" dirty="0">
                        <a:solidFill>
                          <a:srgbClr val="000000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anchor="ctr"/>
                </a:tc>
              </a:tr>
              <a:tr h="605790">
                <a:tc>
                  <a:txBody>
                    <a:bodyPr/>
                    <a:lstStyle/>
                    <a:p>
                      <a:pPr algn="ctr"/>
                      <a:r>
                        <a:rPr lang="da-DK" sz="2400" b="0" i="0" dirty="0" smtClean="0">
                          <a:solidFill>
                            <a:srgbClr val="000000"/>
                          </a:solidFill>
                          <a:latin typeface="Helvetica Light"/>
                          <a:cs typeface="Helvetica Light"/>
                        </a:rPr>
                        <a:t>Resultater</a:t>
                      </a:r>
                      <a:endParaRPr lang="da-DK" sz="2400" b="0" i="0" dirty="0">
                        <a:solidFill>
                          <a:srgbClr val="000000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anchor="ctr"/>
                </a:tc>
              </a:tr>
              <a:tr h="605790">
                <a:tc>
                  <a:txBody>
                    <a:bodyPr/>
                    <a:lstStyle/>
                    <a:p>
                      <a:pPr algn="ctr"/>
                      <a:r>
                        <a:rPr lang="da-DK" sz="2400" b="0" i="0" dirty="0" smtClean="0">
                          <a:solidFill>
                            <a:srgbClr val="000000"/>
                          </a:solidFill>
                          <a:latin typeface="Helvetica Light"/>
                          <a:cs typeface="Helvetica Light"/>
                        </a:rPr>
                        <a:t>Diskussion</a:t>
                      </a:r>
                      <a:endParaRPr lang="da-DK" sz="2400" b="0" i="0" dirty="0">
                        <a:solidFill>
                          <a:srgbClr val="000000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anchor="ctr"/>
                </a:tc>
              </a:tr>
              <a:tr h="605790">
                <a:tc>
                  <a:txBody>
                    <a:bodyPr/>
                    <a:lstStyle/>
                    <a:p>
                      <a:pPr algn="ctr"/>
                      <a:r>
                        <a:rPr lang="da-DK" sz="2400" b="0" i="0" dirty="0" smtClean="0">
                          <a:solidFill>
                            <a:srgbClr val="000000"/>
                          </a:solidFill>
                          <a:latin typeface="Helvetica Light"/>
                          <a:cs typeface="Helvetica Light"/>
                        </a:rPr>
                        <a:t>Konklusion</a:t>
                      </a:r>
                      <a:endParaRPr lang="da-DK" sz="2400" b="0" i="0" dirty="0">
                        <a:solidFill>
                          <a:srgbClr val="000000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6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Blokkene skal være adskilte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2700" dirty="0">
                <a:latin typeface="Helvetica Light"/>
                <a:cs typeface="Helvetica Light"/>
              </a:rPr>
              <a:t>Overgange mellem blokke skal være tydelige – uanset om de er ekspliciterede i opgaveformuleringen (fx </a:t>
            </a:r>
            <a:r>
              <a:rPr lang="da-DK" sz="2700" dirty="0" err="1">
                <a:latin typeface="Helvetica Light"/>
                <a:cs typeface="Helvetica Light"/>
              </a:rPr>
              <a:t>samf</a:t>
            </a:r>
            <a:r>
              <a:rPr lang="da-DK" sz="2700" dirty="0">
                <a:latin typeface="Helvetica Light"/>
                <a:cs typeface="Helvetica Light"/>
              </a:rPr>
              <a:t>), eller om man selv skal finde frem til dem (fx dansk</a:t>
            </a:r>
            <a:r>
              <a:rPr lang="da-DK" sz="2700" dirty="0" smtClean="0">
                <a:latin typeface="Helvetica Light"/>
                <a:cs typeface="Helvetica Light"/>
              </a:rPr>
              <a:t>)</a:t>
            </a:r>
          </a:p>
          <a:p>
            <a:r>
              <a:rPr lang="da-DK" sz="2700" dirty="0" smtClean="0">
                <a:latin typeface="Helvetica Light"/>
                <a:cs typeface="Helvetica Light"/>
              </a:rPr>
              <a:t>Overgangen markeres typografisk med en blanklinje (fx som i danskopgaven), med angivelse af opgavenummer (som i </a:t>
            </a:r>
            <a:r>
              <a:rPr lang="da-DK" sz="2700" dirty="0" err="1" smtClean="0">
                <a:latin typeface="Helvetica Light"/>
                <a:cs typeface="Helvetica Light"/>
              </a:rPr>
              <a:t>samf</a:t>
            </a:r>
            <a:r>
              <a:rPr lang="da-DK" sz="2700" dirty="0" smtClean="0">
                <a:latin typeface="Helvetica Light"/>
                <a:cs typeface="Helvetica Light"/>
              </a:rPr>
              <a:t>) eller med en deloverskrift</a:t>
            </a:r>
          </a:p>
          <a:p>
            <a:r>
              <a:rPr lang="da-DK" sz="2700" dirty="0" smtClean="0">
                <a:latin typeface="Helvetica Light"/>
                <a:cs typeface="Helvetica Light"/>
              </a:rPr>
              <a:t>Hver blok bør afsluttes med et kort afsnit, der opsummerer hovedindholdet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9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Helvetica"/>
                <a:cs typeface="Helvetica"/>
              </a:rPr>
              <a:t>Blokkene skal være adskilte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a-DK" sz="2200" dirty="0">
                <a:latin typeface="Helvetica Light"/>
                <a:cs typeface="Helvetica Light"/>
              </a:rPr>
              <a:t>Forskellige skrivehandlinger bør dominere i de forskellige blokke og dermed markere forskel</a:t>
            </a:r>
          </a:p>
          <a:p>
            <a:r>
              <a:rPr lang="da-DK" sz="2200" dirty="0">
                <a:latin typeface="Helvetica Light"/>
                <a:cs typeface="Helvetica Light"/>
              </a:rPr>
              <a:t>I redegørelsen skal der jævnligt forekomme sproglige markeringer, der markerer at det er andres tanker/synspunkter, som gengives, fx udtryk af typen ”siger han”, ”hævder skribenten”, ”fremgår det af bilaget</a:t>
            </a:r>
            <a:r>
              <a:rPr lang="da-DK" sz="2200" dirty="0" smtClean="0">
                <a:latin typeface="Helvetica Light"/>
                <a:cs typeface="Helvetica Light"/>
              </a:rPr>
              <a:t>”</a:t>
            </a:r>
            <a:r>
              <a:rPr lang="da-DK" sz="2200" dirty="0" smtClean="0">
                <a:solidFill>
                  <a:srgbClr val="000000"/>
                </a:solidFill>
                <a:latin typeface="Helvetica Light"/>
                <a:cs typeface="Helvetica Light"/>
              </a:rPr>
              <a:t>, ”viser figuren” </a:t>
            </a:r>
            <a:r>
              <a:rPr lang="da-DK" sz="2200" dirty="0">
                <a:latin typeface="Helvetica Light"/>
                <a:cs typeface="Helvetica Light"/>
              </a:rPr>
              <a:t>osv.</a:t>
            </a:r>
          </a:p>
          <a:p>
            <a:r>
              <a:rPr lang="da-DK" sz="2200" dirty="0">
                <a:latin typeface="Helvetica Light"/>
                <a:cs typeface="Helvetica Light"/>
              </a:rPr>
              <a:t>I en diskussion vil man bruge vendinger som ”på den ene side… og på den anden side”, ”det kan diskuteres hvorvidt”, ”synspunktet er ikke uproblematisk, hvis man…</a:t>
            </a:r>
            <a:r>
              <a:rPr lang="da-DK" sz="2200" dirty="0" smtClean="0">
                <a:latin typeface="Helvetica Light"/>
                <a:cs typeface="Helvetica Light"/>
              </a:rPr>
              <a:t>”, ”forsøget viser dog ikke”, ”fejlkilderne kan dog ikke forklare”</a:t>
            </a:r>
            <a:endParaRPr lang="da-DK" sz="2200" dirty="0">
              <a:latin typeface="Helvetica Light"/>
              <a:cs typeface="Helvetica Light"/>
            </a:endParaRPr>
          </a:p>
          <a:p>
            <a:endParaRPr lang="da-DK" sz="25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Blokkene skal hænge sammen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>
                <a:latin typeface="Helvetica Light"/>
                <a:cs typeface="Helvetica Light"/>
              </a:rPr>
              <a:t>Det er vigtigt, at man får markeret tydeligt, at man er begyndt på en ny blok, men at man samtidig tager afsæt i den foregående blok</a:t>
            </a:r>
          </a:p>
          <a:p>
            <a:pPr lvl="1"/>
            <a:r>
              <a:rPr lang="da-DK" dirty="0" smtClean="0">
                <a:latin typeface="Helvetica Light"/>
                <a:cs typeface="Helvetica Light"/>
              </a:rPr>
              <a:t>Eksempel på starten til </a:t>
            </a:r>
            <a:r>
              <a:rPr lang="da-DK" dirty="0">
                <a:latin typeface="Helvetica Light"/>
                <a:cs typeface="Helvetica Light"/>
              </a:rPr>
              <a:t>en redegørelse: ”Som det fremgår af indledningen, har jeg valgt at anvende </a:t>
            </a:r>
            <a:r>
              <a:rPr lang="da-DK" dirty="0" smtClean="0">
                <a:latin typeface="Helvetica Light"/>
                <a:cs typeface="Helvetica Light"/>
              </a:rPr>
              <a:t>betegnelsen </a:t>
            </a:r>
            <a:r>
              <a:rPr lang="da-DK" dirty="0">
                <a:latin typeface="Helvetica Light"/>
                <a:cs typeface="Helvetica Light"/>
              </a:rPr>
              <a:t>senmoderne om vores samtid.</a:t>
            </a:r>
            <a:r>
              <a:rPr lang="da-DK" dirty="0" smtClean="0">
                <a:latin typeface="Helvetica Light"/>
                <a:cs typeface="Helvetica Light"/>
              </a:rPr>
              <a:t>”</a:t>
            </a:r>
          </a:p>
          <a:p>
            <a:pPr lvl="1"/>
            <a:r>
              <a:rPr lang="da-DK" dirty="0" smtClean="0">
                <a:latin typeface="Helvetica Light"/>
                <a:cs typeface="Helvetica Light"/>
              </a:rPr>
              <a:t>Eksempel på starten af en diskussion: ”Mads Aagerups hovedsynspunkt om, at øget ulighed fremmer væksten i samfundet er imidlertid ikke helt uproblematisk”</a:t>
            </a:r>
            <a:endParaRPr lang="da-DK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21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4F81BD"/>
                </a:solidFill>
                <a:latin typeface="Helvetica"/>
                <a:cs typeface="Helvetica"/>
              </a:rPr>
              <a:t>Øvelse 1: </a:t>
            </a:r>
            <a:r>
              <a:rPr lang="da-DK" dirty="0" smtClean="0">
                <a:latin typeface="Helvetica"/>
                <a:cs typeface="Helvetica"/>
              </a:rPr>
              <a:t>Global sammenhæng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900" dirty="0" smtClean="0">
                <a:latin typeface="Helvetica Light"/>
                <a:cs typeface="Helvetica Light"/>
              </a:rPr>
              <a:t>Læs studentereksamensopgaven ”Spin” </a:t>
            </a:r>
          </a:p>
          <a:p>
            <a:r>
              <a:rPr lang="da-DK" sz="2900" dirty="0" smtClean="0">
                <a:latin typeface="Helvetica Light"/>
                <a:cs typeface="Helvetica Light"/>
              </a:rPr>
              <a:t>Den typografiske inddeling af teksten i tekstblokke er fjernet. Indsæt blanklinjer i teksten, hvor I mener, en ny tekstblok starter</a:t>
            </a:r>
          </a:p>
          <a:p>
            <a:r>
              <a:rPr lang="da-DK" sz="2900" dirty="0" smtClean="0">
                <a:latin typeface="Helvetica Light"/>
                <a:cs typeface="Helvetica Light"/>
              </a:rPr>
              <a:t>Hvilke </a:t>
            </a:r>
            <a:r>
              <a:rPr lang="da-DK" sz="2900" dirty="0">
                <a:latin typeface="Helvetica Light"/>
                <a:cs typeface="Helvetica Light"/>
              </a:rPr>
              <a:t>skrivehandlinger dominerer i de forskellige </a:t>
            </a:r>
            <a:r>
              <a:rPr lang="da-DK" sz="2900" dirty="0" smtClean="0">
                <a:latin typeface="Helvetica Light"/>
                <a:cs typeface="Helvetica Light"/>
              </a:rPr>
              <a:t>tekstblokke?</a:t>
            </a:r>
            <a:endParaRPr lang="da-DK" sz="2900" dirty="0">
              <a:latin typeface="Helvetica Light"/>
              <a:cs typeface="Helvetica Light"/>
            </a:endParaRPr>
          </a:p>
          <a:p>
            <a:r>
              <a:rPr lang="da-DK" sz="2900" dirty="0" smtClean="0">
                <a:latin typeface="Helvetica Light"/>
                <a:cs typeface="Helvetica Light"/>
              </a:rPr>
              <a:t>Find sproglige markeringer af afslutningen på en blok – eller starten på en ny</a:t>
            </a:r>
          </a:p>
          <a:p>
            <a:endParaRPr lang="da-DK" sz="2900" dirty="0" smtClean="0">
              <a:latin typeface="Helvetica Light"/>
              <a:cs typeface="Helvetica Light"/>
            </a:endParaRPr>
          </a:p>
          <a:p>
            <a:pPr lvl="1"/>
            <a:endParaRPr lang="da-DK" sz="2900" dirty="0" smtClean="0">
              <a:latin typeface="Helvetica Light"/>
              <a:cs typeface="Helvetica Light"/>
            </a:endParaRPr>
          </a:p>
          <a:p>
            <a:pPr lvl="1"/>
            <a:endParaRPr lang="da-DK" sz="29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38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Regional sammenhæng</a:t>
            </a:r>
            <a:endParaRPr lang="da-DK" dirty="0">
              <a:latin typeface="Helvetica"/>
              <a:cs typeface="Helvetica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Regional sammenhæng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sz="2600" dirty="0" smtClean="0">
                <a:latin typeface="Helvetica Light"/>
                <a:cs typeface="Helvetica Light"/>
              </a:rPr>
              <a:t>Det skal være sammenhæng mellem afsnittene inden for hver blok</a:t>
            </a:r>
          </a:p>
          <a:p>
            <a:r>
              <a:rPr lang="da-DK" sz="2600" dirty="0" smtClean="0">
                <a:latin typeface="Helvetica Light"/>
                <a:cs typeface="Helvetica Light"/>
              </a:rPr>
              <a:t>Hver blok vil have sit formål i forhold til at besvare den overordnede problemformulering, fx at redegøre for en teori. Eller at diskutere nogle synspunkter</a:t>
            </a:r>
          </a:p>
          <a:p>
            <a:r>
              <a:rPr lang="da-DK" sz="2600" dirty="0" smtClean="0">
                <a:latin typeface="Helvetica Light"/>
                <a:cs typeface="Helvetica Light"/>
              </a:rPr>
              <a:t>De enkelte afsnit i blokken behandler forskellige aspekter af dette formål, fx forskellige elementer af teorien. Eller forskellige perspektiver i diskussionen</a:t>
            </a:r>
          </a:p>
          <a:p>
            <a:r>
              <a:rPr lang="da-DK" sz="2600" dirty="0" smtClean="0">
                <a:latin typeface="Helvetica Light"/>
                <a:cs typeface="Helvetica Light"/>
              </a:rPr>
              <a:t>Hvert afsnit forholder sig altså til blokkens hovedtema, og som på det globale niveau skal de være adskilte, men alligevel sammenhængende</a:t>
            </a:r>
          </a:p>
          <a:p>
            <a:r>
              <a:rPr lang="da-DK" sz="2600" dirty="0" smtClean="0">
                <a:latin typeface="Helvetica Light"/>
                <a:cs typeface="Helvetica Light"/>
              </a:rPr>
              <a:t>I større skriftlige opgaver skal </a:t>
            </a:r>
            <a:r>
              <a:rPr lang="da-DK" sz="2600" dirty="0">
                <a:latin typeface="Helvetica Light"/>
                <a:cs typeface="Helvetica Light"/>
              </a:rPr>
              <a:t>e</a:t>
            </a:r>
            <a:r>
              <a:rPr lang="da-DK" sz="2600" dirty="0" smtClean="0">
                <a:latin typeface="Helvetica Light"/>
                <a:cs typeface="Helvetica Light"/>
              </a:rPr>
              <a:t>n blok afsluttes med en delkonklusion</a:t>
            </a:r>
          </a:p>
          <a:p>
            <a:endParaRPr lang="da-DK" dirty="0">
              <a:latin typeface="Helvetica Light"/>
              <a:cs typeface="Helvetica Light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01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Forbindelsesfraser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7899400" cy="4724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a-DK" dirty="0" smtClean="0">
                <a:latin typeface="Helvetica Light"/>
                <a:cs typeface="Helvetica Light"/>
              </a:rPr>
              <a:t>Til at skabe sammenhæng mellem blokkens afsnit kan man bruge forbindelsesfraser, som ofte bruges i indledningen til et afsnit.</a:t>
            </a:r>
          </a:p>
          <a:p>
            <a:pPr marL="0" indent="0">
              <a:buNone/>
            </a:pPr>
            <a:r>
              <a:rPr lang="da-DK" dirty="0" smtClean="0">
                <a:latin typeface="Helvetica Light"/>
                <a:cs typeface="Helvetica Light"/>
              </a:rPr>
              <a:t>Til forskellige skrivehandlinger vil bestemte forbindelsesfraser være anvendelige, fx</a:t>
            </a:r>
          </a:p>
          <a:p>
            <a:pPr marL="400050" lvl="1" indent="0">
              <a:buNone/>
            </a:pPr>
            <a:endParaRPr lang="da-DK" dirty="0" smtClean="0">
              <a:latin typeface="Helvetica Light"/>
              <a:cs typeface="Helvetica Light"/>
            </a:endParaRPr>
          </a:p>
          <a:p>
            <a:pPr marL="400050" lvl="1" indent="0">
              <a:buNone/>
            </a:pPr>
            <a:r>
              <a:rPr lang="da-DK" dirty="0" smtClean="0">
                <a:latin typeface="Helvetica Light"/>
                <a:cs typeface="Helvetica Light"/>
              </a:rPr>
              <a:t>Redegørende:</a:t>
            </a:r>
          </a:p>
          <a:p>
            <a:pPr lvl="1"/>
            <a:r>
              <a:rPr lang="da-DK" dirty="0">
                <a:latin typeface="Helvetica Light"/>
                <a:cs typeface="Helvetica Light"/>
              </a:rPr>
              <a:t>For det første…for det andet…for det tredje</a:t>
            </a:r>
          </a:p>
          <a:p>
            <a:pPr lvl="1"/>
            <a:r>
              <a:rPr lang="da-DK" dirty="0" smtClean="0">
                <a:latin typeface="Helvetica Light"/>
                <a:cs typeface="Helvetica Light"/>
              </a:rPr>
              <a:t>For </a:t>
            </a:r>
            <a:r>
              <a:rPr lang="da-DK" dirty="0">
                <a:latin typeface="Helvetica Light"/>
                <a:cs typeface="Helvetica Light"/>
              </a:rPr>
              <a:t>det første…dernæst…og til </a:t>
            </a:r>
            <a:r>
              <a:rPr lang="da-DK" dirty="0" smtClean="0">
                <a:latin typeface="Helvetica Light"/>
                <a:cs typeface="Helvetica Light"/>
              </a:rPr>
              <a:t>slut</a:t>
            </a:r>
          </a:p>
          <a:p>
            <a:pPr lvl="1"/>
            <a:r>
              <a:rPr lang="da-DK" dirty="0">
                <a:latin typeface="Helvetica Light"/>
                <a:cs typeface="Helvetica Light"/>
              </a:rPr>
              <a:t>Før…nu…herefter</a:t>
            </a:r>
          </a:p>
          <a:p>
            <a:pPr marL="400050" lvl="1" indent="0">
              <a:buNone/>
            </a:pPr>
            <a:endParaRPr lang="da-DK" dirty="0" smtClean="0">
              <a:latin typeface="Helvetica Light"/>
              <a:cs typeface="Helvetica Light"/>
            </a:endParaRPr>
          </a:p>
          <a:p>
            <a:pPr marL="400050" lvl="1" indent="0">
              <a:buNone/>
            </a:pPr>
            <a:r>
              <a:rPr lang="da-DK" dirty="0" smtClean="0">
                <a:latin typeface="Helvetica Light"/>
                <a:cs typeface="Helvetica Light"/>
              </a:rPr>
              <a:t>Diskuterende:</a:t>
            </a:r>
            <a:endParaRPr lang="da-DK" dirty="0">
              <a:latin typeface="Helvetica Light"/>
              <a:cs typeface="Helvetica Light"/>
            </a:endParaRPr>
          </a:p>
          <a:p>
            <a:pPr lvl="1"/>
            <a:r>
              <a:rPr lang="da-DK" dirty="0">
                <a:latin typeface="Helvetica Light"/>
                <a:cs typeface="Helvetica Light"/>
              </a:rPr>
              <a:t>På den ene side…på den anden…alt i alt</a:t>
            </a:r>
          </a:p>
          <a:p>
            <a:pPr lvl="1"/>
            <a:r>
              <a:rPr lang="da-DK" dirty="0">
                <a:latin typeface="Helvetica Light"/>
                <a:cs typeface="Helvetica Light"/>
              </a:rPr>
              <a:t>På den ene side…på den anden…på den tredje</a:t>
            </a:r>
          </a:p>
          <a:p>
            <a:pPr lvl="1"/>
            <a:r>
              <a:rPr lang="da-DK" dirty="0">
                <a:latin typeface="Helvetica Light"/>
                <a:cs typeface="Helvetica Light"/>
              </a:rPr>
              <a:t>Nogen vil mene…andre vil mene…fælles er alligevel</a:t>
            </a:r>
          </a:p>
          <a:p>
            <a:pPr lvl="1"/>
            <a:r>
              <a:rPr lang="da-DK" dirty="0">
                <a:latin typeface="Helvetica Light"/>
                <a:cs typeface="Helvetica Light"/>
              </a:rPr>
              <a:t>Nogen vil mene…andre vil mene…vigtigst er </a:t>
            </a:r>
            <a:r>
              <a:rPr lang="da-DK" dirty="0" smtClean="0">
                <a:latin typeface="Helvetica Light"/>
                <a:cs typeface="Helvetica Light"/>
              </a:rPr>
              <a:t>alligevel</a:t>
            </a:r>
            <a:endParaRPr lang="da-DK" dirty="0">
              <a:latin typeface="Helvetica Light"/>
              <a:cs typeface="Helvetica Light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1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solidFill>
                  <a:srgbClr val="4F81BD"/>
                </a:solidFill>
                <a:latin typeface="Helvetica"/>
                <a:cs typeface="Helvetica"/>
              </a:rPr>
              <a:t>Øvelse 2: </a:t>
            </a:r>
            <a:r>
              <a:rPr lang="da-DK" dirty="0" smtClean="0">
                <a:latin typeface="Helvetica"/>
                <a:cs typeface="Helvetica"/>
              </a:rPr>
              <a:t>Regional sammenhæng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 smtClean="0">
                <a:latin typeface="Helvetica Light"/>
                <a:cs typeface="Helvetica Light"/>
              </a:rPr>
              <a:t>Arbejd videre med opgaven ”Spin”.</a:t>
            </a:r>
          </a:p>
          <a:p>
            <a:r>
              <a:rPr lang="da-DK" sz="2800" dirty="0" smtClean="0">
                <a:latin typeface="Helvetica Light"/>
                <a:cs typeface="Helvetica Light"/>
              </a:rPr>
              <a:t>Find de steder, hvor forbindelsesfraser er med til at skabe regional sammenhæng.</a:t>
            </a:r>
          </a:p>
          <a:p>
            <a:pPr lvl="0"/>
            <a:r>
              <a:rPr lang="da-DK" sz="2800" dirty="0">
                <a:latin typeface="Helvetica Light"/>
                <a:cs typeface="Helvetica Light"/>
              </a:rPr>
              <a:t>På hvilke andre måder skabes der sammenhæng i </a:t>
            </a:r>
            <a:r>
              <a:rPr lang="da-DK" sz="2800" dirty="0" smtClean="0">
                <a:latin typeface="Helvetica Light"/>
                <a:cs typeface="Helvetica Light"/>
              </a:rPr>
              <a:t>teksten?</a:t>
            </a:r>
          </a:p>
          <a:p>
            <a:pPr lvl="1"/>
            <a:endParaRPr lang="da-DK" dirty="0" smtClean="0">
              <a:latin typeface="Helvetica Light"/>
              <a:cs typeface="Helvetica Light"/>
            </a:endParaRPr>
          </a:p>
          <a:p>
            <a:pPr lvl="1"/>
            <a:endParaRPr lang="da-DK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55" y="1404230"/>
            <a:ext cx="8516274" cy="399983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Helvetica"/>
                <a:cs typeface="Helvetica"/>
              </a:rPr>
              <a:t>Forskellige niveauer i en tekst</a:t>
            </a:r>
          </a:p>
        </p:txBody>
      </p:sp>
      <p:sp>
        <p:nvSpPr>
          <p:cNvPr id="3" name="Rektangel 2"/>
          <p:cNvSpPr/>
          <p:nvPr/>
        </p:nvSpPr>
        <p:spPr>
          <a:xfrm>
            <a:off x="889000" y="2133600"/>
            <a:ext cx="1866900" cy="863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3666067" y="1733550"/>
            <a:ext cx="1964266" cy="11218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836084" y="4957233"/>
            <a:ext cx="1964266" cy="529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/>
          <p:cNvSpPr/>
          <p:nvPr/>
        </p:nvSpPr>
        <p:spPr>
          <a:xfrm>
            <a:off x="3666067" y="4830233"/>
            <a:ext cx="1964266" cy="529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ktangel 14"/>
          <p:cNvSpPr/>
          <p:nvPr/>
        </p:nvSpPr>
        <p:spPr>
          <a:xfrm>
            <a:off x="6515100" y="1792816"/>
            <a:ext cx="1964266" cy="529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39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55" y="1404230"/>
            <a:ext cx="8516274" cy="399983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Helvetica"/>
                <a:cs typeface="Helvetica"/>
              </a:rPr>
              <a:t>Forskellige niveauer i en tekst</a:t>
            </a:r>
          </a:p>
        </p:txBody>
      </p:sp>
      <p:sp>
        <p:nvSpPr>
          <p:cNvPr id="3" name="Rektangel 2"/>
          <p:cNvSpPr/>
          <p:nvPr/>
        </p:nvSpPr>
        <p:spPr>
          <a:xfrm>
            <a:off x="889000" y="2133600"/>
            <a:ext cx="1866900" cy="863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882650" y="3048000"/>
            <a:ext cx="1866900" cy="19240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3727450" y="1797050"/>
            <a:ext cx="18669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3666067" y="1733550"/>
            <a:ext cx="1964266" cy="11218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836084" y="4957233"/>
            <a:ext cx="1964266" cy="529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/>
          <p:cNvSpPr/>
          <p:nvPr/>
        </p:nvSpPr>
        <p:spPr>
          <a:xfrm>
            <a:off x="3666067" y="4830233"/>
            <a:ext cx="1964266" cy="529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ktangel 14"/>
          <p:cNvSpPr/>
          <p:nvPr/>
        </p:nvSpPr>
        <p:spPr>
          <a:xfrm>
            <a:off x="6515100" y="1792816"/>
            <a:ext cx="1964266" cy="529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0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55" y="1404230"/>
            <a:ext cx="8516274" cy="399983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Helvetica"/>
                <a:cs typeface="Helvetica"/>
              </a:rPr>
              <a:t>Forskellige niveauer i en tekst</a:t>
            </a:r>
          </a:p>
        </p:txBody>
      </p:sp>
      <p:sp>
        <p:nvSpPr>
          <p:cNvPr id="3" name="Rektangel 2"/>
          <p:cNvSpPr/>
          <p:nvPr/>
        </p:nvSpPr>
        <p:spPr>
          <a:xfrm>
            <a:off x="889000" y="2133600"/>
            <a:ext cx="1866900" cy="863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882650" y="3048000"/>
            <a:ext cx="1866900" cy="19240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3727450" y="1797050"/>
            <a:ext cx="18669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3727450" y="2241550"/>
            <a:ext cx="1866900" cy="26098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6578600" y="1809750"/>
            <a:ext cx="1866900" cy="2400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3666067" y="1733550"/>
            <a:ext cx="1964266" cy="11218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836084" y="4957233"/>
            <a:ext cx="1964266" cy="529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/>
          <p:cNvSpPr/>
          <p:nvPr/>
        </p:nvSpPr>
        <p:spPr>
          <a:xfrm>
            <a:off x="3666067" y="4830233"/>
            <a:ext cx="1964266" cy="529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ktangel 14"/>
          <p:cNvSpPr/>
          <p:nvPr/>
        </p:nvSpPr>
        <p:spPr>
          <a:xfrm>
            <a:off x="6515100" y="1792816"/>
            <a:ext cx="1964266" cy="529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6" name="Billed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0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55" y="1404230"/>
            <a:ext cx="8516274" cy="399983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Helvetica"/>
                <a:cs typeface="Helvetica"/>
              </a:rPr>
              <a:t>Forskellige niveauer i en tekst</a:t>
            </a:r>
          </a:p>
        </p:txBody>
      </p:sp>
      <p:sp>
        <p:nvSpPr>
          <p:cNvPr id="3" name="Rektangel 2"/>
          <p:cNvSpPr/>
          <p:nvPr/>
        </p:nvSpPr>
        <p:spPr>
          <a:xfrm>
            <a:off x="889000" y="2133600"/>
            <a:ext cx="1866900" cy="863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882650" y="3048000"/>
            <a:ext cx="1866900" cy="19240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3727450" y="1797050"/>
            <a:ext cx="18669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3727450" y="2241550"/>
            <a:ext cx="1866900" cy="26098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6578600" y="1809750"/>
            <a:ext cx="1866900" cy="2400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6578600" y="4260850"/>
            <a:ext cx="1866900" cy="666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3666067" y="1733550"/>
            <a:ext cx="1964266" cy="11218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836084" y="4957233"/>
            <a:ext cx="1964266" cy="529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/>
          <p:cNvSpPr/>
          <p:nvPr/>
        </p:nvSpPr>
        <p:spPr>
          <a:xfrm>
            <a:off x="3666067" y="4830233"/>
            <a:ext cx="1964266" cy="529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ktangel 14"/>
          <p:cNvSpPr/>
          <p:nvPr/>
        </p:nvSpPr>
        <p:spPr>
          <a:xfrm>
            <a:off x="6515100" y="1792816"/>
            <a:ext cx="1964266" cy="529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6" name="Billed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0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540" y="218988"/>
            <a:ext cx="4113271" cy="6434622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755900" y="965200"/>
            <a:ext cx="3594100" cy="1714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2755900" y="2736850"/>
            <a:ext cx="3594100" cy="3803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2645540" y="6487583"/>
            <a:ext cx="3812410" cy="1037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00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540" y="218988"/>
            <a:ext cx="4113271" cy="6434622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755900" y="965200"/>
            <a:ext cx="3594100" cy="1714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2755900" y="2736850"/>
            <a:ext cx="3594100" cy="3803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800350" y="1009650"/>
            <a:ext cx="3505200" cy="16129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2645540" y="6487583"/>
            <a:ext cx="3812410" cy="1037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50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</TotalTime>
  <Words>1268</Words>
  <Application>Microsoft Macintosh PowerPoint</Application>
  <PresentationFormat>Skærmshow (4:3)</PresentationFormat>
  <Paragraphs>134</Paragraphs>
  <Slides>38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38</vt:i4>
      </vt:variant>
    </vt:vector>
  </HeadingPairs>
  <TitlesOfParts>
    <vt:vector size="43" baseType="lpstr">
      <vt:lpstr>Calibri</vt:lpstr>
      <vt:lpstr>Helvetica</vt:lpstr>
      <vt:lpstr>Helvetica Light</vt:lpstr>
      <vt:lpstr>Arial</vt:lpstr>
      <vt:lpstr>Kontortema</vt:lpstr>
      <vt:lpstr>SKRIVEFAGET</vt:lpstr>
      <vt:lpstr>Forskellige niveauer i en tekst</vt:lpstr>
      <vt:lpstr>Forskellige niveauer i en tekst</vt:lpstr>
      <vt:lpstr>Forskellige niveauer i en tekst</vt:lpstr>
      <vt:lpstr>Forskellige niveauer i en tekst</vt:lpstr>
      <vt:lpstr>Forskellige niveauer i en tekst</vt:lpstr>
      <vt:lpstr>Forskellige niveauer i en tekst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Forskellige typer af sammenhæng</vt:lpstr>
      <vt:lpstr>Global sammenhæng</vt:lpstr>
      <vt:lpstr>Global sammenhæng</vt:lpstr>
      <vt:lpstr>Eksempel 1: Opgaveformulering fra Samfundsfag</vt:lpstr>
      <vt:lpstr>Eksempel 1: Opgaveformulering fra Samfundsfag</vt:lpstr>
      <vt:lpstr>Eksempel 2: Opgaveformulering fra Dansk</vt:lpstr>
      <vt:lpstr>Eksempel 2: Opgaveformulering fra Dansk</vt:lpstr>
      <vt:lpstr>Eksempel 3: Opgaveformulering fra fysik og matematik</vt:lpstr>
      <vt:lpstr>Eksempel 3: Opgaveformulering fra fysik og matematik</vt:lpstr>
      <vt:lpstr>Eksempel 4: Opgaveformulering biologi</vt:lpstr>
      <vt:lpstr>Eksempel 4: Opgaveformulering biologi</vt:lpstr>
      <vt:lpstr>Fra opgaveformulering til blokke</vt:lpstr>
      <vt:lpstr>Blokkene skal være adskilte</vt:lpstr>
      <vt:lpstr>Blokkene skal være adskilte</vt:lpstr>
      <vt:lpstr>Blokkene skal hænge sammen</vt:lpstr>
      <vt:lpstr>Øvelse 1: Global sammenhæng</vt:lpstr>
      <vt:lpstr>Regional sammenhæng</vt:lpstr>
      <vt:lpstr>Regional sammenhæng</vt:lpstr>
      <vt:lpstr>Forbindelsesfraser</vt:lpstr>
      <vt:lpstr>Øvelse 2: Regional sammenhæng</vt:lpstr>
    </vt:vector>
  </TitlesOfParts>
  <Company>Skanderborg Gymnasium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SKRIVEFAGET</dc:title>
  <dc:creator>Søren Rasmussen</dc:creator>
  <cp:lastModifiedBy>Jakob Peter Thomsen</cp:lastModifiedBy>
  <cp:revision>146</cp:revision>
  <dcterms:created xsi:type="dcterms:W3CDTF">2012-06-21T12:11:23Z</dcterms:created>
  <dcterms:modified xsi:type="dcterms:W3CDTF">2016-10-03T12:18:20Z</dcterms:modified>
</cp:coreProperties>
</file>