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9047"/>
    <a:srgbClr val="E18942"/>
    <a:srgbClr val="F447FF"/>
    <a:srgbClr val="AA62FF"/>
    <a:srgbClr val="9744FF"/>
    <a:srgbClr val="40A2FB"/>
    <a:srgbClr val="00D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15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15/08/16</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014031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15/08/16</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4284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15/08/16</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449888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15/08/16</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76673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6BFECD78-3C8E-49F2-8FAB-59489D168ABB}" type="datetimeFigureOut">
              <a:rPr lang="en-US" smtClean="0"/>
              <a:t>15/08/16</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295045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6BFECD78-3C8E-49F2-8FAB-59489D168ABB}" type="datetimeFigureOut">
              <a:rPr lang="en-US" smtClean="0"/>
              <a:t>15/08/16</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4168190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6BFECD78-3C8E-49F2-8FAB-59489D168ABB}" type="datetimeFigureOut">
              <a:rPr lang="en-US" smtClean="0"/>
              <a:t>15/08/16</a:t>
            </a:fld>
            <a:endParaRPr lang="en-US"/>
          </a:p>
        </p:txBody>
      </p:sp>
      <p:sp>
        <p:nvSpPr>
          <p:cNvPr id="8" name="Pladsholder til sidefod 7"/>
          <p:cNvSpPr>
            <a:spLocks noGrp="1"/>
          </p:cNvSpPr>
          <p:nvPr>
            <p:ph type="ftr" sz="quarter" idx="11"/>
          </p:nvPr>
        </p:nvSpPr>
        <p:spPr/>
        <p:txBody>
          <a:bodyPr/>
          <a:lstStyle/>
          <a:p>
            <a:endParaRPr lang="en-US"/>
          </a:p>
        </p:txBody>
      </p:sp>
      <p:sp>
        <p:nvSpPr>
          <p:cNvPr id="9" name="Pladsholder til diasnummer 8"/>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63428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6BFECD78-3C8E-49F2-8FAB-59489D168ABB}" type="datetimeFigureOut">
              <a:rPr lang="en-US" smtClean="0"/>
              <a:t>15/08/16</a:t>
            </a:fld>
            <a:endParaRPr lang="en-US"/>
          </a:p>
        </p:txBody>
      </p:sp>
      <p:sp>
        <p:nvSpPr>
          <p:cNvPr id="4" name="Pladsholder til sidefod 3"/>
          <p:cNvSpPr>
            <a:spLocks noGrp="1"/>
          </p:cNvSpPr>
          <p:nvPr>
            <p:ph type="ftr" sz="quarter" idx="11"/>
          </p:nvPr>
        </p:nvSpPr>
        <p:spPr/>
        <p:txBody>
          <a:bodyPr/>
          <a:lstStyle/>
          <a:p>
            <a:endParaRPr lang="en-US"/>
          </a:p>
        </p:txBody>
      </p:sp>
      <p:sp>
        <p:nvSpPr>
          <p:cNvPr id="5" name="Pladsholder til diasnummer 4"/>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31588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BFECD78-3C8E-49F2-8FAB-59489D168ABB}" type="datetimeFigureOut">
              <a:rPr lang="en-US" smtClean="0"/>
              <a:t>15/08/16</a:t>
            </a:fld>
            <a:endParaRPr lang="en-US"/>
          </a:p>
        </p:txBody>
      </p:sp>
      <p:sp>
        <p:nvSpPr>
          <p:cNvPr id="3" name="Pladsholder til sidefod 2"/>
          <p:cNvSpPr>
            <a:spLocks noGrp="1"/>
          </p:cNvSpPr>
          <p:nvPr>
            <p:ph type="ftr" sz="quarter" idx="11"/>
          </p:nvPr>
        </p:nvSpPr>
        <p:spPr/>
        <p:txBody>
          <a:bodyPr/>
          <a:lstStyle/>
          <a:p>
            <a:endParaRPr lang="en-US"/>
          </a:p>
        </p:txBody>
      </p:sp>
      <p:sp>
        <p:nvSpPr>
          <p:cNvPr id="4" name="Pladsholder til diasnummer 3"/>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00418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6BFECD78-3C8E-49F2-8FAB-59489D168ABB}" type="datetimeFigureOut">
              <a:rPr lang="en-US" smtClean="0"/>
              <a:t>15/08/16</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304832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6BFECD78-3C8E-49F2-8FAB-59489D168ABB}" type="datetimeFigureOut">
              <a:rPr lang="en-US" smtClean="0"/>
              <a:t>15/08/16</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040804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15/08/16</a:t>
            </a:fld>
            <a:endParaRPr lang="en-US"/>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1234458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latin typeface="Helvetica"/>
                <a:cs typeface="Helvetica"/>
              </a:rPr>
              <a:t>SKRIVEFAGET</a:t>
            </a:r>
            <a:endParaRPr lang="da-DK" dirty="0">
              <a:latin typeface="Helvetica"/>
              <a:cs typeface="Helvetica"/>
            </a:endParaRPr>
          </a:p>
        </p:txBody>
      </p:sp>
      <p:sp>
        <p:nvSpPr>
          <p:cNvPr id="3" name="Undertitel 2"/>
          <p:cNvSpPr>
            <a:spLocks noGrp="1"/>
          </p:cNvSpPr>
          <p:nvPr>
            <p:ph type="subTitle" idx="1"/>
          </p:nvPr>
        </p:nvSpPr>
        <p:spPr>
          <a:xfrm>
            <a:off x="685800" y="3886200"/>
            <a:ext cx="7868168" cy="1752600"/>
          </a:xfrm>
        </p:spPr>
        <p:txBody>
          <a:bodyPr>
            <a:normAutofit/>
          </a:bodyPr>
          <a:lstStyle/>
          <a:p>
            <a:r>
              <a:rPr lang="da-DK" sz="2900" dirty="0" smtClean="0">
                <a:solidFill>
                  <a:srgbClr val="4F81BD"/>
                </a:solidFill>
                <a:latin typeface="Helvetica Light"/>
                <a:cs typeface="Helvetica Light"/>
              </a:rPr>
              <a:t>Modul </a:t>
            </a:r>
            <a:r>
              <a:rPr lang="da-DK" sz="2900" dirty="0">
                <a:solidFill>
                  <a:srgbClr val="4F81BD"/>
                </a:solidFill>
                <a:latin typeface="Helvetica Light"/>
                <a:cs typeface="Helvetica Light"/>
              </a:rPr>
              <a:t>2</a:t>
            </a:r>
            <a:r>
              <a:rPr lang="da-DK" sz="2900" dirty="0" smtClean="0">
                <a:solidFill>
                  <a:srgbClr val="4F81BD"/>
                </a:solidFill>
                <a:latin typeface="Helvetica Light"/>
                <a:cs typeface="Helvetica Light"/>
              </a:rPr>
              <a:t>: </a:t>
            </a:r>
            <a:r>
              <a:rPr lang="da-DK" sz="2900" dirty="0" smtClean="0">
                <a:latin typeface="Helvetica Light"/>
                <a:cs typeface="Helvetica Light"/>
              </a:rPr>
              <a:t>Tekstsammenhæng</a:t>
            </a:r>
          </a:p>
          <a:p>
            <a:r>
              <a:rPr lang="da-DK" sz="2900" dirty="0" smtClean="0">
                <a:solidFill>
                  <a:srgbClr val="4F81BD"/>
                </a:solidFill>
                <a:latin typeface="Helvetica Light"/>
                <a:cs typeface="Helvetica Light"/>
              </a:rPr>
              <a:t>Lektion 4: </a:t>
            </a:r>
            <a:r>
              <a:rPr lang="da-DK" sz="2900" dirty="0" smtClean="0">
                <a:latin typeface="Helvetica Light"/>
                <a:cs typeface="Helvetica Light"/>
              </a:rPr>
              <a:t>Fra emnesætning til afsnit – øvelser</a:t>
            </a:r>
            <a:endParaRPr lang="da-DK" sz="2900" dirty="0">
              <a:latin typeface="Helvetica Light"/>
              <a:cs typeface="Helvetica Light"/>
            </a:endParaRPr>
          </a:p>
        </p:txBody>
      </p:sp>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6060528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rgbClr val="4F81BD"/>
                </a:solidFill>
                <a:latin typeface="Helvetica"/>
                <a:cs typeface="Helvetica"/>
              </a:rPr>
              <a:t>Eksempel 2: </a:t>
            </a:r>
            <a:r>
              <a:rPr lang="da-DK" dirty="0">
                <a:latin typeface="Helvetica"/>
                <a:cs typeface="Helvetica"/>
              </a:rPr>
              <a:t>Afsnit fra SRP</a:t>
            </a:r>
          </a:p>
        </p:txBody>
      </p:sp>
      <p:sp>
        <p:nvSpPr>
          <p:cNvPr id="3" name="Pladsholder til indhold 2"/>
          <p:cNvSpPr>
            <a:spLocks noGrp="1"/>
          </p:cNvSpPr>
          <p:nvPr>
            <p:ph idx="1"/>
          </p:nvPr>
        </p:nvSpPr>
        <p:spPr/>
        <p:txBody>
          <a:bodyPr>
            <a:noAutofit/>
          </a:bodyPr>
          <a:lstStyle/>
          <a:p>
            <a:pPr marL="0" indent="0">
              <a:buNone/>
            </a:pPr>
            <a:r>
              <a:rPr lang="da-DK" sz="2000" dirty="0" smtClean="0">
                <a:solidFill>
                  <a:srgbClr val="EF9047"/>
                </a:solidFill>
                <a:latin typeface="Helvetica Light"/>
                <a:cs typeface="Helvetica Light"/>
              </a:rPr>
              <a:t>Den hierarkiske samfundsopbygning, som Indokina var præget af, bliver tydeligt skildret i </a:t>
            </a:r>
            <a:r>
              <a:rPr lang="da-DK" sz="2000" dirty="0" err="1" smtClean="0">
                <a:solidFill>
                  <a:srgbClr val="EF9047"/>
                </a:solidFill>
                <a:latin typeface="Helvetica Light"/>
                <a:cs typeface="Helvetica Light"/>
              </a:rPr>
              <a:t>L’amant</a:t>
            </a:r>
            <a:r>
              <a:rPr lang="da-DK" sz="2000" dirty="0" smtClean="0">
                <a:solidFill>
                  <a:srgbClr val="EF9047"/>
                </a:solidFill>
                <a:latin typeface="Helvetica Light"/>
                <a:cs typeface="Helvetica Light"/>
              </a:rPr>
              <a:t> hvor ’elle’ pga. sit forhold til kineseren mødes med fordomme og tages afstand fra af samfundet. </a:t>
            </a:r>
            <a:r>
              <a:rPr lang="da-DK" sz="2000" dirty="0" smtClean="0">
                <a:latin typeface="Helvetica Light"/>
                <a:cs typeface="Helvetica Light"/>
              </a:rPr>
              <a:t>Man ser det desuden i den måde kineseren behandles på af ’elles’ familie. Alligevel vælger ’elle’ at fortsætte sit forhold med kineseren. Dette gør hun i første omgang pga. den store rigdom, som kineseren besidder. Desuden pga. sit problematiske forhold til sin familie. Også ’elle’ ved at hun, på trods af hans penge, er hævet over kineseren og at hun derfor har ham i sin magt. Forholdet er altså desuden præget af at hun er den stærkeste part. Alligevel udvikler ’elle’ følelser for kineseren og dette forhold kommer til at påvirke hendes værdier, samt forholdet til sin familie. Det står altså klart at forholdet med kineseren kommer til at betyde meget for ’elle’, idet hun for første gang oplever et modent kærlighedsforhold og ligeledes selv modnes. </a:t>
            </a:r>
          </a:p>
          <a:p>
            <a:pPr marL="0" indent="0">
              <a:buNone/>
            </a:pPr>
            <a:r>
              <a:rPr lang="da-DK" sz="2000" dirty="0">
                <a:latin typeface="Helvetica Light"/>
                <a:cs typeface="Helvetica Light"/>
              </a:rPr>
              <a:t> </a:t>
            </a:r>
          </a:p>
          <a:p>
            <a:endParaRPr lang="da-DK" sz="2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77087421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rgbClr val="4F81BD"/>
                </a:solidFill>
                <a:latin typeface="Helvetica"/>
                <a:cs typeface="Helvetica"/>
              </a:rPr>
              <a:t>Eksempel 2: </a:t>
            </a:r>
            <a:r>
              <a:rPr lang="da-DK" dirty="0">
                <a:latin typeface="Helvetica"/>
                <a:cs typeface="Helvetica"/>
              </a:rPr>
              <a:t>Afsnit fra SRP</a:t>
            </a:r>
          </a:p>
        </p:txBody>
      </p:sp>
      <p:sp>
        <p:nvSpPr>
          <p:cNvPr id="3" name="Pladsholder til indhold 2"/>
          <p:cNvSpPr>
            <a:spLocks noGrp="1"/>
          </p:cNvSpPr>
          <p:nvPr>
            <p:ph idx="1"/>
          </p:nvPr>
        </p:nvSpPr>
        <p:spPr/>
        <p:txBody>
          <a:bodyPr>
            <a:noAutofit/>
          </a:bodyPr>
          <a:lstStyle/>
          <a:p>
            <a:pPr marL="0" indent="0">
              <a:buNone/>
            </a:pPr>
            <a:r>
              <a:rPr lang="da-DK" sz="2000" dirty="0" smtClean="0">
                <a:solidFill>
                  <a:srgbClr val="EF9047"/>
                </a:solidFill>
                <a:latin typeface="Helvetica Light"/>
                <a:cs typeface="Helvetica Light"/>
              </a:rPr>
              <a:t>Den hierarkiske samfundsopbygning, som Indokina var præget af, bliver tydeligt skildret i </a:t>
            </a:r>
            <a:r>
              <a:rPr lang="da-DK" sz="2000" dirty="0" err="1" smtClean="0">
                <a:solidFill>
                  <a:srgbClr val="EF9047"/>
                </a:solidFill>
                <a:latin typeface="Helvetica Light"/>
                <a:cs typeface="Helvetica Light"/>
              </a:rPr>
              <a:t>L’amant</a:t>
            </a:r>
            <a:r>
              <a:rPr lang="da-DK" sz="2000" dirty="0" smtClean="0">
                <a:solidFill>
                  <a:srgbClr val="EF9047"/>
                </a:solidFill>
                <a:latin typeface="Helvetica Light"/>
                <a:cs typeface="Helvetica Light"/>
              </a:rPr>
              <a:t> hvor ’elle’ pga. sit </a:t>
            </a:r>
            <a:r>
              <a:rPr lang="da-DK" sz="2000" dirty="0" smtClean="0">
                <a:solidFill>
                  <a:srgbClr val="FF0000"/>
                </a:solidFill>
                <a:latin typeface="Helvetica Light"/>
                <a:cs typeface="Helvetica Light"/>
              </a:rPr>
              <a:t>forhold</a:t>
            </a:r>
            <a:r>
              <a:rPr lang="da-DK" sz="2000" dirty="0" smtClean="0">
                <a:solidFill>
                  <a:srgbClr val="FFFF00"/>
                </a:solidFill>
                <a:latin typeface="Helvetica Light"/>
                <a:cs typeface="Helvetica Light"/>
              </a:rPr>
              <a:t> </a:t>
            </a:r>
            <a:r>
              <a:rPr lang="da-DK" sz="2000" dirty="0" smtClean="0">
                <a:solidFill>
                  <a:srgbClr val="EF9047"/>
                </a:solidFill>
                <a:latin typeface="Helvetica Light"/>
                <a:cs typeface="Helvetica Light"/>
              </a:rPr>
              <a:t>til kineseren mødes med fordomme og tages afstand fra af samfundet. </a:t>
            </a:r>
            <a:r>
              <a:rPr lang="da-DK" sz="2000" dirty="0" smtClean="0">
                <a:latin typeface="Helvetica Light"/>
                <a:cs typeface="Helvetica Light"/>
              </a:rPr>
              <a:t>Man ser det desuden i </a:t>
            </a:r>
            <a:r>
              <a:rPr lang="da-DK" sz="2000" dirty="0" smtClean="0">
                <a:solidFill>
                  <a:srgbClr val="FF0000"/>
                </a:solidFill>
                <a:latin typeface="Helvetica Light"/>
                <a:cs typeface="Helvetica Light"/>
              </a:rPr>
              <a:t>den måde kineseren behandles på </a:t>
            </a:r>
            <a:r>
              <a:rPr lang="da-DK" sz="2000" dirty="0" smtClean="0">
                <a:latin typeface="Helvetica Light"/>
                <a:cs typeface="Helvetica Light"/>
              </a:rPr>
              <a:t>af ’elles’ familie. Alligevel vælger ’elle’ at fortsætte sit </a:t>
            </a:r>
            <a:r>
              <a:rPr lang="da-DK" sz="2000" dirty="0" smtClean="0">
                <a:solidFill>
                  <a:srgbClr val="FF0000"/>
                </a:solidFill>
                <a:latin typeface="Helvetica Light"/>
                <a:cs typeface="Helvetica Light"/>
              </a:rPr>
              <a:t>forhold</a:t>
            </a:r>
            <a:r>
              <a:rPr lang="da-DK" sz="2000" dirty="0" smtClean="0">
                <a:latin typeface="Helvetica Light"/>
                <a:cs typeface="Helvetica Light"/>
              </a:rPr>
              <a:t> med kineseren. Dette gør hun i første omgang pga. den store rigdom, som kineseren besidder. Desuden pga. sit </a:t>
            </a:r>
            <a:r>
              <a:rPr lang="da-DK" sz="2000" dirty="0" smtClean="0">
                <a:solidFill>
                  <a:srgbClr val="FF0000"/>
                </a:solidFill>
                <a:latin typeface="Helvetica Light"/>
                <a:cs typeface="Helvetica Light"/>
              </a:rPr>
              <a:t>problematiske forhold </a:t>
            </a:r>
            <a:r>
              <a:rPr lang="da-DK" sz="2000" dirty="0" smtClean="0">
                <a:latin typeface="Helvetica Light"/>
                <a:cs typeface="Helvetica Light"/>
              </a:rPr>
              <a:t>til sin familie. Også ’elle’ ved at hun, på trods af hans penge, er hævet over kineseren og at hun derfor har ham i sin magt. </a:t>
            </a:r>
            <a:r>
              <a:rPr lang="da-DK" sz="2000" dirty="0" smtClean="0">
                <a:solidFill>
                  <a:srgbClr val="FF0000"/>
                </a:solidFill>
                <a:latin typeface="Helvetica Light"/>
                <a:cs typeface="Helvetica Light"/>
              </a:rPr>
              <a:t>Forholdet</a:t>
            </a:r>
            <a:r>
              <a:rPr lang="da-DK" sz="2000" dirty="0" smtClean="0">
                <a:latin typeface="Helvetica Light"/>
                <a:cs typeface="Helvetica Light"/>
              </a:rPr>
              <a:t> er altså desuden præget af at hun er den stærkeste part. Alligevel udvikler ’elle’ følelser for kineseren og </a:t>
            </a:r>
            <a:r>
              <a:rPr lang="da-DK" sz="2000" dirty="0" smtClean="0">
                <a:solidFill>
                  <a:srgbClr val="FF0000"/>
                </a:solidFill>
                <a:latin typeface="Helvetica Light"/>
                <a:cs typeface="Helvetica Light"/>
              </a:rPr>
              <a:t>dette forhold </a:t>
            </a:r>
            <a:r>
              <a:rPr lang="da-DK" sz="2000" dirty="0" smtClean="0">
                <a:latin typeface="Helvetica Light"/>
                <a:cs typeface="Helvetica Light"/>
              </a:rPr>
              <a:t>kommer til at påvirke hendes værdier, samt </a:t>
            </a:r>
            <a:r>
              <a:rPr lang="da-DK" sz="2000" dirty="0" smtClean="0">
                <a:solidFill>
                  <a:srgbClr val="FF0000"/>
                </a:solidFill>
                <a:latin typeface="Helvetica Light"/>
                <a:cs typeface="Helvetica Light"/>
              </a:rPr>
              <a:t>forholdet til sin familie</a:t>
            </a:r>
            <a:r>
              <a:rPr lang="da-DK" sz="2000" dirty="0" smtClean="0">
                <a:latin typeface="Helvetica Light"/>
                <a:cs typeface="Helvetica Light"/>
              </a:rPr>
              <a:t>. Det står altså klart at </a:t>
            </a:r>
            <a:r>
              <a:rPr lang="da-DK" sz="2000" dirty="0" smtClean="0">
                <a:solidFill>
                  <a:srgbClr val="FF0000"/>
                </a:solidFill>
                <a:latin typeface="Helvetica Light"/>
                <a:cs typeface="Helvetica Light"/>
              </a:rPr>
              <a:t>forholdet med kineseren </a:t>
            </a:r>
            <a:r>
              <a:rPr lang="da-DK" sz="2000" dirty="0" smtClean="0">
                <a:latin typeface="Helvetica Light"/>
                <a:cs typeface="Helvetica Light"/>
              </a:rPr>
              <a:t>kommer til at betyde meget for ’elle’, idet hun for første gang oplever et modent </a:t>
            </a:r>
            <a:r>
              <a:rPr lang="da-DK" sz="2000" dirty="0" smtClean="0">
                <a:solidFill>
                  <a:srgbClr val="FF0000"/>
                </a:solidFill>
                <a:latin typeface="Helvetica Light"/>
                <a:cs typeface="Helvetica Light"/>
              </a:rPr>
              <a:t>kærlighedsforhold</a:t>
            </a:r>
            <a:r>
              <a:rPr lang="da-DK" sz="2000" dirty="0" smtClean="0">
                <a:latin typeface="Helvetica Light"/>
                <a:cs typeface="Helvetica Light"/>
              </a:rPr>
              <a:t> og ligeledes selv modnes. </a:t>
            </a:r>
          </a:p>
          <a:p>
            <a:pPr marL="0" indent="0">
              <a:buNone/>
            </a:pPr>
            <a:r>
              <a:rPr lang="da-DK" sz="2000" dirty="0">
                <a:latin typeface="Helvetica Light"/>
                <a:cs typeface="Helvetica Light"/>
              </a:rPr>
              <a:t> </a:t>
            </a:r>
          </a:p>
          <a:p>
            <a:endParaRPr lang="da-DK" sz="2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056561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rgbClr val="4F81BD"/>
                </a:solidFill>
                <a:latin typeface="Helvetica"/>
                <a:cs typeface="Helvetica"/>
              </a:rPr>
              <a:t>Eksempel 2: </a:t>
            </a:r>
            <a:r>
              <a:rPr lang="da-DK" dirty="0">
                <a:latin typeface="Helvetica"/>
                <a:cs typeface="Helvetica"/>
              </a:rPr>
              <a:t>Afsnit fra SRP</a:t>
            </a:r>
          </a:p>
        </p:txBody>
      </p:sp>
      <p:sp>
        <p:nvSpPr>
          <p:cNvPr id="3" name="Pladsholder til indhold 2"/>
          <p:cNvSpPr>
            <a:spLocks noGrp="1"/>
          </p:cNvSpPr>
          <p:nvPr>
            <p:ph idx="1"/>
          </p:nvPr>
        </p:nvSpPr>
        <p:spPr/>
        <p:txBody>
          <a:bodyPr>
            <a:noAutofit/>
          </a:bodyPr>
          <a:lstStyle/>
          <a:p>
            <a:pPr marL="0" indent="0">
              <a:buNone/>
            </a:pPr>
            <a:r>
              <a:rPr lang="da-DK" sz="2000" dirty="0" smtClean="0">
                <a:solidFill>
                  <a:srgbClr val="EF9047"/>
                </a:solidFill>
                <a:latin typeface="Helvetica Light"/>
                <a:cs typeface="Helvetica Light"/>
              </a:rPr>
              <a:t>Den hierarkiske samfundsopbygning, som Indokina var præget af, bliver tydeligt skildret i </a:t>
            </a:r>
            <a:r>
              <a:rPr lang="da-DK" sz="2000" dirty="0" err="1" smtClean="0">
                <a:solidFill>
                  <a:srgbClr val="EF9047"/>
                </a:solidFill>
                <a:latin typeface="Helvetica Light"/>
                <a:cs typeface="Helvetica Light"/>
              </a:rPr>
              <a:t>L’amant</a:t>
            </a:r>
            <a:r>
              <a:rPr lang="da-DK" sz="2000" dirty="0" smtClean="0">
                <a:solidFill>
                  <a:srgbClr val="EF9047"/>
                </a:solidFill>
                <a:latin typeface="Helvetica Light"/>
                <a:cs typeface="Helvetica Light"/>
              </a:rPr>
              <a:t> hvor ’elle’ pga. sit </a:t>
            </a:r>
            <a:r>
              <a:rPr lang="da-DK" sz="2000" dirty="0" smtClean="0">
                <a:solidFill>
                  <a:srgbClr val="FF0000"/>
                </a:solidFill>
                <a:latin typeface="Helvetica Light"/>
                <a:cs typeface="Helvetica Light"/>
              </a:rPr>
              <a:t>forhold</a:t>
            </a:r>
            <a:r>
              <a:rPr lang="da-DK" sz="2000" dirty="0" smtClean="0">
                <a:solidFill>
                  <a:srgbClr val="FFFF00"/>
                </a:solidFill>
                <a:latin typeface="Helvetica Light"/>
                <a:cs typeface="Helvetica Light"/>
              </a:rPr>
              <a:t> </a:t>
            </a:r>
            <a:r>
              <a:rPr lang="da-DK" sz="2000" dirty="0" smtClean="0">
                <a:solidFill>
                  <a:srgbClr val="EF9047"/>
                </a:solidFill>
                <a:latin typeface="Helvetica Light"/>
                <a:cs typeface="Helvetica Light"/>
              </a:rPr>
              <a:t>til kineseren mødes med fordomme og tages afstand fra af samfundet. </a:t>
            </a:r>
            <a:r>
              <a:rPr lang="da-DK" sz="2000" dirty="0" smtClean="0">
                <a:latin typeface="Helvetica Light"/>
                <a:cs typeface="Helvetica Light"/>
              </a:rPr>
              <a:t>Man ser det </a:t>
            </a:r>
            <a:r>
              <a:rPr lang="da-DK" sz="2000" dirty="0" smtClean="0">
                <a:solidFill>
                  <a:srgbClr val="00D900"/>
                </a:solidFill>
                <a:latin typeface="Helvetica Light"/>
                <a:cs typeface="Helvetica Light"/>
              </a:rPr>
              <a:t>desuden</a:t>
            </a:r>
            <a:r>
              <a:rPr lang="da-DK" sz="2000" dirty="0" smtClean="0">
                <a:latin typeface="Helvetica Light"/>
                <a:cs typeface="Helvetica Light"/>
              </a:rPr>
              <a:t> i </a:t>
            </a:r>
            <a:r>
              <a:rPr lang="da-DK" sz="2000" dirty="0" smtClean="0">
                <a:solidFill>
                  <a:srgbClr val="FF0000"/>
                </a:solidFill>
                <a:latin typeface="Helvetica Light"/>
                <a:cs typeface="Helvetica Light"/>
              </a:rPr>
              <a:t>den måde kineseren behandles på </a:t>
            </a:r>
            <a:r>
              <a:rPr lang="da-DK" sz="2000" dirty="0" smtClean="0">
                <a:latin typeface="Helvetica Light"/>
                <a:cs typeface="Helvetica Light"/>
              </a:rPr>
              <a:t>af ’elles’ familie. </a:t>
            </a:r>
            <a:r>
              <a:rPr lang="da-DK" sz="2000" dirty="0" smtClean="0">
                <a:solidFill>
                  <a:srgbClr val="00D900"/>
                </a:solidFill>
                <a:latin typeface="Helvetica Light"/>
                <a:cs typeface="Helvetica Light"/>
              </a:rPr>
              <a:t>Alligevel</a:t>
            </a:r>
            <a:r>
              <a:rPr lang="da-DK" sz="2000" dirty="0" smtClean="0">
                <a:latin typeface="Helvetica Light"/>
                <a:cs typeface="Helvetica Light"/>
              </a:rPr>
              <a:t> vælger ’elle’ at fortsætte sit </a:t>
            </a:r>
            <a:r>
              <a:rPr lang="da-DK" sz="2000" dirty="0" smtClean="0">
                <a:solidFill>
                  <a:srgbClr val="FF0000"/>
                </a:solidFill>
                <a:latin typeface="Helvetica Light"/>
                <a:cs typeface="Helvetica Light"/>
              </a:rPr>
              <a:t>forhold</a:t>
            </a:r>
            <a:r>
              <a:rPr lang="da-DK" sz="2000" dirty="0" smtClean="0">
                <a:latin typeface="Helvetica Light"/>
                <a:cs typeface="Helvetica Light"/>
              </a:rPr>
              <a:t> med kineseren. Dette gør hun i første omgang </a:t>
            </a:r>
            <a:r>
              <a:rPr lang="da-DK" sz="2000" dirty="0" smtClean="0">
                <a:solidFill>
                  <a:srgbClr val="00D900"/>
                </a:solidFill>
                <a:latin typeface="Helvetica Light"/>
                <a:cs typeface="Helvetica Light"/>
              </a:rPr>
              <a:t>pga</a:t>
            </a:r>
            <a:r>
              <a:rPr lang="da-DK" sz="2000" dirty="0" smtClean="0">
                <a:latin typeface="Helvetica Light"/>
                <a:cs typeface="Helvetica Light"/>
              </a:rPr>
              <a:t>. den store rigdom, som kineseren besidder. </a:t>
            </a:r>
            <a:r>
              <a:rPr lang="da-DK" sz="2000" dirty="0" smtClean="0">
                <a:solidFill>
                  <a:srgbClr val="00D900"/>
                </a:solidFill>
                <a:latin typeface="Helvetica Light"/>
                <a:cs typeface="Helvetica Light"/>
              </a:rPr>
              <a:t>Desuden</a:t>
            </a:r>
            <a:r>
              <a:rPr lang="da-DK" sz="2000" dirty="0" smtClean="0">
                <a:latin typeface="Helvetica Light"/>
                <a:cs typeface="Helvetica Light"/>
              </a:rPr>
              <a:t> </a:t>
            </a:r>
            <a:r>
              <a:rPr lang="da-DK" sz="2000" dirty="0" smtClean="0">
                <a:solidFill>
                  <a:srgbClr val="00D900"/>
                </a:solidFill>
                <a:latin typeface="Helvetica Light"/>
                <a:cs typeface="Helvetica Light"/>
              </a:rPr>
              <a:t>pga</a:t>
            </a:r>
            <a:r>
              <a:rPr lang="da-DK" sz="2000" dirty="0" smtClean="0">
                <a:latin typeface="Helvetica Light"/>
                <a:cs typeface="Helvetica Light"/>
              </a:rPr>
              <a:t>. sit </a:t>
            </a:r>
            <a:r>
              <a:rPr lang="da-DK" sz="2000" dirty="0" smtClean="0">
                <a:solidFill>
                  <a:srgbClr val="FF0000"/>
                </a:solidFill>
                <a:latin typeface="Helvetica Light"/>
                <a:cs typeface="Helvetica Light"/>
              </a:rPr>
              <a:t>problematiske forhold </a:t>
            </a:r>
            <a:r>
              <a:rPr lang="da-DK" sz="2000" dirty="0" smtClean="0">
                <a:latin typeface="Helvetica Light"/>
                <a:cs typeface="Helvetica Light"/>
              </a:rPr>
              <a:t>til sin familie. </a:t>
            </a:r>
            <a:r>
              <a:rPr lang="da-DK" sz="2000" dirty="0" smtClean="0">
                <a:solidFill>
                  <a:srgbClr val="00D900"/>
                </a:solidFill>
                <a:latin typeface="Helvetica Light"/>
                <a:cs typeface="Helvetica Light"/>
              </a:rPr>
              <a:t>Også</a:t>
            </a:r>
            <a:r>
              <a:rPr lang="da-DK" sz="2000" dirty="0" smtClean="0">
                <a:latin typeface="Helvetica Light"/>
                <a:cs typeface="Helvetica Light"/>
              </a:rPr>
              <a:t> ’elle’ ved at hun, </a:t>
            </a:r>
            <a:r>
              <a:rPr lang="da-DK" sz="2000" dirty="0" smtClean="0">
                <a:solidFill>
                  <a:srgbClr val="00D900"/>
                </a:solidFill>
                <a:latin typeface="Helvetica Light"/>
                <a:cs typeface="Helvetica Light"/>
              </a:rPr>
              <a:t>på trods af </a:t>
            </a:r>
            <a:r>
              <a:rPr lang="da-DK" sz="2000" dirty="0" smtClean="0">
                <a:latin typeface="Helvetica Light"/>
                <a:cs typeface="Helvetica Light"/>
              </a:rPr>
              <a:t>hans penge, er hævet over kineseren og at hun </a:t>
            </a:r>
            <a:r>
              <a:rPr lang="da-DK" sz="2000" dirty="0" smtClean="0">
                <a:solidFill>
                  <a:srgbClr val="00D900"/>
                </a:solidFill>
                <a:latin typeface="Helvetica Light"/>
                <a:cs typeface="Helvetica Light"/>
              </a:rPr>
              <a:t>derfor</a:t>
            </a:r>
            <a:r>
              <a:rPr lang="da-DK" sz="2000" dirty="0" smtClean="0">
                <a:latin typeface="Helvetica Light"/>
                <a:cs typeface="Helvetica Light"/>
              </a:rPr>
              <a:t> har ham i sin magt. </a:t>
            </a:r>
            <a:r>
              <a:rPr lang="da-DK" sz="2000" dirty="0" smtClean="0">
                <a:solidFill>
                  <a:srgbClr val="FF0000"/>
                </a:solidFill>
                <a:latin typeface="Helvetica Light"/>
                <a:cs typeface="Helvetica Light"/>
              </a:rPr>
              <a:t>Forholdet</a:t>
            </a:r>
            <a:r>
              <a:rPr lang="da-DK" sz="2000" dirty="0" smtClean="0">
                <a:latin typeface="Helvetica Light"/>
                <a:cs typeface="Helvetica Light"/>
              </a:rPr>
              <a:t> er </a:t>
            </a:r>
            <a:r>
              <a:rPr lang="da-DK" sz="2000" dirty="0" smtClean="0">
                <a:solidFill>
                  <a:srgbClr val="00D900"/>
                </a:solidFill>
                <a:latin typeface="Helvetica Light"/>
                <a:cs typeface="Helvetica Light"/>
              </a:rPr>
              <a:t>altså desuden </a:t>
            </a:r>
            <a:r>
              <a:rPr lang="da-DK" sz="2000" dirty="0" smtClean="0">
                <a:latin typeface="Helvetica Light"/>
                <a:cs typeface="Helvetica Light"/>
              </a:rPr>
              <a:t>præget af at hun er den stærkeste part. </a:t>
            </a:r>
            <a:r>
              <a:rPr lang="da-DK" sz="2000" dirty="0" smtClean="0">
                <a:solidFill>
                  <a:srgbClr val="00D900"/>
                </a:solidFill>
                <a:latin typeface="Helvetica Light"/>
                <a:cs typeface="Helvetica Light"/>
              </a:rPr>
              <a:t>Alligevel</a:t>
            </a:r>
            <a:r>
              <a:rPr lang="da-DK" sz="2000" dirty="0" smtClean="0">
                <a:latin typeface="Helvetica Light"/>
                <a:cs typeface="Helvetica Light"/>
              </a:rPr>
              <a:t> udvikler ’elle’ følelser for kineseren og </a:t>
            </a:r>
            <a:r>
              <a:rPr lang="da-DK" sz="2000" dirty="0" smtClean="0">
                <a:solidFill>
                  <a:srgbClr val="FF0000"/>
                </a:solidFill>
                <a:latin typeface="Helvetica Light"/>
                <a:cs typeface="Helvetica Light"/>
              </a:rPr>
              <a:t>dette forhold </a:t>
            </a:r>
            <a:r>
              <a:rPr lang="da-DK" sz="2000" dirty="0" smtClean="0">
                <a:latin typeface="Helvetica Light"/>
                <a:cs typeface="Helvetica Light"/>
              </a:rPr>
              <a:t>kommer til at påvirke hendes værdier, </a:t>
            </a:r>
            <a:r>
              <a:rPr lang="da-DK" sz="2000" dirty="0" smtClean="0">
                <a:solidFill>
                  <a:srgbClr val="00D900"/>
                </a:solidFill>
                <a:latin typeface="Helvetica Light"/>
                <a:cs typeface="Helvetica Light"/>
              </a:rPr>
              <a:t>samt</a:t>
            </a:r>
            <a:r>
              <a:rPr lang="da-DK" sz="2000" dirty="0" smtClean="0">
                <a:latin typeface="Helvetica Light"/>
                <a:cs typeface="Helvetica Light"/>
              </a:rPr>
              <a:t> </a:t>
            </a:r>
            <a:r>
              <a:rPr lang="da-DK" sz="2000" dirty="0" smtClean="0">
                <a:solidFill>
                  <a:srgbClr val="FF0000"/>
                </a:solidFill>
                <a:latin typeface="Helvetica Light"/>
                <a:cs typeface="Helvetica Light"/>
              </a:rPr>
              <a:t>forholdet til sin familie</a:t>
            </a:r>
            <a:r>
              <a:rPr lang="da-DK" sz="2000" dirty="0" smtClean="0">
                <a:latin typeface="Helvetica Light"/>
                <a:cs typeface="Helvetica Light"/>
              </a:rPr>
              <a:t>. Det står </a:t>
            </a:r>
            <a:r>
              <a:rPr lang="da-DK" sz="2000" dirty="0" smtClean="0">
                <a:solidFill>
                  <a:srgbClr val="00D900"/>
                </a:solidFill>
                <a:latin typeface="Helvetica Light"/>
                <a:cs typeface="Helvetica Light"/>
              </a:rPr>
              <a:t>altså</a:t>
            </a:r>
            <a:r>
              <a:rPr lang="da-DK" sz="2000" dirty="0" smtClean="0">
                <a:latin typeface="Helvetica Light"/>
                <a:cs typeface="Helvetica Light"/>
              </a:rPr>
              <a:t> klart at </a:t>
            </a:r>
            <a:r>
              <a:rPr lang="da-DK" sz="2000" dirty="0" smtClean="0">
                <a:solidFill>
                  <a:srgbClr val="FF0000"/>
                </a:solidFill>
                <a:latin typeface="Helvetica Light"/>
                <a:cs typeface="Helvetica Light"/>
              </a:rPr>
              <a:t>forholdet med kineseren </a:t>
            </a:r>
            <a:r>
              <a:rPr lang="da-DK" sz="2000" dirty="0" smtClean="0">
                <a:latin typeface="Helvetica Light"/>
                <a:cs typeface="Helvetica Light"/>
              </a:rPr>
              <a:t>kommer til at betyde meget for ’elle’, </a:t>
            </a:r>
            <a:r>
              <a:rPr lang="da-DK" sz="2000" dirty="0" smtClean="0">
                <a:solidFill>
                  <a:srgbClr val="00D900"/>
                </a:solidFill>
                <a:latin typeface="Helvetica Light"/>
                <a:cs typeface="Helvetica Light"/>
              </a:rPr>
              <a:t>idet</a:t>
            </a:r>
            <a:r>
              <a:rPr lang="da-DK" sz="2000" dirty="0" smtClean="0">
                <a:latin typeface="Helvetica Light"/>
                <a:cs typeface="Helvetica Light"/>
              </a:rPr>
              <a:t> hun for første gang oplever et modent </a:t>
            </a:r>
            <a:r>
              <a:rPr lang="da-DK" sz="2000" dirty="0" smtClean="0">
                <a:solidFill>
                  <a:srgbClr val="FF0000"/>
                </a:solidFill>
                <a:latin typeface="Helvetica Light"/>
                <a:cs typeface="Helvetica Light"/>
              </a:rPr>
              <a:t>kærlighedsforhold</a:t>
            </a:r>
            <a:r>
              <a:rPr lang="da-DK" sz="2000" dirty="0" smtClean="0">
                <a:latin typeface="Helvetica Light"/>
                <a:cs typeface="Helvetica Light"/>
              </a:rPr>
              <a:t> og </a:t>
            </a:r>
            <a:r>
              <a:rPr lang="da-DK" sz="2000" dirty="0" smtClean="0">
                <a:solidFill>
                  <a:srgbClr val="00D900"/>
                </a:solidFill>
                <a:latin typeface="Helvetica Light"/>
                <a:cs typeface="Helvetica Light"/>
              </a:rPr>
              <a:t>ligeledes</a:t>
            </a:r>
            <a:r>
              <a:rPr lang="da-DK" sz="2000" dirty="0" smtClean="0">
                <a:latin typeface="Helvetica Light"/>
                <a:cs typeface="Helvetica Light"/>
              </a:rPr>
              <a:t> selv modnes. </a:t>
            </a:r>
          </a:p>
          <a:p>
            <a:pPr marL="0" indent="0">
              <a:buNone/>
            </a:pPr>
            <a:r>
              <a:rPr lang="da-DK" sz="2000" dirty="0">
                <a:latin typeface="Helvetica Light"/>
                <a:cs typeface="Helvetica Light"/>
              </a:rPr>
              <a:t> </a:t>
            </a:r>
          </a:p>
          <a:p>
            <a:endParaRPr lang="da-DK" sz="2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03077474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rgbClr val="4F81BD"/>
                </a:solidFill>
                <a:latin typeface="Helvetica"/>
                <a:cs typeface="Helvetica"/>
              </a:rPr>
              <a:t>Eksempel 2: </a:t>
            </a:r>
            <a:r>
              <a:rPr lang="da-DK" dirty="0">
                <a:latin typeface="Helvetica"/>
                <a:cs typeface="Helvetica"/>
              </a:rPr>
              <a:t>Afsnit fra SRP</a:t>
            </a:r>
          </a:p>
        </p:txBody>
      </p:sp>
      <p:sp>
        <p:nvSpPr>
          <p:cNvPr id="3" name="Pladsholder til indhold 2"/>
          <p:cNvSpPr>
            <a:spLocks noGrp="1"/>
          </p:cNvSpPr>
          <p:nvPr>
            <p:ph idx="1"/>
          </p:nvPr>
        </p:nvSpPr>
        <p:spPr/>
        <p:txBody>
          <a:bodyPr>
            <a:noAutofit/>
          </a:bodyPr>
          <a:lstStyle/>
          <a:p>
            <a:pPr marL="0" indent="0">
              <a:buNone/>
            </a:pPr>
            <a:r>
              <a:rPr lang="da-DK" sz="2000" dirty="0" smtClean="0">
                <a:solidFill>
                  <a:srgbClr val="EF9047"/>
                </a:solidFill>
                <a:latin typeface="Helvetica Light"/>
                <a:cs typeface="Helvetica Light"/>
              </a:rPr>
              <a:t>Den hierarkiske samfundsopbygning, som Indokina var præget af, bliver tydeligt skildret i </a:t>
            </a:r>
            <a:r>
              <a:rPr lang="da-DK" sz="2000" dirty="0" err="1" smtClean="0">
                <a:solidFill>
                  <a:srgbClr val="EF9047"/>
                </a:solidFill>
                <a:latin typeface="Helvetica Light"/>
                <a:cs typeface="Helvetica Light"/>
              </a:rPr>
              <a:t>L’amant</a:t>
            </a:r>
            <a:r>
              <a:rPr lang="da-DK" sz="2000" dirty="0" smtClean="0">
                <a:solidFill>
                  <a:srgbClr val="EF9047"/>
                </a:solidFill>
                <a:latin typeface="Helvetica Light"/>
                <a:cs typeface="Helvetica Light"/>
              </a:rPr>
              <a:t> hvor ’elle’ pga. sit </a:t>
            </a:r>
            <a:r>
              <a:rPr lang="da-DK" sz="2000" dirty="0" smtClean="0">
                <a:solidFill>
                  <a:srgbClr val="FF0000"/>
                </a:solidFill>
                <a:latin typeface="Helvetica Light"/>
                <a:cs typeface="Helvetica Light"/>
              </a:rPr>
              <a:t>forhold</a:t>
            </a:r>
            <a:r>
              <a:rPr lang="da-DK" sz="2000" dirty="0" smtClean="0">
                <a:solidFill>
                  <a:srgbClr val="FFFF00"/>
                </a:solidFill>
                <a:latin typeface="Helvetica Light"/>
                <a:cs typeface="Helvetica Light"/>
              </a:rPr>
              <a:t> </a:t>
            </a:r>
            <a:r>
              <a:rPr lang="da-DK" sz="2000" dirty="0" smtClean="0">
                <a:solidFill>
                  <a:srgbClr val="EF9047"/>
                </a:solidFill>
                <a:latin typeface="Helvetica Light"/>
                <a:cs typeface="Helvetica Light"/>
              </a:rPr>
              <a:t>til kineseren mødes med fordomme og tages afstand fra af samfundet. </a:t>
            </a:r>
            <a:r>
              <a:rPr lang="da-DK" sz="2000" dirty="0" smtClean="0">
                <a:latin typeface="Helvetica Light"/>
                <a:cs typeface="Helvetica Light"/>
              </a:rPr>
              <a:t>Man ser det </a:t>
            </a:r>
            <a:r>
              <a:rPr lang="da-DK" sz="2000" dirty="0" smtClean="0">
                <a:solidFill>
                  <a:srgbClr val="00D900"/>
                </a:solidFill>
                <a:latin typeface="Helvetica Light"/>
                <a:cs typeface="Helvetica Light"/>
              </a:rPr>
              <a:t>desuden</a:t>
            </a:r>
            <a:r>
              <a:rPr lang="da-DK" sz="2000" dirty="0" smtClean="0">
                <a:latin typeface="Helvetica Light"/>
                <a:cs typeface="Helvetica Light"/>
              </a:rPr>
              <a:t> i </a:t>
            </a:r>
            <a:r>
              <a:rPr lang="da-DK" sz="2000" dirty="0" smtClean="0">
                <a:solidFill>
                  <a:srgbClr val="FF0000"/>
                </a:solidFill>
                <a:latin typeface="Helvetica Light"/>
                <a:cs typeface="Helvetica Light"/>
              </a:rPr>
              <a:t>den måde kineseren behandles på </a:t>
            </a:r>
            <a:r>
              <a:rPr lang="da-DK" sz="2000" dirty="0" smtClean="0">
                <a:latin typeface="Helvetica Light"/>
                <a:cs typeface="Helvetica Light"/>
              </a:rPr>
              <a:t>af ’elles’ familie. </a:t>
            </a:r>
            <a:r>
              <a:rPr lang="da-DK" sz="2000" dirty="0" smtClean="0">
                <a:solidFill>
                  <a:srgbClr val="00D900"/>
                </a:solidFill>
                <a:latin typeface="Helvetica Light"/>
                <a:cs typeface="Helvetica Light"/>
              </a:rPr>
              <a:t>Alligevel</a:t>
            </a:r>
            <a:r>
              <a:rPr lang="da-DK" sz="2000" dirty="0" smtClean="0">
                <a:latin typeface="Helvetica Light"/>
                <a:cs typeface="Helvetica Light"/>
              </a:rPr>
              <a:t> vælger ’elle’ at fortsætte sit </a:t>
            </a:r>
            <a:r>
              <a:rPr lang="da-DK" sz="2000" dirty="0" smtClean="0">
                <a:solidFill>
                  <a:srgbClr val="FF0000"/>
                </a:solidFill>
                <a:latin typeface="Helvetica Light"/>
                <a:cs typeface="Helvetica Light"/>
              </a:rPr>
              <a:t>forhold</a:t>
            </a:r>
            <a:r>
              <a:rPr lang="da-DK" sz="2000" dirty="0" smtClean="0">
                <a:latin typeface="Helvetica Light"/>
                <a:cs typeface="Helvetica Light"/>
              </a:rPr>
              <a:t> med kineseren. Dette gør hun i første omgang </a:t>
            </a:r>
            <a:r>
              <a:rPr lang="da-DK" sz="2000" dirty="0" smtClean="0">
                <a:solidFill>
                  <a:srgbClr val="00D900"/>
                </a:solidFill>
                <a:latin typeface="Helvetica Light"/>
                <a:cs typeface="Helvetica Light"/>
              </a:rPr>
              <a:t>pga</a:t>
            </a:r>
            <a:r>
              <a:rPr lang="da-DK" sz="2000" dirty="0" smtClean="0">
                <a:latin typeface="Helvetica Light"/>
                <a:cs typeface="Helvetica Light"/>
              </a:rPr>
              <a:t>. den store rigdom, som kineseren besidder. </a:t>
            </a:r>
            <a:r>
              <a:rPr lang="da-DK" sz="2000" dirty="0" smtClean="0">
                <a:solidFill>
                  <a:srgbClr val="00D900"/>
                </a:solidFill>
                <a:latin typeface="Helvetica Light"/>
                <a:cs typeface="Helvetica Light"/>
              </a:rPr>
              <a:t>Desuden</a:t>
            </a:r>
            <a:r>
              <a:rPr lang="da-DK" sz="2000" dirty="0" smtClean="0">
                <a:latin typeface="Helvetica Light"/>
                <a:cs typeface="Helvetica Light"/>
              </a:rPr>
              <a:t> </a:t>
            </a:r>
            <a:r>
              <a:rPr lang="da-DK" sz="2000" dirty="0" smtClean="0">
                <a:solidFill>
                  <a:srgbClr val="00D900"/>
                </a:solidFill>
                <a:latin typeface="Helvetica Light"/>
                <a:cs typeface="Helvetica Light"/>
              </a:rPr>
              <a:t>pga</a:t>
            </a:r>
            <a:r>
              <a:rPr lang="da-DK" sz="2000" dirty="0" smtClean="0">
                <a:latin typeface="Helvetica Light"/>
                <a:cs typeface="Helvetica Light"/>
              </a:rPr>
              <a:t>. sit </a:t>
            </a:r>
            <a:r>
              <a:rPr lang="da-DK" sz="2000" dirty="0" smtClean="0">
                <a:solidFill>
                  <a:srgbClr val="FF0000"/>
                </a:solidFill>
                <a:latin typeface="Helvetica Light"/>
                <a:cs typeface="Helvetica Light"/>
              </a:rPr>
              <a:t>problematiske forhold </a:t>
            </a:r>
            <a:r>
              <a:rPr lang="da-DK" sz="2000" dirty="0" smtClean="0">
                <a:latin typeface="Helvetica Light"/>
                <a:cs typeface="Helvetica Light"/>
              </a:rPr>
              <a:t>til sin familie. </a:t>
            </a:r>
            <a:r>
              <a:rPr lang="da-DK" sz="2000" dirty="0" smtClean="0">
                <a:solidFill>
                  <a:srgbClr val="00D900"/>
                </a:solidFill>
                <a:latin typeface="Helvetica Light"/>
                <a:cs typeface="Helvetica Light"/>
              </a:rPr>
              <a:t>Også</a:t>
            </a:r>
            <a:r>
              <a:rPr lang="da-DK" sz="2000" dirty="0" smtClean="0">
                <a:latin typeface="Helvetica Light"/>
                <a:cs typeface="Helvetica Light"/>
              </a:rPr>
              <a:t> ’elle’ ved at hun, </a:t>
            </a:r>
            <a:r>
              <a:rPr lang="da-DK" sz="2000" dirty="0" smtClean="0">
                <a:solidFill>
                  <a:srgbClr val="00D900"/>
                </a:solidFill>
                <a:latin typeface="Helvetica Light"/>
                <a:cs typeface="Helvetica Light"/>
              </a:rPr>
              <a:t>på trods af </a:t>
            </a:r>
            <a:r>
              <a:rPr lang="da-DK" sz="2000" dirty="0" smtClean="0">
                <a:latin typeface="Helvetica Light"/>
                <a:cs typeface="Helvetica Light"/>
              </a:rPr>
              <a:t>hans penge, er hævet over kineseren og at hun </a:t>
            </a:r>
            <a:r>
              <a:rPr lang="da-DK" sz="2000" dirty="0" smtClean="0">
                <a:solidFill>
                  <a:srgbClr val="00D900"/>
                </a:solidFill>
                <a:latin typeface="Helvetica Light"/>
                <a:cs typeface="Helvetica Light"/>
              </a:rPr>
              <a:t>derfor</a:t>
            </a:r>
            <a:r>
              <a:rPr lang="da-DK" sz="2000" dirty="0" smtClean="0">
                <a:latin typeface="Helvetica Light"/>
                <a:cs typeface="Helvetica Light"/>
              </a:rPr>
              <a:t> har ham i sin magt. </a:t>
            </a:r>
            <a:r>
              <a:rPr lang="da-DK" sz="2000" dirty="0" smtClean="0">
                <a:solidFill>
                  <a:srgbClr val="FF0000"/>
                </a:solidFill>
                <a:latin typeface="Helvetica Light"/>
                <a:cs typeface="Helvetica Light"/>
              </a:rPr>
              <a:t>Forholdet</a:t>
            </a:r>
            <a:r>
              <a:rPr lang="da-DK" sz="2000" dirty="0" smtClean="0">
                <a:latin typeface="Helvetica Light"/>
                <a:cs typeface="Helvetica Light"/>
              </a:rPr>
              <a:t> er </a:t>
            </a:r>
            <a:r>
              <a:rPr lang="da-DK" sz="2000" dirty="0" smtClean="0">
                <a:solidFill>
                  <a:srgbClr val="00D900"/>
                </a:solidFill>
                <a:latin typeface="Helvetica Light"/>
                <a:cs typeface="Helvetica Light"/>
              </a:rPr>
              <a:t>altså desuden </a:t>
            </a:r>
            <a:r>
              <a:rPr lang="da-DK" sz="2000" dirty="0" smtClean="0">
                <a:latin typeface="Helvetica Light"/>
                <a:cs typeface="Helvetica Light"/>
              </a:rPr>
              <a:t>præget af at hun er den stærkeste part. </a:t>
            </a:r>
            <a:r>
              <a:rPr lang="da-DK" sz="2000" dirty="0" smtClean="0">
                <a:solidFill>
                  <a:srgbClr val="00D900"/>
                </a:solidFill>
                <a:latin typeface="Helvetica Light"/>
                <a:cs typeface="Helvetica Light"/>
              </a:rPr>
              <a:t>Alligevel</a:t>
            </a:r>
            <a:r>
              <a:rPr lang="da-DK" sz="2000" dirty="0" smtClean="0">
                <a:latin typeface="Helvetica Light"/>
                <a:cs typeface="Helvetica Light"/>
              </a:rPr>
              <a:t> udvikler ’elle’ følelser for kineseren og </a:t>
            </a:r>
            <a:r>
              <a:rPr lang="da-DK" sz="2000" dirty="0" smtClean="0">
                <a:solidFill>
                  <a:srgbClr val="FF0000"/>
                </a:solidFill>
                <a:latin typeface="Helvetica Light"/>
                <a:cs typeface="Helvetica Light"/>
              </a:rPr>
              <a:t>dette forhold </a:t>
            </a:r>
            <a:r>
              <a:rPr lang="da-DK" sz="2000" dirty="0" smtClean="0">
                <a:latin typeface="Helvetica Light"/>
                <a:cs typeface="Helvetica Light"/>
              </a:rPr>
              <a:t>kommer til at påvirke hendes værdier, </a:t>
            </a:r>
            <a:r>
              <a:rPr lang="da-DK" sz="2000" dirty="0" smtClean="0">
                <a:solidFill>
                  <a:srgbClr val="00D900"/>
                </a:solidFill>
                <a:latin typeface="Helvetica Light"/>
                <a:cs typeface="Helvetica Light"/>
              </a:rPr>
              <a:t>samt</a:t>
            </a:r>
            <a:r>
              <a:rPr lang="da-DK" sz="2000" dirty="0" smtClean="0">
                <a:latin typeface="Helvetica Light"/>
                <a:cs typeface="Helvetica Light"/>
              </a:rPr>
              <a:t> </a:t>
            </a:r>
            <a:r>
              <a:rPr lang="da-DK" sz="2000" dirty="0" smtClean="0">
                <a:solidFill>
                  <a:srgbClr val="FF0000"/>
                </a:solidFill>
                <a:latin typeface="Helvetica Light"/>
                <a:cs typeface="Helvetica Light"/>
              </a:rPr>
              <a:t>forholdet til sin familie</a:t>
            </a:r>
            <a:r>
              <a:rPr lang="da-DK" sz="2000" dirty="0" smtClean="0">
                <a:latin typeface="Helvetica Light"/>
                <a:cs typeface="Helvetica Light"/>
              </a:rPr>
              <a:t>. </a:t>
            </a:r>
            <a:r>
              <a:rPr lang="da-DK" sz="2000" dirty="0" smtClean="0">
                <a:solidFill>
                  <a:srgbClr val="40A2FB"/>
                </a:solidFill>
                <a:latin typeface="Helvetica Light"/>
                <a:cs typeface="Helvetica Light"/>
              </a:rPr>
              <a:t>Det står </a:t>
            </a:r>
            <a:r>
              <a:rPr lang="da-DK" sz="2000" dirty="0" smtClean="0">
                <a:solidFill>
                  <a:srgbClr val="00D900"/>
                </a:solidFill>
                <a:latin typeface="Helvetica Light"/>
                <a:cs typeface="Helvetica Light"/>
              </a:rPr>
              <a:t>altså</a:t>
            </a:r>
            <a:r>
              <a:rPr lang="da-DK" sz="2000" dirty="0" smtClean="0">
                <a:latin typeface="Helvetica Light"/>
                <a:cs typeface="Helvetica Light"/>
              </a:rPr>
              <a:t> </a:t>
            </a:r>
            <a:r>
              <a:rPr lang="da-DK" sz="2000" dirty="0" smtClean="0">
                <a:solidFill>
                  <a:srgbClr val="40A2FB"/>
                </a:solidFill>
                <a:latin typeface="Helvetica Light"/>
                <a:cs typeface="Helvetica Light"/>
              </a:rPr>
              <a:t>klart at </a:t>
            </a:r>
            <a:r>
              <a:rPr lang="da-DK" sz="2000" dirty="0" smtClean="0">
                <a:solidFill>
                  <a:srgbClr val="FF0000"/>
                </a:solidFill>
                <a:latin typeface="Helvetica Light"/>
                <a:cs typeface="Helvetica Light"/>
              </a:rPr>
              <a:t>forholdet med kineseren </a:t>
            </a:r>
            <a:r>
              <a:rPr lang="da-DK" sz="2000" dirty="0" smtClean="0">
                <a:solidFill>
                  <a:srgbClr val="40A2FB"/>
                </a:solidFill>
                <a:latin typeface="Helvetica Light"/>
                <a:cs typeface="Helvetica Light"/>
              </a:rPr>
              <a:t>kommer til at betyde meget for ’elle’, </a:t>
            </a:r>
            <a:r>
              <a:rPr lang="da-DK" sz="2000" dirty="0" smtClean="0">
                <a:solidFill>
                  <a:srgbClr val="00D900"/>
                </a:solidFill>
                <a:latin typeface="Helvetica Light"/>
                <a:cs typeface="Helvetica Light"/>
              </a:rPr>
              <a:t>idet</a:t>
            </a:r>
            <a:r>
              <a:rPr lang="da-DK" sz="2000" dirty="0" smtClean="0">
                <a:latin typeface="Helvetica Light"/>
                <a:cs typeface="Helvetica Light"/>
              </a:rPr>
              <a:t> </a:t>
            </a:r>
            <a:r>
              <a:rPr lang="da-DK" sz="2000" dirty="0" smtClean="0">
                <a:solidFill>
                  <a:srgbClr val="40A2FB"/>
                </a:solidFill>
                <a:latin typeface="Helvetica Light"/>
                <a:cs typeface="Helvetica Light"/>
              </a:rPr>
              <a:t>hun for første gang oplever et modent </a:t>
            </a:r>
            <a:r>
              <a:rPr lang="da-DK" sz="2000" dirty="0" smtClean="0">
                <a:solidFill>
                  <a:srgbClr val="FF0000"/>
                </a:solidFill>
                <a:latin typeface="Helvetica Light"/>
                <a:cs typeface="Helvetica Light"/>
              </a:rPr>
              <a:t>kærlighedsforhold</a:t>
            </a:r>
            <a:r>
              <a:rPr lang="da-DK" sz="2000" dirty="0" smtClean="0">
                <a:latin typeface="Helvetica Light"/>
                <a:cs typeface="Helvetica Light"/>
              </a:rPr>
              <a:t> </a:t>
            </a:r>
            <a:r>
              <a:rPr lang="da-DK" sz="2000" dirty="0" smtClean="0">
                <a:solidFill>
                  <a:srgbClr val="40A2FB"/>
                </a:solidFill>
                <a:latin typeface="Helvetica Light"/>
                <a:cs typeface="Helvetica Light"/>
              </a:rPr>
              <a:t>og</a:t>
            </a:r>
            <a:r>
              <a:rPr lang="da-DK" sz="2000" dirty="0" smtClean="0">
                <a:latin typeface="Helvetica Light"/>
                <a:cs typeface="Helvetica Light"/>
              </a:rPr>
              <a:t> </a:t>
            </a:r>
            <a:r>
              <a:rPr lang="da-DK" sz="2000" dirty="0" smtClean="0">
                <a:solidFill>
                  <a:srgbClr val="00D900"/>
                </a:solidFill>
                <a:latin typeface="Helvetica Light"/>
                <a:cs typeface="Helvetica Light"/>
              </a:rPr>
              <a:t>ligeledes</a:t>
            </a:r>
            <a:r>
              <a:rPr lang="da-DK" sz="2000" dirty="0" smtClean="0">
                <a:latin typeface="Helvetica Light"/>
                <a:cs typeface="Helvetica Light"/>
              </a:rPr>
              <a:t> </a:t>
            </a:r>
            <a:r>
              <a:rPr lang="da-DK" sz="2000" dirty="0" smtClean="0">
                <a:solidFill>
                  <a:srgbClr val="40A2FB"/>
                </a:solidFill>
                <a:latin typeface="Helvetica Light"/>
                <a:cs typeface="Helvetica Light"/>
              </a:rPr>
              <a:t>selv modnes</a:t>
            </a:r>
            <a:r>
              <a:rPr lang="da-DK" sz="2000" dirty="0" smtClean="0">
                <a:latin typeface="Helvetica Light"/>
                <a:cs typeface="Helvetica Light"/>
              </a:rPr>
              <a:t>. </a:t>
            </a:r>
          </a:p>
          <a:p>
            <a:pPr marL="0" indent="0">
              <a:buNone/>
            </a:pPr>
            <a:r>
              <a:rPr lang="da-DK" sz="2000" dirty="0">
                <a:latin typeface="Helvetica Light"/>
                <a:cs typeface="Helvetica Light"/>
              </a:rPr>
              <a:t> </a:t>
            </a:r>
          </a:p>
          <a:p>
            <a:endParaRPr lang="da-DK" sz="2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84168183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Øvelse 1 og 2</a:t>
            </a:r>
            <a:endParaRPr lang="da-DK" dirty="0">
              <a:solidFill>
                <a:srgbClr val="4F81BD"/>
              </a:solidFill>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3000" dirty="0" smtClean="0">
                <a:latin typeface="Helvetica Light"/>
                <a:cs typeface="Helvetica Light"/>
              </a:rPr>
              <a:t>I de næste to teksteksempler i elevmaterialet skal I selv markere alle afsnitselementerne</a:t>
            </a:r>
          </a:p>
          <a:p>
            <a:r>
              <a:rPr lang="da-DK" sz="3000" dirty="0" smtClean="0">
                <a:latin typeface="Helvetica Light"/>
                <a:cs typeface="Helvetica Light"/>
              </a:rPr>
              <a:t>Emnesætning med </a:t>
            </a:r>
            <a:r>
              <a:rPr lang="da-DK" sz="3000" dirty="0" smtClean="0">
                <a:solidFill>
                  <a:srgbClr val="EF9047"/>
                </a:solidFill>
                <a:latin typeface="Helvetica Light"/>
                <a:cs typeface="Helvetica Light"/>
              </a:rPr>
              <a:t>orange</a:t>
            </a:r>
            <a:endParaRPr lang="da-DK" sz="3000" dirty="0" smtClean="0">
              <a:solidFill>
                <a:srgbClr val="FFFF00"/>
              </a:solidFill>
              <a:latin typeface="Helvetica Light"/>
              <a:cs typeface="Helvetica Light"/>
            </a:endParaRPr>
          </a:p>
          <a:p>
            <a:r>
              <a:rPr lang="da-DK" sz="3000" dirty="0" smtClean="0">
                <a:latin typeface="Helvetica Light"/>
                <a:cs typeface="Helvetica Light"/>
              </a:rPr>
              <a:t>Nøgleord med </a:t>
            </a:r>
            <a:r>
              <a:rPr lang="da-DK" sz="3000" dirty="0" smtClean="0">
                <a:solidFill>
                  <a:srgbClr val="FF0000"/>
                </a:solidFill>
                <a:latin typeface="Helvetica Light"/>
                <a:cs typeface="Helvetica Light"/>
              </a:rPr>
              <a:t>rød</a:t>
            </a:r>
          </a:p>
          <a:p>
            <a:r>
              <a:rPr lang="da-DK" sz="3000" dirty="0" smtClean="0">
                <a:latin typeface="Helvetica Light"/>
                <a:cs typeface="Helvetica Light"/>
              </a:rPr>
              <a:t>Sætningskoblinger med </a:t>
            </a:r>
            <a:r>
              <a:rPr lang="da-DK" sz="3000" dirty="0" smtClean="0">
                <a:solidFill>
                  <a:srgbClr val="00D900"/>
                </a:solidFill>
                <a:latin typeface="Helvetica Light"/>
                <a:cs typeface="Helvetica Light"/>
              </a:rPr>
              <a:t>grøn</a:t>
            </a:r>
          </a:p>
          <a:p>
            <a:r>
              <a:rPr lang="da-DK" sz="3000" dirty="0" smtClean="0">
                <a:latin typeface="Helvetica Light"/>
                <a:cs typeface="Helvetica Light"/>
              </a:rPr>
              <a:t>Overflødige sætninger med </a:t>
            </a:r>
            <a:r>
              <a:rPr lang="da-DK" sz="3000" dirty="0" smtClean="0">
                <a:solidFill>
                  <a:srgbClr val="F447FF"/>
                </a:solidFill>
                <a:latin typeface="Helvetica Light"/>
                <a:cs typeface="Helvetica Light"/>
              </a:rPr>
              <a:t>pink</a:t>
            </a:r>
          </a:p>
          <a:p>
            <a:r>
              <a:rPr lang="da-DK" sz="3000" dirty="0" smtClean="0">
                <a:latin typeface="Helvetica Light"/>
                <a:cs typeface="Helvetica Light"/>
              </a:rPr>
              <a:t>Delkonklusioner med </a:t>
            </a:r>
            <a:r>
              <a:rPr lang="da-DK" sz="3000" dirty="0" smtClean="0">
                <a:solidFill>
                  <a:srgbClr val="40A2FB"/>
                </a:solidFill>
                <a:latin typeface="Helvetica Light"/>
                <a:cs typeface="Helvetica Light"/>
              </a:rPr>
              <a:t>blå</a:t>
            </a:r>
          </a:p>
          <a:p>
            <a:endParaRPr lang="da-DK" sz="3000" dirty="0">
              <a:solidFill>
                <a:srgbClr val="40A2FB"/>
              </a:solidFill>
              <a:latin typeface="Helvetica Light"/>
              <a:cs typeface="Helvetica Light"/>
            </a:endParaRPr>
          </a:p>
          <a:p>
            <a:pPr marL="0" indent="0">
              <a:buNone/>
            </a:pPr>
            <a:endParaRPr lang="da-DK" sz="3000" dirty="0">
              <a:solidFill>
                <a:srgbClr val="40A2FB"/>
              </a:solidFill>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7950517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smtClean="0">
                <a:latin typeface="Helvetica"/>
                <a:cs typeface="Helvetica"/>
              </a:rPr>
              <a:t>Vigtige begreber i et afsnit</a:t>
            </a:r>
            <a:endParaRPr lang="da-DK" dirty="0">
              <a:latin typeface="Helvetica"/>
              <a:cs typeface="Helvetica"/>
            </a:endParaRPr>
          </a:p>
        </p:txBody>
      </p:sp>
      <p:sp>
        <p:nvSpPr>
          <p:cNvPr id="5" name="Pladsholder til indhold 4"/>
          <p:cNvSpPr>
            <a:spLocks noGrp="1"/>
          </p:cNvSpPr>
          <p:nvPr>
            <p:ph idx="1"/>
          </p:nvPr>
        </p:nvSpPr>
        <p:spPr/>
        <p:txBody>
          <a:bodyPr>
            <a:noAutofit/>
          </a:bodyPr>
          <a:lstStyle/>
          <a:p>
            <a:pPr marL="0" indent="0">
              <a:buNone/>
            </a:pPr>
            <a:r>
              <a:rPr lang="da-DK" sz="1700" dirty="0">
                <a:solidFill>
                  <a:srgbClr val="4F81BD"/>
                </a:solidFill>
                <a:latin typeface="Helvetica Light"/>
                <a:cs typeface="Helvetica Light"/>
              </a:rPr>
              <a:t>Emnesætning</a:t>
            </a:r>
          </a:p>
          <a:p>
            <a:pPr lvl="0"/>
            <a:r>
              <a:rPr lang="da-DK" sz="1700" dirty="0">
                <a:latin typeface="Helvetica Light"/>
                <a:cs typeface="Helvetica Light"/>
              </a:rPr>
              <a:t>En emnesætning angiver emnet for afsnittet</a:t>
            </a:r>
          </a:p>
          <a:p>
            <a:pPr lvl="0"/>
            <a:r>
              <a:rPr lang="da-DK" sz="1700" dirty="0">
                <a:latin typeface="Helvetica Light"/>
                <a:cs typeface="Helvetica Light"/>
              </a:rPr>
              <a:t>Det kan eksempelvis være</a:t>
            </a:r>
          </a:p>
          <a:p>
            <a:pPr lvl="1"/>
            <a:r>
              <a:rPr lang="da-DK" sz="1700" dirty="0">
                <a:latin typeface="Helvetica Light"/>
                <a:cs typeface="Helvetica Light"/>
              </a:rPr>
              <a:t>et synspunkt, som skal underbygges, hvis det er en argumenterende tekst</a:t>
            </a:r>
          </a:p>
          <a:p>
            <a:pPr lvl="1"/>
            <a:r>
              <a:rPr lang="da-DK" sz="1700" dirty="0">
                <a:latin typeface="Helvetica Light"/>
                <a:cs typeface="Helvetica Light"/>
              </a:rPr>
              <a:t>et fænomen, der skal forklares, hvis det er en informerende tekst</a:t>
            </a:r>
          </a:p>
          <a:p>
            <a:pPr lvl="1"/>
            <a:r>
              <a:rPr lang="da-DK" sz="1700" dirty="0">
                <a:latin typeface="Helvetica Light"/>
                <a:cs typeface="Helvetica Light"/>
              </a:rPr>
              <a:t>en genstand, som skal karakteriseres, hvis det er en analyserende tekst</a:t>
            </a:r>
          </a:p>
          <a:p>
            <a:pPr lvl="0"/>
            <a:r>
              <a:rPr lang="da-DK" sz="1700" dirty="0">
                <a:latin typeface="Helvetica Light"/>
                <a:cs typeface="Helvetica Light"/>
              </a:rPr>
              <a:t>Den placeres bedst i starten af afsnittet</a:t>
            </a:r>
          </a:p>
          <a:p>
            <a:endParaRPr lang="da-DK" sz="1700" dirty="0" smtClean="0">
              <a:latin typeface="Helvetica Light"/>
              <a:cs typeface="Helvetica Light"/>
            </a:endParaRPr>
          </a:p>
          <a:p>
            <a:pPr marL="0" indent="0">
              <a:buNone/>
            </a:pPr>
            <a:r>
              <a:rPr lang="da-DK" sz="1700" dirty="0" smtClean="0">
                <a:solidFill>
                  <a:srgbClr val="4F81BD"/>
                </a:solidFill>
                <a:latin typeface="Helvetica Light"/>
                <a:cs typeface="Helvetica Light"/>
              </a:rPr>
              <a:t>Nøgleord</a:t>
            </a:r>
          </a:p>
          <a:p>
            <a:r>
              <a:rPr lang="da-DK" sz="1700" dirty="0" smtClean="0">
                <a:latin typeface="Helvetica Light"/>
                <a:cs typeface="Helvetica Light"/>
              </a:rPr>
              <a:t>Ord, som knytter sig til emnesætningens hovedpointe, og som sikrer at der er en rød tråd i afsnittet</a:t>
            </a:r>
          </a:p>
          <a:p>
            <a:r>
              <a:rPr lang="da-DK" sz="1700" dirty="0" smtClean="0">
                <a:latin typeface="Helvetica Light"/>
                <a:cs typeface="Helvetica Light"/>
              </a:rPr>
              <a:t>Det kan være synonyme ord til det centrale begreb i emnesætningen, eller ord som føjer sig til det semantiske skema, som emnesætningen arbejder ud fra</a:t>
            </a:r>
          </a:p>
          <a:p>
            <a:pPr marL="0" indent="0">
              <a:buNone/>
            </a:pPr>
            <a:endParaRPr lang="da-DK" sz="1700" dirty="0">
              <a:latin typeface="Helvetica Light"/>
              <a:cs typeface="Helvetica Light"/>
            </a:endParaRPr>
          </a:p>
        </p:txBody>
      </p:sp>
      <p:pic>
        <p:nvPicPr>
          <p:cNvPr id="6" name="Billede 5"/>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7356703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500"/>
                                        <p:tgtEl>
                                          <p:spTgt spid="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xEl>
                                              <p:pRg st="8" end="8"/>
                                            </p:txEl>
                                          </p:spTgt>
                                        </p:tgtEl>
                                        <p:attrNameLst>
                                          <p:attrName>style.visibility</p:attrName>
                                        </p:attrNameLst>
                                      </p:cBhvr>
                                      <p:to>
                                        <p:strVal val="visible"/>
                                      </p:to>
                                    </p:set>
                                    <p:animEffect transition="in" filter="fade">
                                      <p:cBhvr>
                                        <p:cTn id="36" dur="500"/>
                                        <p:tgtEl>
                                          <p:spTgt spid="5">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
                                            <p:txEl>
                                              <p:pRg st="9" end="9"/>
                                            </p:txEl>
                                          </p:spTgt>
                                        </p:tgtEl>
                                        <p:attrNameLst>
                                          <p:attrName>style.visibility</p:attrName>
                                        </p:attrNameLst>
                                      </p:cBhvr>
                                      <p:to>
                                        <p:strVal val="visible"/>
                                      </p:to>
                                    </p:set>
                                    <p:animEffect transition="in" filter="fade">
                                      <p:cBhvr>
                                        <p:cTn id="41" dur="500"/>
                                        <p:tgtEl>
                                          <p:spTgt spid="5">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5">
                                            <p:txEl>
                                              <p:pRg st="10" end="10"/>
                                            </p:txEl>
                                          </p:spTgt>
                                        </p:tgtEl>
                                        <p:attrNameLst>
                                          <p:attrName>style.visibility</p:attrName>
                                        </p:attrNameLst>
                                      </p:cBhvr>
                                      <p:to>
                                        <p:strVal val="visible"/>
                                      </p:to>
                                    </p:set>
                                    <p:animEffect transition="in" filter="fade">
                                      <p:cBhvr>
                                        <p:cTn id="46"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latin typeface="Helvetica"/>
                <a:cs typeface="Helvetica"/>
              </a:rPr>
              <a:t>Vigtige begreber i et afsnit</a:t>
            </a:r>
          </a:p>
        </p:txBody>
      </p:sp>
      <p:sp>
        <p:nvSpPr>
          <p:cNvPr id="3" name="Pladsholder til indhold 2"/>
          <p:cNvSpPr>
            <a:spLocks noGrp="1"/>
          </p:cNvSpPr>
          <p:nvPr>
            <p:ph idx="1"/>
          </p:nvPr>
        </p:nvSpPr>
        <p:spPr/>
        <p:txBody>
          <a:bodyPr>
            <a:noAutofit/>
          </a:bodyPr>
          <a:lstStyle/>
          <a:p>
            <a:pPr marL="0" indent="0">
              <a:buNone/>
            </a:pPr>
            <a:r>
              <a:rPr lang="da-DK" sz="1600" dirty="0" smtClean="0">
                <a:solidFill>
                  <a:srgbClr val="4F81BD"/>
                </a:solidFill>
                <a:latin typeface="Helvetica Light"/>
                <a:cs typeface="Helvetica Light"/>
              </a:rPr>
              <a:t>Sætningskoblinger</a:t>
            </a:r>
            <a:endParaRPr lang="da-DK" sz="1600" dirty="0">
              <a:solidFill>
                <a:srgbClr val="4F81BD"/>
              </a:solidFill>
              <a:latin typeface="Helvetica Light"/>
              <a:cs typeface="Helvetica Light"/>
            </a:endParaRPr>
          </a:p>
          <a:p>
            <a:r>
              <a:rPr lang="da-DK" sz="1600" i="1" dirty="0" err="1">
                <a:latin typeface="Helvetica Light"/>
                <a:cs typeface="Helvetica Light"/>
              </a:rPr>
              <a:t>Additive</a:t>
            </a:r>
            <a:r>
              <a:rPr lang="da-DK" sz="1600" dirty="0">
                <a:latin typeface="Helvetica Light"/>
                <a:cs typeface="Helvetica Light"/>
              </a:rPr>
              <a:t> føjer noget til</a:t>
            </a:r>
          </a:p>
          <a:p>
            <a:r>
              <a:rPr lang="da-DK" sz="1600" i="1" dirty="0">
                <a:latin typeface="Helvetica Light"/>
                <a:cs typeface="Helvetica Light"/>
              </a:rPr>
              <a:t>Adversative</a:t>
            </a:r>
            <a:r>
              <a:rPr lang="da-DK" sz="1600" dirty="0">
                <a:latin typeface="Helvetica Light"/>
                <a:cs typeface="Helvetica Light"/>
              </a:rPr>
              <a:t> etablerer et modsætningsforhold eller lægger noget til, som ikke er umiddelbart indlysende</a:t>
            </a:r>
          </a:p>
          <a:p>
            <a:r>
              <a:rPr lang="da-DK" sz="1600" i="1" dirty="0">
                <a:latin typeface="Helvetica Light"/>
                <a:cs typeface="Helvetica Light"/>
              </a:rPr>
              <a:t>Temporale</a:t>
            </a:r>
            <a:r>
              <a:rPr lang="da-DK" sz="1600" dirty="0">
                <a:latin typeface="Helvetica Light"/>
                <a:cs typeface="Helvetica Light"/>
              </a:rPr>
              <a:t> koblinger angiver en tidslig relation</a:t>
            </a:r>
          </a:p>
          <a:p>
            <a:r>
              <a:rPr lang="da-DK" sz="1600" dirty="0">
                <a:latin typeface="Helvetica Light"/>
                <a:cs typeface="Helvetica Light"/>
              </a:rPr>
              <a:t>Den </a:t>
            </a:r>
            <a:r>
              <a:rPr lang="da-DK" sz="1600" i="1" dirty="0">
                <a:latin typeface="Helvetica Light"/>
                <a:cs typeface="Helvetica Light"/>
              </a:rPr>
              <a:t>kausale</a:t>
            </a:r>
            <a:r>
              <a:rPr lang="da-DK" sz="1600" dirty="0">
                <a:latin typeface="Helvetica Light"/>
                <a:cs typeface="Helvetica Light"/>
              </a:rPr>
              <a:t> kobling angiver en årsagssammenhæng. </a:t>
            </a:r>
          </a:p>
          <a:p>
            <a:endParaRPr lang="da-DK" sz="1600" dirty="0" smtClean="0">
              <a:latin typeface="Helvetica Light"/>
              <a:cs typeface="Helvetica Light"/>
            </a:endParaRPr>
          </a:p>
          <a:p>
            <a:pPr marL="0" indent="0">
              <a:buNone/>
            </a:pPr>
            <a:r>
              <a:rPr lang="da-DK" sz="1600" dirty="0" smtClean="0">
                <a:solidFill>
                  <a:srgbClr val="4F81BD"/>
                </a:solidFill>
                <a:latin typeface="Helvetica Light"/>
                <a:cs typeface="Helvetica Light"/>
              </a:rPr>
              <a:t>Overflødige sætninger</a:t>
            </a:r>
          </a:p>
          <a:p>
            <a:r>
              <a:rPr lang="da-DK" sz="1600" dirty="0" smtClean="0">
                <a:latin typeface="Helvetica Light"/>
                <a:cs typeface="Helvetica Light"/>
              </a:rPr>
              <a:t>Støttesætninger som ikke bidrager til opgavens fremdrift</a:t>
            </a:r>
          </a:p>
          <a:p>
            <a:r>
              <a:rPr lang="da-DK" sz="1600" dirty="0">
                <a:latin typeface="Helvetica Light"/>
                <a:cs typeface="Helvetica Light"/>
              </a:rPr>
              <a:t>De </a:t>
            </a:r>
            <a:r>
              <a:rPr lang="da-DK" sz="1600" dirty="0" smtClean="0">
                <a:latin typeface="Helvetica Light"/>
                <a:cs typeface="Helvetica Light"/>
              </a:rPr>
              <a:t>kan </a:t>
            </a:r>
            <a:r>
              <a:rPr lang="da-DK" sz="1600" dirty="0">
                <a:latin typeface="Helvetica Light"/>
                <a:cs typeface="Helvetica Light"/>
              </a:rPr>
              <a:t>være gentagelser af </a:t>
            </a:r>
            <a:r>
              <a:rPr lang="da-DK" sz="1600" dirty="0" smtClean="0">
                <a:latin typeface="Helvetica Light"/>
                <a:cs typeface="Helvetica Light"/>
              </a:rPr>
              <a:t>noget, </a:t>
            </a:r>
            <a:r>
              <a:rPr lang="da-DK" sz="1600" dirty="0">
                <a:latin typeface="Helvetica Light"/>
                <a:cs typeface="Helvetica Light"/>
              </a:rPr>
              <a:t>du allerede har sagt</a:t>
            </a:r>
          </a:p>
          <a:p>
            <a:r>
              <a:rPr lang="da-DK" sz="1600" dirty="0" smtClean="0">
                <a:latin typeface="Helvetica Light"/>
                <a:cs typeface="Helvetica Light"/>
              </a:rPr>
              <a:t>Eller også forholder de sig ikke til emnesætningen</a:t>
            </a:r>
          </a:p>
          <a:p>
            <a:r>
              <a:rPr lang="da-DK" sz="1600" dirty="0" smtClean="0">
                <a:latin typeface="Helvetica Light"/>
                <a:cs typeface="Helvetica Light"/>
              </a:rPr>
              <a:t>Typisk indeholder de hverken nøgleord eller sætningskoblinger</a:t>
            </a:r>
          </a:p>
          <a:p>
            <a:endParaRPr lang="da-DK" sz="1600" dirty="0">
              <a:latin typeface="Helvetica Light"/>
              <a:cs typeface="Helvetica Light"/>
            </a:endParaRPr>
          </a:p>
          <a:p>
            <a:pPr marL="0" indent="0">
              <a:buNone/>
            </a:pPr>
            <a:r>
              <a:rPr lang="da-DK" sz="1600" dirty="0" smtClean="0">
                <a:solidFill>
                  <a:srgbClr val="4F81BD"/>
                </a:solidFill>
                <a:latin typeface="Helvetica Light"/>
                <a:cs typeface="Helvetica Light"/>
              </a:rPr>
              <a:t>Delkonklusion</a:t>
            </a:r>
          </a:p>
          <a:p>
            <a:r>
              <a:rPr lang="da-DK" sz="1600" dirty="0" smtClean="0">
                <a:latin typeface="Helvetica Light"/>
                <a:cs typeface="Helvetica Light"/>
              </a:rPr>
              <a:t>Længere afsnit vil ofte indeholde en delkonklusion</a:t>
            </a:r>
          </a:p>
          <a:p>
            <a:endParaRPr lang="da-DK" sz="1600" dirty="0" smtClean="0">
              <a:latin typeface="Helvetica Light"/>
              <a:cs typeface="Helvetica Light"/>
            </a:endParaRPr>
          </a:p>
          <a:p>
            <a:endParaRPr lang="da-DK" sz="16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42316391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500"/>
                                        <p:tgtEl>
                                          <p:spTgt spid="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fade">
                                      <p:cBhvr>
                                        <p:cTn id="6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chemeClr val="accent1"/>
                </a:solidFill>
                <a:latin typeface="Helvetica"/>
                <a:cs typeface="Helvetica"/>
              </a:rPr>
              <a:t>Eksempel 1: </a:t>
            </a:r>
            <a:r>
              <a:rPr lang="da-DK" dirty="0">
                <a:latin typeface="Helvetica"/>
                <a:cs typeface="Helvetica"/>
              </a:rPr>
              <a:t>Afsnit fra SRP</a:t>
            </a:r>
            <a:endParaRPr lang="da-DK" dirty="0">
              <a:solidFill>
                <a:srgbClr val="FFFF00"/>
              </a:solidFill>
              <a:latin typeface="Helvetica"/>
              <a:cs typeface="Helvetica"/>
            </a:endParaRPr>
          </a:p>
        </p:txBody>
      </p:sp>
      <p:sp>
        <p:nvSpPr>
          <p:cNvPr id="3" name="Pladsholder til indhold 2"/>
          <p:cNvSpPr>
            <a:spLocks noGrp="1"/>
          </p:cNvSpPr>
          <p:nvPr>
            <p:ph idx="1"/>
          </p:nvPr>
        </p:nvSpPr>
        <p:spPr/>
        <p:txBody>
          <a:bodyPr>
            <a:noAutofit/>
          </a:bodyPr>
          <a:lstStyle/>
          <a:p>
            <a:pPr marL="0" indent="0">
              <a:buNone/>
            </a:pPr>
            <a:r>
              <a:rPr lang="da-DK" sz="2100" dirty="0">
                <a:latin typeface="Helvetica Light"/>
                <a:cs typeface="Helvetica Light"/>
              </a:rPr>
              <a:t>Kolonipolitikken, som franskmændene satte for dagsordenen i Indokina, var uden tvivl streng og var med til at gøre livet hårdt for den indfødte befolkning. Dette fordi Frankrigs økonomiske vinding ved koloniseringen skulle være så høj som muligt. Den resulterede i store ændringer både mht. økonomi, kultur og sundhed. Dette prægede forholdet mellem franskmændene og de indfødte, idet modstanden mod koloniseringen voksede iblandt de indfødte. Desuden var forholdet mellem de to parter meget præget af raceforestillingen og idéen om højere- og laverestående racer. Dette førte til overlegenhed blandt franskmændene og til modstand fra de indfødte. Forholdet må altså siges at have været meget spændingsfyldt og må af samme grund</a:t>
            </a:r>
          </a:p>
          <a:p>
            <a:pPr marL="0" indent="0">
              <a:buNone/>
            </a:pPr>
            <a:r>
              <a:rPr lang="da-DK" sz="2100" dirty="0">
                <a:latin typeface="Helvetica Light"/>
                <a:cs typeface="Helvetica Light"/>
              </a:rPr>
              <a:t>have medført mange konflikter. </a:t>
            </a:r>
          </a:p>
          <a:p>
            <a:endParaRPr lang="da-DK" sz="21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6405774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rgbClr val="4F81BD"/>
                </a:solidFill>
                <a:latin typeface="Helvetica"/>
                <a:cs typeface="Helvetica"/>
              </a:rPr>
              <a:t>Eksempel 1: </a:t>
            </a:r>
            <a:r>
              <a:rPr lang="da-DK" dirty="0">
                <a:latin typeface="Helvetica"/>
                <a:cs typeface="Helvetica"/>
              </a:rPr>
              <a:t>Afsnit fra SRP</a:t>
            </a:r>
            <a:endParaRPr lang="da-DK" dirty="0">
              <a:solidFill>
                <a:srgbClr val="FFFF00"/>
              </a:solidFill>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100" dirty="0">
                <a:solidFill>
                  <a:srgbClr val="EF9047"/>
                </a:solidFill>
                <a:latin typeface="Helvetica Light"/>
                <a:cs typeface="Helvetica Light"/>
              </a:rPr>
              <a:t>Kolonipolitikken, som franskmændene satte for dagsordenen i Indokina, var uden tvivl streng og var med til at gøre livet hårdt for den indfødte befolkning. </a:t>
            </a:r>
            <a:r>
              <a:rPr lang="da-DK" sz="2100" dirty="0">
                <a:latin typeface="Helvetica Light"/>
                <a:cs typeface="Helvetica Light"/>
              </a:rPr>
              <a:t>Dette fordi Frankrigs økonomiske vinding ved koloniseringen skulle være så høj som muligt. Den resulterede i store ændringer både mht. økonomi, kultur og sundhed. Dette prægede forholdet mellem franskmændene og de indfødte, idet modstanden mod koloniseringen voksede iblandt de indfødte. Desuden var forholdet mellem de to parter meget præget af raceforestillingen og idéen om højere- og laverestående racer. Dette førte til overlegenhed blandt franskmændene og til modstand fra de indfødte. Forholdet må altså siges at have været meget spændingsfyldt og må af samme grund</a:t>
            </a:r>
          </a:p>
          <a:p>
            <a:pPr marL="0" indent="0">
              <a:buNone/>
            </a:pPr>
            <a:r>
              <a:rPr lang="da-DK" sz="2100" dirty="0">
                <a:latin typeface="Helvetica Light"/>
                <a:cs typeface="Helvetica Light"/>
              </a:rPr>
              <a:t>have medført mange konflikter. </a:t>
            </a:r>
          </a:p>
          <a:p>
            <a:endParaRPr lang="da-DK" sz="21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5092893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rgbClr val="4F81BD"/>
                </a:solidFill>
                <a:latin typeface="Helvetica"/>
                <a:cs typeface="Helvetica"/>
              </a:rPr>
              <a:t>Eksempel 1: </a:t>
            </a:r>
            <a:r>
              <a:rPr lang="da-DK" dirty="0">
                <a:latin typeface="Helvetica"/>
                <a:cs typeface="Helvetica"/>
              </a:rPr>
              <a:t>Afsnit fra SRP</a:t>
            </a:r>
            <a:endParaRPr lang="da-DK" dirty="0">
              <a:solidFill>
                <a:srgbClr val="FFFF00"/>
              </a:solidFill>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100" dirty="0">
                <a:solidFill>
                  <a:srgbClr val="FF0000"/>
                </a:solidFill>
                <a:latin typeface="Helvetica Light"/>
                <a:cs typeface="Helvetica Light"/>
              </a:rPr>
              <a:t>Kolonipolitikken</a:t>
            </a:r>
            <a:r>
              <a:rPr lang="da-DK" sz="2100" dirty="0">
                <a:solidFill>
                  <a:srgbClr val="EF9047"/>
                </a:solidFill>
                <a:latin typeface="Helvetica Light"/>
                <a:cs typeface="Helvetica Light"/>
              </a:rPr>
              <a:t>, som franskmændene satte for dagsordenen i Indokina, var uden tvivl streng og var med til at gøre livet hårdt for den indfødte befolkning. </a:t>
            </a:r>
            <a:r>
              <a:rPr lang="da-DK" sz="2100" dirty="0">
                <a:latin typeface="Helvetica Light"/>
                <a:cs typeface="Helvetica Light"/>
              </a:rPr>
              <a:t>Dette fordi Frankrigs økonomiske vinding ved </a:t>
            </a:r>
            <a:r>
              <a:rPr lang="da-DK" sz="2100" dirty="0">
                <a:solidFill>
                  <a:srgbClr val="FF0000"/>
                </a:solidFill>
                <a:latin typeface="Helvetica Light"/>
                <a:cs typeface="Helvetica Light"/>
              </a:rPr>
              <a:t>koloniseringen</a:t>
            </a:r>
            <a:r>
              <a:rPr lang="da-DK" sz="2100" dirty="0">
                <a:latin typeface="Helvetica Light"/>
                <a:cs typeface="Helvetica Light"/>
              </a:rPr>
              <a:t> skulle være så høj som muligt. Den resulterede i store ændringer både mht. økonomi, kultur og sundhed. Dette prægede forholdet mellem franskmændene og de indfødte, idet modstanden mod </a:t>
            </a:r>
            <a:r>
              <a:rPr lang="da-DK" sz="2100" dirty="0">
                <a:solidFill>
                  <a:srgbClr val="FF0000"/>
                </a:solidFill>
                <a:latin typeface="Helvetica Light"/>
                <a:cs typeface="Helvetica Light"/>
              </a:rPr>
              <a:t>koloniseringen</a:t>
            </a:r>
            <a:r>
              <a:rPr lang="da-DK" sz="2100" dirty="0">
                <a:latin typeface="Helvetica Light"/>
                <a:cs typeface="Helvetica Light"/>
              </a:rPr>
              <a:t> </a:t>
            </a:r>
            <a:r>
              <a:rPr lang="da-DK" sz="2100" dirty="0" smtClean="0">
                <a:latin typeface="Helvetica Light"/>
                <a:cs typeface="Helvetica Light"/>
              </a:rPr>
              <a:t>voksede </a:t>
            </a:r>
            <a:r>
              <a:rPr lang="da-DK" sz="2100" dirty="0">
                <a:latin typeface="Helvetica Light"/>
                <a:cs typeface="Helvetica Light"/>
              </a:rPr>
              <a:t>iblandt de indfødte. Desuden var forholdet mellem de to parter meget præget af raceforestillingen og idéen om højere- og laverestående racer. Dette førte til overlegenhed blandt franskmændene og til modstand fra de indfødte. Forholdet må altså siges at have været meget spændingsfyldt og må af samme grund</a:t>
            </a:r>
          </a:p>
          <a:p>
            <a:pPr marL="0" indent="0">
              <a:buNone/>
            </a:pPr>
            <a:r>
              <a:rPr lang="da-DK" sz="2100" dirty="0">
                <a:latin typeface="Helvetica Light"/>
                <a:cs typeface="Helvetica Light"/>
              </a:rPr>
              <a:t>have medført mange konflikter. </a:t>
            </a:r>
          </a:p>
          <a:p>
            <a:endParaRPr lang="da-DK" sz="21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5646892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rgbClr val="4F81BD"/>
                </a:solidFill>
                <a:latin typeface="Helvetica"/>
                <a:cs typeface="Helvetica"/>
              </a:rPr>
              <a:t>Eksempel 1: </a:t>
            </a:r>
            <a:r>
              <a:rPr lang="da-DK" dirty="0">
                <a:latin typeface="Helvetica"/>
                <a:cs typeface="Helvetica"/>
              </a:rPr>
              <a:t>Afsnit fra SRP</a:t>
            </a:r>
          </a:p>
        </p:txBody>
      </p:sp>
      <p:sp>
        <p:nvSpPr>
          <p:cNvPr id="3" name="Pladsholder til indhold 2"/>
          <p:cNvSpPr>
            <a:spLocks noGrp="1"/>
          </p:cNvSpPr>
          <p:nvPr>
            <p:ph idx="1"/>
          </p:nvPr>
        </p:nvSpPr>
        <p:spPr/>
        <p:txBody>
          <a:bodyPr>
            <a:normAutofit/>
          </a:bodyPr>
          <a:lstStyle/>
          <a:p>
            <a:pPr marL="0" indent="0">
              <a:buNone/>
            </a:pPr>
            <a:r>
              <a:rPr lang="da-DK" sz="2100" dirty="0">
                <a:solidFill>
                  <a:srgbClr val="FF0000"/>
                </a:solidFill>
                <a:latin typeface="Helvetica Light"/>
                <a:cs typeface="Helvetica Light"/>
              </a:rPr>
              <a:t>Kolonipolitikken</a:t>
            </a:r>
            <a:r>
              <a:rPr lang="da-DK" sz="2100" dirty="0">
                <a:solidFill>
                  <a:srgbClr val="EF9047"/>
                </a:solidFill>
                <a:latin typeface="Helvetica Light"/>
                <a:cs typeface="Helvetica Light"/>
              </a:rPr>
              <a:t>, som franskmændene satte for dagsordenen i Indokina, var uden tvivl streng og var med til at gøre livet hårdt for den indfødte befolkning. </a:t>
            </a:r>
            <a:r>
              <a:rPr lang="da-DK" sz="2100" dirty="0">
                <a:latin typeface="Helvetica Light"/>
                <a:cs typeface="Helvetica Light"/>
              </a:rPr>
              <a:t>Dette </a:t>
            </a:r>
            <a:r>
              <a:rPr lang="da-DK" sz="2100" dirty="0">
                <a:solidFill>
                  <a:srgbClr val="00D900"/>
                </a:solidFill>
                <a:latin typeface="Helvetica Light"/>
                <a:cs typeface="Helvetica Light"/>
              </a:rPr>
              <a:t>fordi </a:t>
            </a:r>
            <a:r>
              <a:rPr lang="da-DK" sz="2100" dirty="0">
                <a:latin typeface="Helvetica Light"/>
                <a:cs typeface="Helvetica Light"/>
              </a:rPr>
              <a:t>Frankrigs økonomiske vinding ved </a:t>
            </a:r>
            <a:r>
              <a:rPr lang="da-DK" sz="2100" dirty="0">
                <a:solidFill>
                  <a:srgbClr val="FF0000"/>
                </a:solidFill>
                <a:latin typeface="Helvetica Light"/>
                <a:cs typeface="Helvetica Light"/>
              </a:rPr>
              <a:t>koloniseringen</a:t>
            </a:r>
            <a:r>
              <a:rPr lang="da-DK" sz="2100" dirty="0">
                <a:latin typeface="Helvetica Light"/>
                <a:cs typeface="Helvetica Light"/>
              </a:rPr>
              <a:t> skulle være så høj som muligt. Den </a:t>
            </a:r>
            <a:r>
              <a:rPr lang="da-DK" sz="2100" dirty="0">
                <a:solidFill>
                  <a:srgbClr val="00D900"/>
                </a:solidFill>
                <a:latin typeface="Helvetica Light"/>
                <a:cs typeface="Helvetica Light"/>
              </a:rPr>
              <a:t>resulterede i </a:t>
            </a:r>
            <a:r>
              <a:rPr lang="da-DK" sz="2100" dirty="0">
                <a:latin typeface="Helvetica Light"/>
                <a:cs typeface="Helvetica Light"/>
              </a:rPr>
              <a:t>store ændringer både mht. økonomi, kultur og sundhed. Dette prægede forholdet mellem franskmændene og de indfødte, </a:t>
            </a:r>
            <a:r>
              <a:rPr lang="da-DK" sz="2100" dirty="0">
                <a:solidFill>
                  <a:srgbClr val="00D900"/>
                </a:solidFill>
                <a:latin typeface="Helvetica Light"/>
                <a:cs typeface="Helvetica Light"/>
              </a:rPr>
              <a:t>idet</a:t>
            </a:r>
            <a:r>
              <a:rPr lang="da-DK" sz="2100" dirty="0">
                <a:latin typeface="Helvetica Light"/>
                <a:cs typeface="Helvetica Light"/>
              </a:rPr>
              <a:t> modstanden mod </a:t>
            </a:r>
            <a:r>
              <a:rPr lang="da-DK" sz="2100" dirty="0">
                <a:solidFill>
                  <a:srgbClr val="FF0000"/>
                </a:solidFill>
                <a:latin typeface="Helvetica Light"/>
                <a:cs typeface="Helvetica Light"/>
              </a:rPr>
              <a:t>koloniseringen</a:t>
            </a:r>
            <a:r>
              <a:rPr lang="da-DK" sz="2100" dirty="0">
                <a:latin typeface="Helvetica Light"/>
                <a:cs typeface="Helvetica Light"/>
              </a:rPr>
              <a:t> </a:t>
            </a:r>
            <a:r>
              <a:rPr lang="da-DK" sz="2100" dirty="0" smtClean="0">
                <a:latin typeface="Helvetica Light"/>
                <a:cs typeface="Helvetica Light"/>
              </a:rPr>
              <a:t>voksede </a:t>
            </a:r>
            <a:r>
              <a:rPr lang="da-DK" sz="2100" dirty="0">
                <a:latin typeface="Helvetica Light"/>
                <a:cs typeface="Helvetica Light"/>
              </a:rPr>
              <a:t>iblandt de indfødte. </a:t>
            </a:r>
            <a:r>
              <a:rPr lang="da-DK" sz="2100" dirty="0">
                <a:solidFill>
                  <a:srgbClr val="00D900"/>
                </a:solidFill>
                <a:latin typeface="Helvetica Light"/>
                <a:cs typeface="Helvetica Light"/>
              </a:rPr>
              <a:t>Desuden</a:t>
            </a:r>
            <a:r>
              <a:rPr lang="da-DK" sz="2100" dirty="0">
                <a:latin typeface="Helvetica Light"/>
                <a:cs typeface="Helvetica Light"/>
              </a:rPr>
              <a:t> var forholdet mellem de to parter meget præget af raceforestillingen og idéen om højere- og laverestående racer. </a:t>
            </a:r>
            <a:r>
              <a:rPr lang="da-DK" sz="2100" dirty="0">
                <a:solidFill>
                  <a:srgbClr val="00D900"/>
                </a:solidFill>
                <a:latin typeface="Helvetica Light"/>
                <a:cs typeface="Helvetica Light"/>
              </a:rPr>
              <a:t>Dette førte til </a:t>
            </a:r>
            <a:r>
              <a:rPr lang="da-DK" sz="2100" dirty="0">
                <a:latin typeface="Helvetica Light"/>
                <a:cs typeface="Helvetica Light"/>
              </a:rPr>
              <a:t>overlegenhed blandt franskmændene og til modstand fra de indfødte. Forholdet må </a:t>
            </a:r>
            <a:r>
              <a:rPr lang="da-DK" sz="2100" dirty="0">
                <a:solidFill>
                  <a:srgbClr val="00D900"/>
                </a:solidFill>
                <a:latin typeface="Helvetica Light"/>
                <a:cs typeface="Helvetica Light"/>
              </a:rPr>
              <a:t>altså</a:t>
            </a:r>
            <a:r>
              <a:rPr lang="da-DK" sz="2100" dirty="0">
                <a:latin typeface="Helvetica Light"/>
                <a:cs typeface="Helvetica Light"/>
              </a:rPr>
              <a:t> siges at have været meget spændingsfyldt og må af samme grund</a:t>
            </a:r>
          </a:p>
          <a:p>
            <a:pPr marL="0" indent="0">
              <a:buNone/>
            </a:pPr>
            <a:r>
              <a:rPr lang="da-DK" sz="2100" dirty="0">
                <a:latin typeface="Helvetica Light"/>
                <a:cs typeface="Helvetica Light"/>
              </a:rPr>
              <a:t>have medført mange konflikter. </a:t>
            </a:r>
          </a:p>
          <a:p>
            <a:endParaRPr lang="da-DK" sz="21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5428676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rgbClr val="4F81BD"/>
                </a:solidFill>
                <a:latin typeface="Helvetica"/>
                <a:cs typeface="Helvetica"/>
              </a:rPr>
              <a:t>Eksempel 1: </a:t>
            </a:r>
            <a:r>
              <a:rPr lang="da-DK" dirty="0">
                <a:latin typeface="Helvetica"/>
                <a:cs typeface="Helvetica"/>
              </a:rPr>
              <a:t>Afsnit fra SRP</a:t>
            </a:r>
          </a:p>
        </p:txBody>
      </p:sp>
      <p:sp>
        <p:nvSpPr>
          <p:cNvPr id="3" name="Pladsholder til indhold 2"/>
          <p:cNvSpPr>
            <a:spLocks noGrp="1"/>
          </p:cNvSpPr>
          <p:nvPr>
            <p:ph idx="1"/>
          </p:nvPr>
        </p:nvSpPr>
        <p:spPr/>
        <p:txBody>
          <a:bodyPr>
            <a:normAutofit/>
          </a:bodyPr>
          <a:lstStyle/>
          <a:p>
            <a:pPr marL="0" indent="0">
              <a:buNone/>
            </a:pPr>
            <a:r>
              <a:rPr lang="da-DK" sz="2100" dirty="0">
                <a:solidFill>
                  <a:srgbClr val="FF0000"/>
                </a:solidFill>
                <a:latin typeface="Helvetica Light"/>
                <a:cs typeface="Helvetica Light"/>
              </a:rPr>
              <a:t>Kolonipolitikken</a:t>
            </a:r>
            <a:r>
              <a:rPr lang="da-DK" sz="2100" dirty="0">
                <a:solidFill>
                  <a:srgbClr val="EF9047"/>
                </a:solidFill>
                <a:latin typeface="Helvetica Light"/>
                <a:cs typeface="Helvetica Light"/>
              </a:rPr>
              <a:t>, som franskmændene satte for dagsordenen i Indokina, var uden tvivl streng og var med til at gøre livet hårdt for den indfødte befolkning. </a:t>
            </a:r>
            <a:r>
              <a:rPr lang="da-DK" sz="2100" dirty="0">
                <a:latin typeface="Helvetica Light"/>
                <a:cs typeface="Helvetica Light"/>
              </a:rPr>
              <a:t>Dette </a:t>
            </a:r>
            <a:r>
              <a:rPr lang="da-DK" sz="2100" dirty="0">
                <a:solidFill>
                  <a:srgbClr val="00D900"/>
                </a:solidFill>
                <a:latin typeface="Helvetica Light"/>
                <a:cs typeface="Helvetica Light"/>
              </a:rPr>
              <a:t>fordi </a:t>
            </a:r>
            <a:r>
              <a:rPr lang="da-DK" sz="2100" dirty="0">
                <a:latin typeface="Helvetica Light"/>
                <a:cs typeface="Helvetica Light"/>
              </a:rPr>
              <a:t>Frankrigs økonomiske vinding ved </a:t>
            </a:r>
            <a:r>
              <a:rPr lang="da-DK" sz="2100" dirty="0">
                <a:solidFill>
                  <a:srgbClr val="FF0000"/>
                </a:solidFill>
                <a:latin typeface="Helvetica Light"/>
                <a:cs typeface="Helvetica Light"/>
              </a:rPr>
              <a:t>koloniseringen</a:t>
            </a:r>
            <a:r>
              <a:rPr lang="da-DK" sz="2100" dirty="0">
                <a:latin typeface="Helvetica Light"/>
                <a:cs typeface="Helvetica Light"/>
              </a:rPr>
              <a:t> skulle være så høj som muligt. Den </a:t>
            </a:r>
            <a:r>
              <a:rPr lang="da-DK" sz="2100" dirty="0">
                <a:solidFill>
                  <a:srgbClr val="00D900"/>
                </a:solidFill>
                <a:latin typeface="Helvetica Light"/>
                <a:cs typeface="Helvetica Light"/>
              </a:rPr>
              <a:t>resulterede i </a:t>
            </a:r>
            <a:r>
              <a:rPr lang="da-DK" sz="2100" dirty="0">
                <a:latin typeface="Helvetica Light"/>
                <a:cs typeface="Helvetica Light"/>
              </a:rPr>
              <a:t>store ændringer både mht. økonomi, kultur og sundhed. Dette prægede forholdet mellem franskmændene og de indfødte, </a:t>
            </a:r>
            <a:r>
              <a:rPr lang="da-DK" sz="2100" dirty="0">
                <a:solidFill>
                  <a:srgbClr val="00D900"/>
                </a:solidFill>
                <a:latin typeface="Helvetica Light"/>
                <a:cs typeface="Helvetica Light"/>
              </a:rPr>
              <a:t>idet</a:t>
            </a:r>
            <a:r>
              <a:rPr lang="da-DK" sz="2100" dirty="0">
                <a:latin typeface="Helvetica Light"/>
                <a:cs typeface="Helvetica Light"/>
              </a:rPr>
              <a:t> modstanden mod </a:t>
            </a:r>
            <a:r>
              <a:rPr lang="da-DK" sz="2100" dirty="0">
                <a:solidFill>
                  <a:srgbClr val="FF0000"/>
                </a:solidFill>
                <a:latin typeface="Helvetica Light"/>
                <a:cs typeface="Helvetica Light"/>
              </a:rPr>
              <a:t>koloniseringen</a:t>
            </a:r>
            <a:r>
              <a:rPr lang="da-DK" sz="2100" dirty="0">
                <a:latin typeface="Helvetica Light"/>
                <a:cs typeface="Helvetica Light"/>
              </a:rPr>
              <a:t> </a:t>
            </a:r>
            <a:r>
              <a:rPr lang="da-DK" sz="2100" dirty="0" smtClean="0">
                <a:latin typeface="Helvetica Light"/>
                <a:cs typeface="Helvetica Light"/>
              </a:rPr>
              <a:t>voksede </a:t>
            </a:r>
            <a:r>
              <a:rPr lang="da-DK" sz="2100" dirty="0">
                <a:latin typeface="Helvetica Light"/>
                <a:cs typeface="Helvetica Light"/>
              </a:rPr>
              <a:t>iblandt de indfødte. </a:t>
            </a:r>
            <a:r>
              <a:rPr lang="da-DK" sz="2100" dirty="0">
                <a:solidFill>
                  <a:srgbClr val="00D900"/>
                </a:solidFill>
                <a:latin typeface="Helvetica Light"/>
                <a:cs typeface="Helvetica Light"/>
              </a:rPr>
              <a:t>Desuden</a:t>
            </a:r>
            <a:r>
              <a:rPr lang="da-DK" sz="2100" dirty="0">
                <a:latin typeface="Helvetica Light"/>
                <a:cs typeface="Helvetica Light"/>
              </a:rPr>
              <a:t> var forholdet mellem de to parter meget præget af raceforestillingen og idéen om højere- og laverestående racer. </a:t>
            </a:r>
            <a:r>
              <a:rPr lang="da-DK" sz="2100" dirty="0">
                <a:solidFill>
                  <a:srgbClr val="00D900"/>
                </a:solidFill>
                <a:latin typeface="Helvetica Light"/>
                <a:cs typeface="Helvetica Light"/>
              </a:rPr>
              <a:t>Dette førte til </a:t>
            </a:r>
            <a:r>
              <a:rPr lang="da-DK" sz="2100" dirty="0">
                <a:latin typeface="Helvetica Light"/>
                <a:cs typeface="Helvetica Light"/>
              </a:rPr>
              <a:t>overlegenhed blandt franskmændene og til modstand fra de indfødte. </a:t>
            </a:r>
            <a:r>
              <a:rPr lang="da-DK" sz="2100" dirty="0">
                <a:solidFill>
                  <a:srgbClr val="40A2FB"/>
                </a:solidFill>
                <a:latin typeface="Helvetica Light"/>
                <a:cs typeface="Helvetica Light"/>
              </a:rPr>
              <a:t>Forholdet må </a:t>
            </a:r>
            <a:r>
              <a:rPr lang="da-DK" sz="2100" dirty="0">
                <a:solidFill>
                  <a:srgbClr val="00D900"/>
                </a:solidFill>
                <a:latin typeface="Helvetica Light"/>
                <a:cs typeface="Helvetica Light"/>
              </a:rPr>
              <a:t>altså</a:t>
            </a:r>
            <a:r>
              <a:rPr lang="da-DK" sz="2100" dirty="0">
                <a:solidFill>
                  <a:srgbClr val="40A2FB"/>
                </a:solidFill>
                <a:latin typeface="Helvetica Light"/>
                <a:cs typeface="Helvetica Light"/>
              </a:rPr>
              <a:t> siges at have været meget spændingsfyldt og må af samme grund</a:t>
            </a:r>
          </a:p>
          <a:p>
            <a:pPr marL="0" indent="0">
              <a:buNone/>
            </a:pPr>
            <a:r>
              <a:rPr lang="da-DK" sz="2100" dirty="0">
                <a:solidFill>
                  <a:srgbClr val="40A2FB"/>
                </a:solidFill>
                <a:latin typeface="Helvetica Light"/>
                <a:cs typeface="Helvetica Light"/>
              </a:rPr>
              <a:t>have medført mange konflikter. </a:t>
            </a:r>
          </a:p>
          <a:p>
            <a:endParaRPr lang="da-DK" sz="21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7198694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rgbClr val="4F81BD"/>
                </a:solidFill>
                <a:latin typeface="Helvetica"/>
                <a:cs typeface="Helvetica"/>
              </a:rPr>
              <a:t>Eksempel </a:t>
            </a:r>
            <a:r>
              <a:rPr lang="da-DK" dirty="0" smtClean="0">
                <a:solidFill>
                  <a:srgbClr val="4F81BD"/>
                </a:solidFill>
                <a:latin typeface="Helvetica"/>
                <a:cs typeface="Helvetica"/>
              </a:rPr>
              <a:t>2: </a:t>
            </a:r>
            <a:r>
              <a:rPr lang="da-DK" dirty="0">
                <a:latin typeface="Helvetica"/>
                <a:cs typeface="Helvetica"/>
              </a:rPr>
              <a:t>Afsnit fra SRP</a:t>
            </a:r>
          </a:p>
        </p:txBody>
      </p:sp>
      <p:sp>
        <p:nvSpPr>
          <p:cNvPr id="3" name="Pladsholder til indhold 2"/>
          <p:cNvSpPr>
            <a:spLocks noGrp="1"/>
          </p:cNvSpPr>
          <p:nvPr>
            <p:ph idx="1"/>
          </p:nvPr>
        </p:nvSpPr>
        <p:spPr/>
        <p:txBody>
          <a:bodyPr>
            <a:noAutofit/>
          </a:bodyPr>
          <a:lstStyle/>
          <a:p>
            <a:pPr marL="0" indent="0">
              <a:buNone/>
            </a:pPr>
            <a:r>
              <a:rPr lang="da-DK" sz="2000" dirty="0" smtClean="0">
                <a:latin typeface="Helvetica Light"/>
                <a:cs typeface="Helvetica Light"/>
              </a:rPr>
              <a:t>Den hierarkiske samfundsopbygning, som Indokina var præget af, bliver tydeligt skildret i </a:t>
            </a:r>
            <a:r>
              <a:rPr lang="da-DK" sz="2000" dirty="0" err="1" smtClean="0">
                <a:latin typeface="Helvetica Light"/>
                <a:cs typeface="Helvetica Light"/>
              </a:rPr>
              <a:t>L’amant</a:t>
            </a:r>
            <a:r>
              <a:rPr lang="da-DK" sz="2000" dirty="0" smtClean="0">
                <a:latin typeface="Helvetica Light"/>
                <a:cs typeface="Helvetica Light"/>
              </a:rPr>
              <a:t> hvor ’elle’ pga. sit forhold til kineseren mødes med fordomme og tages afstand fra af samfundet. Man ser det desuden i den måde kineseren behandles på af ’elles’ familie. Alligevel vælger ’elle’ at fortsætte sit forhold med kineseren. Dette gør hun i første omgang pga. den store rigdom, som kineseren besidder. Desuden pga. sit problematiske forhold til sin familie. Også ’elle’ ved at hun, på trods af hans penge, er hævet over kineseren og at hun derfor har ham i sin magt. Forholdet er altså desuden præget af at hun er den stærkeste part. Alligevel udvikler ’elle’ følelser for kineseren og dette forhold kommer til at påvirke hendes værdier, samt forholdet til sin familie. Det står altså klart at forholdet med kineseren kommer til at betyde meget for ’elle’, idet hun for første gang oplever et modent kærlighedsforhold og ligeledes selv modnes. </a:t>
            </a:r>
          </a:p>
          <a:p>
            <a:pPr marL="0" indent="0">
              <a:buNone/>
            </a:pPr>
            <a:r>
              <a:rPr lang="da-DK" sz="2000" dirty="0">
                <a:latin typeface="Helvetica Light"/>
                <a:cs typeface="Helvetica Light"/>
              </a:rPr>
              <a:t> </a:t>
            </a:r>
          </a:p>
          <a:p>
            <a:endParaRPr lang="da-DK" sz="2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8823549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174</TotalTime>
  <Words>1852</Words>
  <Application>Microsoft Macintosh PowerPoint</Application>
  <PresentationFormat>Skærmshow (4:3)</PresentationFormat>
  <Paragraphs>67</Paragraphs>
  <Slides>14</Slides>
  <Notes>0</Notes>
  <HiddenSlides>0</HiddenSlides>
  <MMClips>0</MMClips>
  <ScaleCrop>false</ScaleCrop>
  <HeadingPairs>
    <vt:vector size="4" baseType="variant">
      <vt:variant>
        <vt:lpstr>Tema</vt:lpstr>
      </vt:variant>
      <vt:variant>
        <vt:i4>1</vt:i4>
      </vt:variant>
      <vt:variant>
        <vt:lpstr>Diastitler</vt:lpstr>
      </vt:variant>
      <vt:variant>
        <vt:i4>14</vt:i4>
      </vt:variant>
    </vt:vector>
  </HeadingPairs>
  <TitlesOfParts>
    <vt:vector size="15" baseType="lpstr">
      <vt:lpstr>Kontortema</vt:lpstr>
      <vt:lpstr>SKRIVEFAGET</vt:lpstr>
      <vt:lpstr>Vigtige begreber i et afsnit</vt:lpstr>
      <vt:lpstr>Vigtige begreber i et afsnit</vt:lpstr>
      <vt:lpstr>Eksempel 1: Afsnit fra SRP</vt:lpstr>
      <vt:lpstr>Eksempel 1: Afsnit fra SRP</vt:lpstr>
      <vt:lpstr>Eksempel 1: Afsnit fra SRP</vt:lpstr>
      <vt:lpstr>Eksempel 1: Afsnit fra SRP</vt:lpstr>
      <vt:lpstr>Eksempel 1: Afsnit fra SRP</vt:lpstr>
      <vt:lpstr>Eksempel 2: Afsnit fra SRP</vt:lpstr>
      <vt:lpstr>Eksempel 2: Afsnit fra SRP</vt:lpstr>
      <vt:lpstr>Eksempel 2: Afsnit fra SRP</vt:lpstr>
      <vt:lpstr>Eksempel 2: Afsnit fra SRP</vt:lpstr>
      <vt:lpstr>Eksempel 2: Afsnit fra SRP</vt:lpstr>
      <vt:lpstr>Øvelse 1 og 2</vt:lpstr>
    </vt:vector>
  </TitlesOfParts>
  <Company>Skanderborg Gymnasium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SKRIVEFAGET</dc:title>
  <dc:creator>Jesper Strøm</dc:creator>
  <cp:lastModifiedBy>Jakob Peter Thomsen</cp:lastModifiedBy>
  <cp:revision>56</cp:revision>
  <dcterms:created xsi:type="dcterms:W3CDTF">2013-05-31T07:13:18Z</dcterms:created>
  <dcterms:modified xsi:type="dcterms:W3CDTF">2016-08-15T14:30:39Z</dcterms:modified>
</cp:coreProperties>
</file>