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6" r:id="rId3"/>
    <p:sldId id="258" r:id="rId4"/>
    <p:sldId id="259" r:id="rId5"/>
    <p:sldId id="260" r:id="rId6"/>
    <p:sldId id="274" r:id="rId7"/>
    <p:sldId id="275" r:id="rId8"/>
    <p:sldId id="276" r:id="rId9"/>
    <p:sldId id="277" r:id="rId10"/>
    <p:sldId id="265" r:id="rId11"/>
    <p:sldId id="267" r:id="rId12"/>
    <p:sldId id="271" r:id="rId13"/>
    <p:sldId id="278" r:id="rId14"/>
    <p:sldId id="279" r:id="rId15"/>
    <p:sldId id="269" r:id="rId16"/>
    <p:sldId id="270" r:id="rId17"/>
    <p:sldId id="266" r:id="rId1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6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25/11/15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26012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25/11/15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935229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25/11/15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171391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25/11/15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93318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C8BB33BD-E17B-4276-8D47-C4BC706E092A}" type="datetimeFigureOut">
              <a:rPr lang="da-DK" smtClean="0"/>
              <a:pPr/>
              <a:t>25/11/15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951292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8BB33BD-E17B-4276-8D47-C4BC706E092A}" type="datetimeFigureOut">
              <a:rPr lang="da-DK" smtClean="0"/>
              <a:pPr/>
              <a:t>25/11/15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89578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8BB33BD-E17B-4276-8D47-C4BC706E092A}" type="datetimeFigureOut">
              <a:rPr lang="da-DK" smtClean="0"/>
              <a:pPr/>
              <a:t>25/11/15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67988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C8BB33BD-E17B-4276-8D47-C4BC706E092A}" type="datetimeFigureOut">
              <a:rPr lang="da-DK" smtClean="0"/>
              <a:pPr/>
              <a:t>25/11/15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877534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BB33BD-E17B-4276-8D47-C4BC706E092A}" type="datetimeFigureOut">
              <a:rPr lang="da-DK" smtClean="0"/>
              <a:pPr/>
              <a:t>25/11/15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473129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25/11/15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45258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25/11/15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1563578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B33BD-E17B-4276-8D47-C4BC706E092A}" type="datetimeFigureOut">
              <a:rPr lang="da-DK" smtClean="0"/>
              <a:pPr/>
              <a:t>25/11/15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CCA3F-F119-4C1B-B220-2319DF088435}" type="slidenum">
              <a:rPr lang="da-DK" smtClean="0"/>
              <a:pPr/>
              <a:t>‹nr.›</a:t>
            </a:fld>
            <a:endParaRPr lang="da-DK"/>
          </a:p>
        </p:txBody>
      </p:sp>
    </p:spTree>
    <p:extLst>
      <p:ext uri="{BB962C8B-B14F-4D97-AF65-F5344CB8AC3E}">
        <p14:creationId xmlns:p14="http://schemas.microsoft.com/office/powerpoint/2010/main" val="40087406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a:xfrm>
            <a:off x="1371600" y="3886200"/>
            <a:ext cx="6951986" cy="1752600"/>
          </a:xfrm>
        </p:spPr>
        <p:txBody>
          <a:bodyPr>
            <a:normAutofit/>
          </a:bodyPr>
          <a:lstStyle/>
          <a:p>
            <a:r>
              <a:rPr lang="da-DK" sz="2800" dirty="0" smtClean="0">
                <a:solidFill>
                  <a:srgbClr val="4F81BD"/>
                </a:solidFill>
                <a:latin typeface="Helvetica Light"/>
                <a:cs typeface="Helvetica Light"/>
              </a:rPr>
              <a:t>Modul </a:t>
            </a:r>
            <a:r>
              <a:rPr lang="da-DK" sz="2800" dirty="0">
                <a:solidFill>
                  <a:srgbClr val="4F81BD"/>
                </a:solidFill>
                <a:latin typeface="Helvetica Light"/>
                <a:cs typeface="Helvetica Light"/>
              </a:rPr>
              <a:t>4</a:t>
            </a:r>
            <a:r>
              <a:rPr lang="da-DK" sz="2800" dirty="0" smtClean="0">
                <a:solidFill>
                  <a:srgbClr val="4F81BD"/>
                </a:solidFill>
                <a:latin typeface="Helvetica Light"/>
                <a:cs typeface="Helvetica Light"/>
              </a:rPr>
              <a:t>: </a:t>
            </a:r>
            <a:r>
              <a:rPr lang="da-DK" sz="2800" dirty="0" smtClean="0">
                <a:latin typeface="Helvetica Light"/>
                <a:cs typeface="Helvetica Light"/>
              </a:rPr>
              <a:t>Faglighed og taksonomi</a:t>
            </a:r>
          </a:p>
          <a:p>
            <a:r>
              <a:rPr lang="da-DK" sz="2800" dirty="0" smtClean="0">
                <a:solidFill>
                  <a:srgbClr val="4F81BD"/>
                </a:solidFill>
                <a:latin typeface="Helvetica Light"/>
                <a:cs typeface="Helvetica Light"/>
              </a:rPr>
              <a:t>Lektion 3: </a:t>
            </a:r>
            <a:r>
              <a:rPr lang="da-DK" sz="2800" dirty="0" smtClean="0">
                <a:latin typeface="Helvetica Light"/>
                <a:cs typeface="Helvetica Light"/>
              </a:rPr>
              <a:t>Den analyserende skrivemåde</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374497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400" dirty="0" smtClean="0">
                <a:solidFill>
                  <a:schemeClr val="accent1"/>
                </a:solidFill>
                <a:latin typeface="Helvetica"/>
                <a:cs typeface="Helvetica"/>
              </a:rPr>
              <a:t>Øvelse 1: </a:t>
            </a:r>
            <a:r>
              <a:rPr lang="da-DK" sz="2400" dirty="0" smtClean="0">
                <a:latin typeface="Helvetica"/>
                <a:cs typeface="Helvetica"/>
              </a:rPr>
              <a:t>Find påstand, begrundelse og dokumentation</a:t>
            </a:r>
            <a:endParaRPr lang="da-DK" sz="2400" dirty="0">
              <a:latin typeface="Helvetica"/>
              <a:cs typeface="Helvetica"/>
            </a:endParaRPr>
          </a:p>
        </p:txBody>
      </p:sp>
      <p:sp>
        <p:nvSpPr>
          <p:cNvPr id="3" name="Pladsholder til indhold 2"/>
          <p:cNvSpPr>
            <a:spLocks noGrp="1"/>
          </p:cNvSpPr>
          <p:nvPr>
            <p:ph idx="1"/>
          </p:nvPr>
        </p:nvSpPr>
        <p:spPr>
          <a:xfrm>
            <a:off x="457200" y="1600200"/>
            <a:ext cx="8229600" cy="4766898"/>
          </a:xfrm>
        </p:spPr>
        <p:txBody>
          <a:bodyPr>
            <a:normAutofit/>
          </a:bodyPr>
          <a:lstStyle/>
          <a:p>
            <a:pPr marL="0" indent="0">
              <a:buNone/>
            </a:pPr>
            <a:r>
              <a:rPr lang="da-DK" sz="2000" dirty="0" smtClean="0">
                <a:latin typeface="Helvetica Light"/>
                <a:cs typeface="Helvetica Light"/>
              </a:rPr>
              <a:t>En anden fortælleteknisk metode, der også anvendes meget i romanen, er den dækkede direkte tanke, hvor læseren føres direkte ind i hovedpersonens tankeunivers. Dette ses fx på s. 241: ”Er det ikke værre end selvmord? At fixe sig ihjel, at skide på dem, der elsker én? At have kærlighed, at have et barn, og alligevel kun tænke på et par timers fred? På suset, når heroinklorid går i blodet, når det rammer hjertet og hjernen.” Brugen af dækket direkte tanke medvirker til at give en indirekte karakteristik af hovedpersonen, idet læseren bliver indviet i hans desperate og fortvivlede tanker. Det er tydeligt, at hovedpersonen elsker sin lille søn Martin, men alligevel er ude af stand til at mobilisere styrke til at komme ud af misbruget og tage sig af sit barn. Tværtimod får selvmordstanker og skyldfølelse ham endnu længere ned ad den negative spiral (…)</a:t>
            </a:r>
            <a:endParaRPr lang="da-DK" sz="2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16758150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Analysens sprog</a:t>
            </a:r>
            <a:endParaRPr lang="da-DK" dirty="0">
              <a:latin typeface="Helvetica"/>
              <a:cs typeface="Helvetica"/>
            </a:endParaRPr>
          </a:p>
        </p:txBody>
      </p:sp>
      <p:sp>
        <p:nvSpPr>
          <p:cNvPr id="3" name="Pladsholder til indhold 2"/>
          <p:cNvSpPr>
            <a:spLocks noGrp="1"/>
          </p:cNvSpPr>
          <p:nvPr>
            <p:ph idx="1"/>
          </p:nvPr>
        </p:nvSpPr>
        <p:spPr>
          <a:xfrm>
            <a:off x="457200" y="1600200"/>
            <a:ext cx="8229600" cy="4922945"/>
          </a:xfrm>
        </p:spPr>
        <p:txBody>
          <a:bodyPr>
            <a:normAutofit fontScale="77500" lnSpcReduction="20000"/>
          </a:bodyPr>
          <a:lstStyle/>
          <a:p>
            <a:r>
              <a:rPr lang="da-DK" dirty="0" smtClean="0">
                <a:latin typeface="Helvetica Light"/>
                <a:cs typeface="Helvetica Light"/>
              </a:rPr>
              <a:t>I analysen anvendes ofte kausale og demonstrerende sætningskoblere</a:t>
            </a:r>
          </a:p>
          <a:p>
            <a:r>
              <a:rPr lang="da-DK" dirty="0" smtClean="0">
                <a:latin typeface="Helvetica Light"/>
                <a:cs typeface="Helvetica Light"/>
              </a:rPr>
              <a:t>De kausale sætningskoblere bruges til at markere sammenhængen mellem påstand og belæg, fx </a:t>
            </a:r>
          </a:p>
          <a:p>
            <a:pPr lvl="1"/>
            <a:r>
              <a:rPr lang="da-DK" dirty="0" smtClean="0">
                <a:latin typeface="Helvetica Light"/>
                <a:cs typeface="Helvetica Light"/>
              </a:rPr>
              <a:t>”Brugen af dækket direkte tanke medvirker til at give en indirekte karakteristik af hovedpersonen,</a:t>
            </a:r>
            <a:r>
              <a:rPr lang="da-DK" dirty="0" smtClean="0">
                <a:solidFill>
                  <a:srgbClr val="3366FF"/>
                </a:solidFill>
                <a:latin typeface="Helvetica Light"/>
                <a:cs typeface="Helvetica Light"/>
              </a:rPr>
              <a:t> idet </a:t>
            </a:r>
            <a:r>
              <a:rPr lang="da-DK" dirty="0" smtClean="0">
                <a:latin typeface="Helvetica Light"/>
                <a:cs typeface="Helvetica Light"/>
              </a:rPr>
              <a:t>læseren bliver indviet i hans desperate og fortvivlede tanker”</a:t>
            </a:r>
          </a:p>
          <a:p>
            <a:r>
              <a:rPr lang="da-DK" dirty="0" smtClean="0">
                <a:latin typeface="Helvetica Light"/>
                <a:cs typeface="Helvetica Light"/>
              </a:rPr>
              <a:t>De demonstrerende sætningskoblere bruges, når man henviser til en tekst for at underbygge sin pointe, fx</a:t>
            </a:r>
          </a:p>
          <a:p>
            <a:pPr lvl="1"/>
            <a:r>
              <a:rPr lang="da-DK" dirty="0" smtClean="0">
                <a:latin typeface="Helvetica Light"/>
                <a:cs typeface="Helvetica Light"/>
              </a:rPr>
              <a:t>”En anden fortælleteknisk metode, der også anvendes meget i romanen, er den dækkede direkte tanke, hvor læseren føres direkte ind i hovedpersonens tankeunivers. </a:t>
            </a:r>
            <a:r>
              <a:rPr lang="da-DK" dirty="0" smtClean="0">
                <a:solidFill>
                  <a:srgbClr val="3366FF"/>
                </a:solidFill>
                <a:latin typeface="Helvetica Light"/>
                <a:cs typeface="Helvetica Light"/>
              </a:rPr>
              <a:t>Dette ses </a:t>
            </a:r>
            <a:r>
              <a:rPr lang="da-DK" dirty="0" smtClean="0">
                <a:latin typeface="Helvetica Light"/>
                <a:cs typeface="Helvetica Light"/>
              </a:rPr>
              <a:t>fx på s. 241: ”Er det ikke værre end selvmord?...”</a:t>
            </a:r>
          </a:p>
          <a:p>
            <a:pPr lvl="1"/>
            <a:endParaRPr lang="da-DK" dirty="0" smtClean="0">
              <a:latin typeface="Helvetica Light"/>
              <a:cs typeface="Helvetica Light"/>
            </a:endParaRPr>
          </a:p>
          <a:p>
            <a:pPr marL="0" indent="0">
              <a:buNone/>
            </a:pPr>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7302704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a:latin typeface="Helvetica"/>
                <a:cs typeface="Helvetica"/>
              </a:rPr>
              <a:t>A</a:t>
            </a:r>
            <a:r>
              <a:rPr lang="da-DK" dirty="0" smtClean="0">
                <a:latin typeface="Helvetica"/>
                <a:cs typeface="Helvetica"/>
              </a:rPr>
              <a:t>nalysens </a:t>
            </a:r>
            <a:r>
              <a:rPr lang="da-DK" dirty="0">
                <a:latin typeface="Helvetica"/>
                <a:cs typeface="Helvetica"/>
              </a:rPr>
              <a:t>s</a:t>
            </a:r>
            <a:r>
              <a:rPr lang="da-DK" dirty="0" smtClean="0">
                <a:latin typeface="Helvetica"/>
                <a:cs typeface="Helvetica"/>
              </a:rPr>
              <a:t>prog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Jesper Nielsen er bosat i en lejlighed i et kvarter med beboere, der er lige så meget på bunden som ham selv: ”(…) de sender det kun ud, fordi de ved, at herude mangler vi alt.” (s. 157, l. 5). Som det ses i citatet, omtaler han det område, han bor i, som ’herude’, hvilket resulterer i, at kvarteret fremstår som værende noget for sig selv, meget marginaliseret og meget fattigt og sølle. </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2472013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a:latin typeface="Helvetica"/>
                <a:cs typeface="Helvetica"/>
              </a:rPr>
              <a:t>A</a:t>
            </a:r>
            <a:r>
              <a:rPr lang="da-DK" dirty="0" smtClean="0">
                <a:latin typeface="Helvetica"/>
                <a:cs typeface="Helvetica"/>
              </a:rPr>
              <a:t>nalysens </a:t>
            </a:r>
            <a:r>
              <a:rPr lang="da-DK" dirty="0">
                <a:latin typeface="Helvetica"/>
                <a:cs typeface="Helvetica"/>
              </a:rPr>
              <a:t>s</a:t>
            </a:r>
            <a:r>
              <a:rPr lang="da-DK" dirty="0" smtClean="0">
                <a:latin typeface="Helvetica"/>
                <a:cs typeface="Helvetica"/>
              </a:rPr>
              <a:t>prog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Jesper Nielsen er bosat i en lejlighed i et kvarter med beboere, der er lige så meget på bunden som ham selv: ”(…) de sender det kun ud, fordi de ved, at herude mangler vi alt.” (s. 157, l. 5). </a:t>
            </a:r>
            <a:r>
              <a:rPr lang="da-DK" sz="2800" dirty="0" smtClean="0">
                <a:solidFill>
                  <a:srgbClr val="4F81BD"/>
                </a:solidFill>
                <a:latin typeface="Helvetica Light"/>
                <a:cs typeface="Helvetica Light"/>
              </a:rPr>
              <a:t>Som det ses i citatet</a:t>
            </a:r>
            <a:r>
              <a:rPr lang="da-DK" sz="2800" dirty="0" smtClean="0">
                <a:latin typeface="Helvetica Light"/>
                <a:cs typeface="Helvetica Light"/>
              </a:rPr>
              <a:t>, omtaler han det område, han bor i, som ’herude’, hvilket resulterer i, at kvarteret fremstår som værende noget for sig selv, meget marginaliseret og meget fattigt og sølle. </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5" name="Tekstfelt 4"/>
          <p:cNvSpPr txBox="1"/>
          <p:nvPr/>
        </p:nvSpPr>
        <p:spPr>
          <a:xfrm>
            <a:off x="3044375" y="2808358"/>
            <a:ext cx="4523073" cy="553998"/>
          </a:xfrm>
          <a:prstGeom prst="rect">
            <a:avLst/>
          </a:prstGeom>
          <a:solidFill>
            <a:schemeClr val="bg1"/>
          </a:solidFill>
          <a:ln>
            <a:solidFill>
              <a:schemeClr val="accent6"/>
            </a:solidFill>
          </a:ln>
        </p:spPr>
        <p:txBody>
          <a:bodyPr wrap="square" rtlCol="0">
            <a:spAutoFit/>
          </a:bodyPr>
          <a:lstStyle/>
          <a:p>
            <a:r>
              <a:rPr lang="da-DK" sz="3000" dirty="0" smtClean="0">
                <a:solidFill>
                  <a:schemeClr val="accent6"/>
                </a:solidFill>
                <a:latin typeface="Helvetica Light"/>
                <a:cs typeface="Helvetica Light"/>
              </a:rPr>
              <a:t>Demonstrerende kobling</a:t>
            </a:r>
          </a:p>
        </p:txBody>
      </p:sp>
    </p:spTree>
    <p:extLst>
      <p:ext uri="{BB962C8B-B14F-4D97-AF65-F5344CB8AC3E}">
        <p14:creationId xmlns:p14="http://schemas.microsoft.com/office/powerpoint/2010/main" val="19837704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a:latin typeface="Helvetica"/>
                <a:cs typeface="Helvetica"/>
              </a:rPr>
              <a:t>A</a:t>
            </a:r>
            <a:r>
              <a:rPr lang="da-DK" dirty="0" smtClean="0">
                <a:latin typeface="Helvetica"/>
                <a:cs typeface="Helvetica"/>
              </a:rPr>
              <a:t>nalysens </a:t>
            </a:r>
            <a:r>
              <a:rPr lang="da-DK" dirty="0">
                <a:latin typeface="Helvetica"/>
                <a:cs typeface="Helvetica"/>
              </a:rPr>
              <a:t>s</a:t>
            </a:r>
            <a:r>
              <a:rPr lang="da-DK" dirty="0" smtClean="0">
                <a:latin typeface="Helvetica"/>
                <a:cs typeface="Helvetica"/>
              </a:rPr>
              <a:t>prog</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800" dirty="0" smtClean="0">
                <a:latin typeface="Helvetica Light"/>
                <a:cs typeface="Helvetica Light"/>
              </a:rPr>
              <a:t>Jesper Nielsen er bosat i en lejlighed i et kvarter med beboere, der er lige så meget på bunden som ham selv: ”(…) de sender det kun ud, fordi de ved, at herude mangler vi alt.” (s. 157, l. 5). </a:t>
            </a:r>
            <a:r>
              <a:rPr lang="da-DK" sz="2800" dirty="0" smtClean="0">
                <a:solidFill>
                  <a:srgbClr val="4F81BD"/>
                </a:solidFill>
                <a:latin typeface="Helvetica Light"/>
                <a:cs typeface="Helvetica Light"/>
              </a:rPr>
              <a:t>Som det ses i citatet</a:t>
            </a:r>
            <a:r>
              <a:rPr lang="da-DK" sz="2800" dirty="0" smtClean="0">
                <a:latin typeface="Helvetica Light"/>
                <a:cs typeface="Helvetica Light"/>
              </a:rPr>
              <a:t>, omtaler han det område, han bor i, som ’herude’, </a:t>
            </a:r>
            <a:r>
              <a:rPr lang="da-DK" sz="2800" dirty="0" smtClean="0">
                <a:solidFill>
                  <a:srgbClr val="FF0000"/>
                </a:solidFill>
                <a:latin typeface="Helvetica Light"/>
                <a:cs typeface="Helvetica Light"/>
              </a:rPr>
              <a:t>hvilket resulterer i</a:t>
            </a:r>
            <a:r>
              <a:rPr lang="da-DK" sz="2800" dirty="0" smtClean="0">
                <a:latin typeface="Helvetica Light"/>
                <a:cs typeface="Helvetica Light"/>
              </a:rPr>
              <a:t>, at kvarteret fremstår som værende noget for sig selv, meget marginaliseret og meget fattigt og sølle. </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
        <p:nvSpPr>
          <p:cNvPr id="6" name="Tekstfelt 5"/>
          <p:cNvSpPr txBox="1"/>
          <p:nvPr/>
        </p:nvSpPr>
        <p:spPr>
          <a:xfrm>
            <a:off x="4775061" y="4376411"/>
            <a:ext cx="2592069" cy="523220"/>
          </a:xfrm>
          <a:prstGeom prst="rect">
            <a:avLst/>
          </a:prstGeom>
          <a:solidFill>
            <a:schemeClr val="bg1"/>
          </a:solidFill>
          <a:ln>
            <a:solidFill>
              <a:schemeClr val="accent6"/>
            </a:solidFill>
          </a:ln>
        </p:spPr>
        <p:txBody>
          <a:bodyPr wrap="square" rtlCol="0">
            <a:spAutoFit/>
          </a:bodyPr>
          <a:lstStyle/>
          <a:p>
            <a:r>
              <a:rPr lang="da-DK" sz="2800" dirty="0">
                <a:solidFill>
                  <a:schemeClr val="accent6"/>
                </a:solidFill>
                <a:latin typeface="Helvetica Light"/>
                <a:cs typeface="Helvetica Light"/>
              </a:rPr>
              <a:t>K</a:t>
            </a:r>
            <a:r>
              <a:rPr lang="da-DK" sz="2800" dirty="0" smtClean="0">
                <a:solidFill>
                  <a:schemeClr val="accent6"/>
                </a:solidFill>
                <a:latin typeface="Helvetica Light"/>
                <a:cs typeface="Helvetica Light"/>
              </a:rPr>
              <a:t>ausal kobling</a:t>
            </a:r>
          </a:p>
        </p:txBody>
      </p:sp>
    </p:spTree>
    <p:extLst>
      <p:ext uri="{BB962C8B-B14F-4D97-AF65-F5344CB8AC3E}">
        <p14:creationId xmlns:p14="http://schemas.microsoft.com/office/powerpoint/2010/main" val="20787958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600" dirty="0" smtClean="0">
                <a:solidFill>
                  <a:schemeClr val="accent1"/>
                </a:solidFill>
                <a:latin typeface="Helvetica"/>
                <a:cs typeface="Helvetica"/>
              </a:rPr>
              <a:t>Øvelse 2: </a:t>
            </a:r>
            <a:r>
              <a:rPr lang="da-DK" sz="3600" dirty="0" smtClean="0">
                <a:latin typeface="Helvetica"/>
                <a:cs typeface="Helvetica"/>
              </a:rPr>
              <a:t>Find kausale sætningskoblere</a:t>
            </a:r>
            <a:endParaRPr lang="da-DK" sz="3600" dirty="0">
              <a:latin typeface="Helvetica"/>
              <a:cs typeface="Helvetica"/>
            </a:endParaRPr>
          </a:p>
        </p:txBody>
      </p:sp>
      <p:sp>
        <p:nvSpPr>
          <p:cNvPr id="3" name="Pladsholder til indhold 2"/>
          <p:cNvSpPr>
            <a:spLocks noGrp="1"/>
          </p:cNvSpPr>
          <p:nvPr>
            <p:ph idx="1"/>
          </p:nvPr>
        </p:nvSpPr>
        <p:spPr/>
        <p:txBody>
          <a:bodyPr>
            <a:normAutofit/>
          </a:bodyPr>
          <a:lstStyle/>
          <a:p>
            <a:r>
              <a:rPr lang="da-DK" sz="2800" dirty="0" smtClean="0">
                <a:latin typeface="Helvetica Light"/>
                <a:cs typeface="Helvetica Light"/>
              </a:rPr>
              <a:t>Da forfatteren Kjell Askildsen er kendt for en minimalistisk stil, er det ikke overraskende, at teksten nærmest kun bæres frem af replikker – uden forklaringer eller kommentarer fra fortælleren.</a:t>
            </a:r>
          </a:p>
          <a:p>
            <a:r>
              <a:rPr lang="da-DK" sz="2800" dirty="0" smtClean="0">
                <a:latin typeface="Helvetica Light"/>
                <a:cs typeface="Helvetica Light"/>
              </a:rPr>
              <a:t>Som det ses i citatet, omtaler hun sin mand som ’kongen’, hvilket resulterer i, at han fremstår for læseren som…</a:t>
            </a:r>
          </a:p>
          <a:p>
            <a:r>
              <a:rPr lang="da-DK" sz="2800" dirty="0" smtClean="0">
                <a:latin typeface="Helvetica Light"/>
                <a:cs typeface="Helvetica Light"/>
              </a:rPr>
              <a:t>Hovedpersonen bor altså i et miljø, som er…</a:t>
            </a:r>
          </a:p>
          <a:p>
            <a:pPr marL="0" indent="0">
              <a:buNone/>
            </a:pP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2616008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latin typeface="Helvetica"/>
                <a:cs typeface="Helvetica"/>
              </a:rPr>
              <a:t>Eksempler på </a:t>
            </a:r>
            <a:r>
              <a:rPr lang="da-DK" dirty="0" smtClean="0">
                <a:latin typeface="Helvetica"/>
                <a:cs typeface="Helvetica"/>
              </a:rPr>
              <a:t>demonstrerende </a:t>
            </a:r>
            <a:r>
              <a:rPr lang="da-DK" dirty="0" smtClean="0">
                <a:latin typeface="Helvetica"/>
                <a:cs typeface="Helvetica"/>
              </a:rPr>
              <a:t>sætningskoblinger</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800" dirty="0" smtClean="0">
                <a:solidFill>
                  <a:srgbClr val="4F81BD"/>
                </a:solidFill>
                <a:latin typeface="Helvetica Light"/>
                <a:cs typeface="Helvetica Light"/>
              </a:rPr>
              <a:t>I ovenstående eksempler kan man se</a:t>
            </a:r>
            <a:r>
              <a:rPr lang="da-DK" sz="2800" dirty="0" smtClean="0">
                <a:latin typeface="Helvetica Light"/>
                <a:cs typeface="Helvetica Light"/>
              </a:rPr>
              <a:t>, at …</a:t>
            </a:r>
          </a:p>
          <a:p>
            <a:r>
              <a:rPr lang="da-DK" sz="2800" dirty="0" smtClean="0">
                <a:solidFill>
                  <a:srgbClr val="4F81BD"/>
                </a:solidFill>
                <a:latin typeface="Helvetica Light"/>
                <a:cs typeface="Helvetica Light"/>
              </a:rPr>
              <a:t>Forsøgsresultaterne viser </a:t>
            </a:r>
            <a:r>
              <a:rPr lang="da-DK" sz="2800" dirty="0" smtClean="0">
                <a:latin typeface="Helvetica Light"/>
                <a:cs typeface="Helvetica Light"/>
              </a:rPr>
              <a:t>en tydelig forskel mellem de to bakteriekulturer: </a:t>
            </a:r>
          </a:p>
          <a:p>
            <a:r>
              <a:rPr lang="da-DK" sz="2800" dirty="0" smtClean="0">
                <a:solidFill>
                  <a:srgbClr val="4F81BD"/>
                </a:solidFill>
                <a:latin typeface="Helvetica Light"/>
                <a:cs typeface="Helvetica Light"/>
              </a:rPr>
              <a:t>Som det ses i citatet</a:t>
            </a:r>
            <a:r>
              <a:rPr lang="da-DK" sz="2800" dirty="0" smtClean="0">
                <a:latin typeface="Helvetica Light"/>
                <a:cs typeface="Helvetica Light"/>
              </a:rPr>
              <a:t>, er …</a:t>
            </a:r>
          </a:p>
          <a:p>
            <a:r>
              <a:rPr lang="da-DK" sz="2800" dirty="0" smtClean="0">
                <a:solidFill>
                  <a:srgbClr val="4F81BD"/>
                </a:solidFill>
                <a:latin typeface="Helvetica Light"/>
                <a:cs typeface="Helvetica Light"/>
              </a:rPr>
              <a:t>Tabellen viser </a:t>
            </a:r>
            <a:r>
              <a:rPr lang="da-DK" sz="2800" dirty="0" smtClean="0">
                <a:latin typeface="Helvetica Light"/>
                <a:cs typeface="Helvetica Light"/>
              </a:rPr>
              <a:t>en …</a:t>
            </a:r>
          </a:p>
          <a:p>
            <a:r>
              <a:rPr lang="da-DK" sz="2800" dirty="0" smtClean="0">
                <a:latin typeface="Helvetica Light"/>
                <a:cs typeface="Helvetica Light"/>
              </a:rPr>
              <a:t>Afmagten </a:t>
            </a:r>
            <a:r>
              <a:rPr lang="da-DK" sz="2800" dirty="0" smtClean="0">
                <a:solidFill>
                  <a:srgbClr val="4F81BD"/>
                </a:solidFill>
                <a:latin typeface="Helvetica Light"/>
                <a:cs typeface="Helvetica Light"/>
              </a:rPr>
              <a:t>kommer til udtryk i følgende citat</a:t>
            </a:r>
            <a:r>
              <a:rPr lang="da-DK" sz="2800" dirty="0" smtClean="0">
                <a:latin typeface="Helvetica Light"/>
                <a:cs typeface="Helvetica Light"/>
              </a:rPr>
              <a:t>: </a:t>
            </a:r>
          </a:p>
          <a:p>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872509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3: </a:t>
            </a:r>
            <a:r>
              <a:rPr lang="da-DK" dirty="0" smtClean="0">
                <a:latin typeface="Helvetica"/>
                <a:cs typeface="Helvetica"/>
              </a:rPr>
              <a:t>Analyse af et brev</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800" dirty="0" smtClean="0">
                <a:latin typeface="Helvetica Light"/>
                <a:cs typeface="Helvetica Light"/>
              </a:rPr>
              <a:t>Skriv en kildekritisk analyse af Erna Listings brev til Julius </a:t>
            </a:r>
            <a:r>
              <a:rPr lang="da-DK" sz="2800" dirty="0" err="1" smtClean="0">
                <a:latin typeface="Helvetica Light"/>
                <a:cs typeface="Helvetica Light"/>
              </a:rPr>
              <a:t>Streicher</a:t>
            </a:r>
            <a:r>
              <a:rPr lang="da-DK" sz="2800" dirty="0" smtClean="0">
                <a:latin typeface="Helvetica Light"/>
                <a:cs typeface="Helvetica Light"/>
              </a:rPr>
              <a:t>.</a:t>
            </a:r>
          </a:p>
          <a:p>
            <a:r>
              <a:rPr lang="da-DK" sz="2800" dirty="0" smtClean="0">
                <a:latin typeface="Helvetica Light"/>
                <a:cs typeface="Helvetica Light"/>
              </a:rPr>
              <a:t>Analysen skal være argumenterende og indeholde dokumentation for dine iagttagelser</a:t>
            </a:r>
          </a:p>
          <a:p>
            <a:r>
              <a:rPr lang="da-DK" sz="2800" dirty="0" smtClean="0">
                <a:latin typeface="Helvetica Light"/>
                <a:cs typeface="Helvetica Light"/>
              </a:rPr>
              <a:t>Anvend både kausale og demonstrerende sætningskoblinger til at gøre sammenhæng og dokumentation tydelig</a:t>
            </a:r>
            <a:endParaRPr lang="da-DK" sz="2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8551311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Den analyserende skrivemåde</a:t>
            </a:r>
            <a:endParaRPr lang="da-DK" dirty="0">
              <a:latin typeface="Helvetica"/>
              <a:cs typeface="Helvetica"/>
            </a:endParaRPr>
          </a:p>
        </p:txBody>
      </p:sp>
      <p:sp>
        <p:nvSpPr>
          <p:cNvPr id="5" name="Pladsholder til indhold 4"/>
          <p:cNvSpPr>
            <a:spLocks noGrp="1"/>
          </p:cNvSpPr>
          <p:nvPr>
            <p:ph idx="1"/>
          </p:nvPr>
        </p:nvSpPr>
        <p:spPr/>
        <p:txBody>
          <a:bodyPr>
            <a:normAutofit/>
          </a:bodyPr>
          <a:lstStyle/>
          <a:p>
            <a:r>
              <a:rPr lang="da-DK" sz="2800" dirty="0" smtClean="0">
                <a:latin typeface="Helvetica Light"/>
                <a:cs typeface="Helvetica Light"/>
              </a:rPr>
              <a:t>Den analyserende skrivemåde er på et højere taksonomisk niveau end den redegørende, idet man her i højere grad forholder sig undersøgende til et materiale (en tekst, en film, en tabel, en figur osv.)</a:t>
            </a:r>
          </a:p>
          <a:p>
            <a:r>
              <a:rPr lang="da-DK" sz="2800" dirty="0" smtClean="0">
                <a:latin typeface="Helvetica Light"/>
                <a:cs typeface="Helvetica Light"/>
              </a:rPr>
              <a:t>Her er det vigtigt, at du viser og begrunder dine iagttagelser til læseren </a:t>
            </a:r>
          </a:p>
          <a:p>
            <a:r>
              <a:rPr lang="da-DK" sz="2800" dirty="0" smtClean="0">
                <a:latin typeface="Helvetica Light"/>
                <a:cs typeface="Helvetica Light"/>
              </a:rPr>
              <a:t>Du skal løbende dokumentere iagttagelserne med fx teksteksempler eller talmateriale</a:t>
            </a:r>
            <a:endParaRPr lang="da-DK" sz="2800" dirty="0">
              <a:latin typeface="Helvetica Light"/>
              <a:cs typeface="Helvetica Light"/>
            </a:endParaRPr>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2824838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Analyse og argumentation</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400" dirty="0" smtClean="0">
                <a:latin typeface="Helvetica Light"/>
                <a:cs typeface="Helvetica Light"/>
              </a:rPr>
              <a:t>Argumentation er meget central i analysen, idet du løbende forventes at begrunde dine iagttagelser og tolkninger</a:t>
            </a:r>
          </a:p>
          <a:p>
            <a:r>
              <a:rPr lang="da-DK" sz="2400" dirty="0" smtClean="0">
                <a:latin typeface="Helvetica Light"/>
                <a:cs typeface="Helvetica Light"/>
              </a:rPr>
              <a:t>Et analyserende afsnit er i store træk bygget op over grundelementerne i et argument:</a:t>
            </a:r>
          </a:p>
          <a:p>
            <a:pPr lvl="1"/>
            <a:r>
              <a:rPr lang="da-DK" sz="2000" dirty="0" smtClean="0">
                <a:latin typeface="Helvetica Light"/>
                <a:cs typeface="Helvetica Light"/>
              </a:rPr>
              <a:t>Påstand: Du påstår noget ud fra din forståelse af materialet</a:t>
            </a:r>
          </a:p>
          <a:p>
            <a:pPr lvl="1"/>
            <a:r>
              <a:rPr lang="da-DK" sz="2000" dirty="0" smtClean="0">
                <a:latin typeface="Helvetica Light"/>
                <a:cs typeface="Helvetica Light"/>
              </a:rPr>
              <a:t>Begrundelse (belæg): </a:t>
            </a:r>
            <a:r>
              <a:rPr lang="da-DK" sz="2000" dirty="0">
                <a:latin typeface="Helvetica Light"/>
                <a:cs typeface="Helvetica Light"/>
              </a:rPr>
              <a:t>D</a:t>
            </a:r>
            <a:r>
              <a:rPr lang="da-DK" sz="2000" dirty="0" smtClean="0">
                <a:latin typeface="Helvetica Light"/>
                <a:cs typeface="Helvetica Light"/>
              </a:rPr>
              <a:t>u dokumenterer, at påstanden er rigtig (eller sandsynlig)</a:t>
            </a:r>
          </a:p>
          <a:p>
            <a:r>
              <a:rPr lang="da-DK" sz="2400" dirty="0" smtClean="0">
                <a:latin typeface="Helvetica Light"/>
                <a:cs typeface="Helvetica Light"/>
              </a:rPr>
              <a:t>Der kan også forekomme redegørende passager i analysen, hvis et begreb fx skal forklares.</a:t>
            </a:r>
            <a:endParaRPr lang="da-DK" sz="24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6785625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smtClean="0">
                <a:latin typeface="Helvetica"/>
                <a:cs typeface="Helvetica"/>
              </a:rPr>
              <a:t>Analyse fra SRP</a:t>
            </a:r>
            <a:endParaRPr lang="da-DK" dirty="0">
              <a:latin typeface="Helvetica"/>
              <a:cs typeface="Helvetica"/>
            </a:endParaRPr>
          </a:p>
        </p:txBody>
      </p:sp>
      <p:sp>
        <p:nvSpPr>
          <p:cNvPr id="3" name="Pladsholder til indhold 2"/>
          <p:cNvSpPr>
            <a:spLocks noGrp="1"/>
          </p:cNvSpPr>
          <p:nvPr>
            <p:ph idx="1"/>
          </p:nvPr>
        </p:nvSpPr>
        <p:spPr>
          <a:xfrm>
            <a:off x="457200" y="1600200"/>
            <a:ext cx="8229600" cy="4895567"/>
          </a:xfrm>
        </p:spPr>
        <p:txBody>
          <a:bodyPr>
            <a:noAutofit/>
          </a:bodyPr>
          <a:lstStyle/>
          <a:p>
            <a:pPr marL="0" indent="0">
              <a:buNone/>
            </a:pPr>
            <a:r>
              <a:rPr lang="da-DK" sz="2400" dirty="0" smtClean="0">
                <a:latin typeface="Helvetica Light"/>
                <a:cs typeface="Helvetica Light"/>
              </a:rPr>
              <a:t>(…) Derudover gør Jonas T. Bengtsson i høj grad brug af scenisk fremstilling, hvor læseren detaljeret og sekund for sekund informeres om, hvad der sker i handlingen, og hvor den fortalte tid stemmer overens med fortælletiden, fx: ”Jeg finder venen. Suger blod op i kanylen. Albaneren går helt hen til mig, taler så dæmpet, at det kun er mig, der kan høre ham. ’Tænker du på Martin nu? Er det ham, du tænker på?’ Han ser mig ind i øjnene, blinker ikke. Jeg tømmer sprøjten i armen” (s. 238, l. 12). Dette er med til at skabe indlevelse hos læseren, fordi man næsten får en følelse af selv at være til stede i det grusomme handlingsforløb.</a:t>
            </a:r>
            <a:endParaRPr lang="da-DK" sz="24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6753096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smtClean="0">
                <a:latin typeface="Helvetica"/>
                <a:cs typeface="Helvetica"/>
              </a:rPr>
              <a:t>Analyse fra SRP</a:t>
            </a:r>
            <a:endParaRPr lang="da-DK" dirty="0">
              <a:latin typeface="Helvetica"/>
              <a:cs typeface="Helvetica"/>
            </a:endParaRPr>
          </a:p>
        </p:txBody>
      </p:sp>
      <p:sp>
        <p:nvSpPr>
          <p:cNvPr id="3" name="Pladsholder til indhold 2"/>
          <p:cNvSpPr>
            <a:spLocks noGrp="1"/>
          </p:cNvSpPr>
          <p:nvPr>
            <p:ph idx="1"/>
          </p:nvPr>
        </p:nvSpPr>
        <p:spPr>
          <a:xfrm>
            <a:off x="457200" y="1600200"/>
            <a:ext cx="8229600" cy="4895567"/>
          </a:xfrm>
        </p:spPr>
        <p:txBody>
          <a:bodyPr>
            <a:normAutofit/>
          </a:bodyPr>
          <a:lstStyle/>
          <a:p>
            <a:pPr marL="0" indent="0">
              <a:buNone/>
            </a:pPr>
            <a:r>
              <a:rPr lang="da-DK" sz="2400" dirty="0" smtClean="0">
                <a:latin typeface="Helvetica Light"/>
                <a:cs typeface="Helvetica Light"/>
              </a:rPr>
              <a:t>(…) </a:t>
            </a:r>
            <a:r>
              <a:rPr lang="da-DK" sz="2400" dirty="0" smtClean="0">
                <a:solidFill>
                  <a:srgbClr val="77D1FF"/>
                </a:solidFill>
                <a:latin typeface="Helvetica Light"/>
                <a:cs typeface="Helvetica Light"/>
              </a:rPr>
              <a:t>Derudover gør Jonas T. Bengtsson i høj grad brug af scenisk fremstilling</a:t>
            </a:r>
            <a:r>
              <a:rPr lang="da-DK" sz="2400" dirty="0" smtClean="0">
                <a:latin typeface="Helvetica Light"/>
                <a:cs typeface="Helvetica Light"/>
              </a:rPr>
              <a:t>, hvor læseren detaljeret og sekund for sekund informeres om, hvad der sker i handlingen, og hvor den fortalte tid stemmer overens med fortælletiden, fx: ”Jeg finder venen. Suger blod op i kanylen. Albaneren går helt hen til mig, taler så dæmpet, at det kun er mig, der kan høre ham. ’Tænker du på Martin nu? Er det ham, du tænker på?’ Han ser mig ind i øjnene, blinker ikke. Jeg tømmer sprøjten i armen” (s. 238, l. 12). Dette er med til at skabe indlevelse hos læseren, fordi man næsten får en følelse af selv at være til stede i det grusomme handlingsforløb.</a:t>
            </a:r>
            <a:endParaRPr lang="da-DK" sz="2400" dirty="0">
              <a:latin typeface="Helvetica Light"/>
              <a:cs typeface="Helvetica Light"/>
            </a:endParaRPr>
          </a:p>
        </p:txBody>
      </p:sp>
      <p:sp>
        <p:nvSpPr>
          <p:cNvPr id="4" name="Tekstfelt 3"/>
          <p:cNvSpPr txBox="1"/>
          <p:nvPr/>
        </p:nvSpPr>
        <p:spPr>
          <a:xfrm>
            <a:off x="2419770" y="2582246"/>
            <a:ext cx="5125995" cy="1902059"/>
          </a:xfrm>
          <a:prstGeom prst="rect">
            <a:avLst/>
          </a:prstGeom>
          <a:solidFill>
            <a:schemeClr val="bg1"/>
          </a:solidFill>
          <a:ln w="19050">
            <a:solidFill>
              <a:schemeClr val="accent6"/>
            </a:solidFill>
          </a:ln>
        </p:spPr>
        <p:txBody>
          <a:bodyPr wrap="square" rtlCol="0">
            <a:spAutoFit/>
          </a:bodyPr>
          <a:lstStyle/>
          <a:p>
            <a:pPr>
              <a:lnSpc>
                <a:spcPct val="110000"/>
              </a:lnSpc>
            </a:pPr>
            <a:r>
              <a:rPr lang="da-DK" sz="2800" b="1" dirty="0" smtClean="0">
                <a:solidFill>
                  <a:schemeClr val="accent6"/>
                </a:solidFill>
                <a:latin typeface="Helvetica"/>
                <a:cs typeface="Helvetica"/>
              </a:rPr>
              <a:t>Påstand</a:t>
            </a:r>
            <a:r>
              <a:rPr lang="da-DK" sz="2800" dirty="0" smtClean="0">
                <a:solidFill>
                  <a:schemeClr val="accent6"/>
                </a:solidFill>
                <a:latin typeface="Helvetica Light"/>
                <a:cs typeface="Helvetica Light"/>
              </a:rPr>
              <a:t>: Romanen præges af scenisk fremstilling</a:t>
            </a:r>
          </a:p>
          <a:p>
            <a:endParaRPr lang="da-DK" sz="2800" dirty="0">
              <a:solidFill>
                <a:srgbClr val="FFFF00"/>
              </a:solidFill>
              <a:latin typeface="Helvetica Light"/>
              <a:cs typeface="Helvetica Light"/>
            </a:endParaRPr>
          </a:p>
          <a:p>
            <a:endParaRPr lang="da-DK" sz="2800" dirty="0">
              <a:solidFill>
                <a:srgbClr val="FFFF00"/>
              </a:solidFill>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2882346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smtClean="0">
                <a:latin typeface="Helvetica"/>
                <a:cs typeface="Helvetica"/>
              </a:rPr>
              <a:t>Analyse fra SRP</a:t>
            </a:r>
            <a:endParaRPr lang="da-DK" dirty="0">
              <a:latin typeface="Helvetica"/>
              <a:cs typeface="Helvetica"/>
            </a:endParaRPr>
          </a:p>
        </p:txBody>
      </p:sp>
      <p:sp>
        <p:nvSpPr>
          <p:cNvPr id="3" name="Pladsholder til indhold 2"/>
          <p:cNvSpPr>
            <a:spLocks noGrp="1"/>
          </p:cNvSpPr>
          <p:nvPr>
            <p:ph idx="1"/>
          </p:nvPr>
        </p:nvSpPr>
        <p:spPr>
          <a:xfrm>
            <a:off x="457200" y="1600200"/>
            <a:ext cx="8229600" cy="4895567"/>
          </a:xfrm>
        </p:spPr>
        <p:txBody>
          <a:bodyPr>
            <a:normAutofit/>
          </a:bodyPr>
          <a:lstStyle/>
          <a:p>
            <a:pPr marL="0" indent="0">
              <a:buNone/>
            </a:pPr>
            <a:r>
              <a:rPr lang="da-DK" sz="2400" dirty="0" smtClean="0">
                <a:latin typeface="Helvetica Light"/>
                <a:cs typeface="Helvetica Light"/>
              </a:rPr>
              <a:t>(…) </a:t>
            </a:r>
            <a:r>
              <a:rPr lang="da-DK" sz="2400" dirty="0" smtClean="0">
                <a:solidFill>
                  <a:srgbClr val="77D1FF"/>
                </a:solidFill>
                <a:latin typeface="Helvetica Light"/>
                <a:cs typeface="Helvetica Light"/>
              </a:rPr>
              <a:t>Derudover gør Jonas T. Bengtsson i høj grad brug af scenisk fremstilling</a:t>
            </a:r>
            <a:r>
              <a:rPr lang="da-DK" sz="2400" dirty="0" smtClean="0">
                <a:latin typeface="Helvetica Light"/>
                <a:cs typeface="Helvetica Light"/>
              </a:rPr>
              <a:t>, </a:t>
            </a:r>
            <a:r>
              <a:rPr lang="da-DK" sz="2400" dirty="0" smtClean="0">
                <a:solidFill>
                  <a:schemeClr val="accent6"/>
                </a:solidFill>
                <a:latin typeface="Helvetica Light"/>
                <a:cs typeface="Helvetica Light"/>
              </a:rPr>
              <a:t>hvor læseren detaljeret og sekund for sekund informeres om, hvad der sker i handlingen, og hvor den fortalte tid stemmer overens med fortælletiden</a:t>
            </a:r>
            <a:r>
              <a:rPr lang="da-DK" sz="2400" dirty="0" smtClean="0">
                <a:latin typeface="Helvetica Light"/>
                <a:cs typeface="Helvetica Light"/>
              </a:rPr>
              <a:t>, fx: ”Jeg finder venen. Suger blod op i kanylen. Albaneren går helt hen til mig, taler så dæmpet, at det kun er mig, der kan høre ham. ’Tænker du på Martin nu? Er det ham, du tænker på?’ Han ser mig ind i øjnene, blinker ikke. Jeg tømmer sprøjten i armen” (s. 238, l. 12). Dette er med til at skabe indlevelse hos læseren, fordi man næsten får en følelse af selv at være til stede i det grusomme handlingsforløb.</a:t>
            </a:r>
            <a:endParaRPr lang="da-DK" sz="2400" dirty="0">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
        <p:nvSpPr>
          <p:cNvPr id="6" name="Tekstfelt 5"/>
          <p:cNvSpPr txBox="1"/>
          <p:nvPr/>
        </p:nvSpPr>
        <p:spPr>
          <a:xfrm>
            <a:off x="2352935" y="3320969"/>
            <a:ext cx="4588676" cy="1384995"/>
          </a:xfrm>
          <a:prstGeom prst="rect">
            <a:avLst/>
          </a:prstGeom>
          <a:solidFill>
            <a:schemeClr val="bg1"/>
          </a:solidFill>
          <a:ln w="19050">
            <a:solidFill>
              <a:schemeClr val="accent6"/>
            </a:solidFill>
          </a:ln>
        </p:spPr>
        <p:txBody>
          <a:bodyPr wrap="square" rtlCol="0">
            <a:spAutoFit/>
          </a:bodyPr>
          <a:lstStyle/>
          <a:p>
            <a:r>
              <a:rPr lang="da-DK" sz="2800" dirty="0" smtClean="0">
                <a:solidFill>
                  <a:schemeClr val="accent6"/>
                </a:solidFill>
                <a:latin typeface="Helvetica Light"/>
                <a:cs typeface="Helvetica Light"/>
              </a:rPr>
              <a:t>Kort </a:t>
            </a:r>
            <a:r>
              <a:rPr lang="da-DK" sz="2800" b="1" dirty="0" smtClean="0">
                <a:solidFill>
                  <a:schemeClr val="accent6"/>
                </a:solidFill>
                <a:latin typeface="Helvetica"/>
                <a:cs typeface="Helvetica"/>
              </a:rPr>
              <a:t>redegørelse</a:t>
            </a:r>
            <a:r>
              <a:rPr lang="da-DK" sz="2800" dirty="0" smtClean="0">
                <a:solidFill>
                  <a:schemeClr val="accent6"/>
                </a:solidFill>
                <a:latin typeface="Helvetica Light"/>
                <a:cs typeface="Helvetica Light"/>
              </a:rPr>
              <a:t> for, hvad scenisk fremstilling er</a:t>
            </a:r>
            <a:endParaRPr lang="da-DK" sz="2800" dirty="0">
              <a:solidFill>
                <a:schemeClr val="accent6"/>
              </a:solidFill>
              <a:latin typeface="Helvetica Light"/>
              <a:cs typeface="Helvetica Light"/>
            </a:endParaRPr>
          </a:p>
          <a:p>
            <a:endParaRPr lang="da-DK" sz="2800" dirty="0">
              <a:solidFill>
                <a:srgbClr val="FFFF00"/>
              </a:solidFill>
              <a:latin typeface="Helvetica Light"/>
              <a:cs typeface="Helvetica Light"/>
            </a:endParaRPr>
          </a:p>
        </p:txBody>
      </p:sp>
    </p:spTree>
    <p:extLst>
      <p:ext uri="{BB962C8B-B14F-4D97-AF65-F5344CB8AC3E}">
        <p14:creationId xmlns:p14="http://schemas.microsoft.com/office/powerpoint/2010/main" val="2675364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smtClean="0">
                <a:latin typeface="Helvetica"/>
                <a:cs typeface="Helvetica"/>
              </a:rPr>
              <a:t>Analyse fra SRP</a:t>
            </a:r>
            <a:endParaRPr lang="da-DK" dirty="0">
              <a:latin typeface="Helvetica"/>
              <a:cs typeface="Helvetica"/>
            </a:endParaRPr>
          </a:p>
        </p:txBody>
      </p:sp>
      <p:sp>
        <p:nvSpPr>
          <p:cNvPr id="3" name="Pladsholder til indhold 2"/>
          <p:cNvSpPr>
            <a:spLocks noGrp="1"/>
          </p:cNvSpPr>
          <p:nvPr>
            <p:ph idx="1"/>
          </p:nvPr>
        </p:nvSpPr>
        <p:spPr>
          <a:xfrm>
            <a:off x="457200" y="1600200"/>
            <a:ext cx="8229600" cy="4895567"/>
          </a:xfrm>
        </p:spPr>
        <p:txBody>
          <a:bodyPr>
            <a:normAutofit/>
          </a:bodyPr>
          <a:lstStyle/>
          <a:p>
            <a:pPr marL="0" indent="0">
              <a:buNone/>
            </a:pPr>
            <a:r>
              <a:rPr lang="da-DK" sz="2400" dirty="0" smtClean="0">
                <a:latin typeface="Helvetica Light"/>
                <a:cs typeface="Helvetica Light"/>
              </a:rPr>
              <a:t>(…) </a:t>
            </a:r>
            <a:r>
              <a:rPr lang="da-DK" sz="2400" dirty="0" smtClean="0">
                <a:solidFill>
                  <a:srgbClr val="77D1FF"/>
                </a:solidFill>
                <a:latin typeface="Helvetica Light"/>
                <a:cs typeface="Helvetica Light"/>
              </a:rPr>
              <a:t>Derudover gør Jonas T. Bengtsson i høj grad brug af scenisk fremstilling</a:t>
            </a:r>
            <a:r>
              <a:rPr lang="da-DK" sz="2400" dirty="0" smtClean="0">
                <a:latin typeface="Helvetica Light"/>
                <a:cs typeface="Helvetica Light"/>
              </a:rPr>
              <a:t>, </a:t>
            </a:r>
            <a:r>
              <a:rPr lang="da-DK" sz="2400" dirty="0" smtClean="0">
                <a:solidFill>
                  <a:schemeClr val="accent6"/>
                </a:solidFill>
                <a:latin typeface="Helvetica Light"/>
                <a:cs typeface="Helvetica Light"/>
              </a:rPr>
              <a:t>hvor læseren detaljeret og sekund for sekund informeres om, hvad der sker i handlingen, og hvor den fortalte tid stemmer overens med fortælletiden</a:t>
            </a:r>
            <a:r>
              <a:rPr lang="da-DK" sz="2400" dirty="0" smtClean="0">
                <a:solidFill>
                  <a:schemeClr val="accent3"/>
                </a:solidFill>
                <a:latin typeface="Helvetica Light"/>
                <a:cs typeface="Helvetica Light"/>
              </a:rPr>
              <a:t>, fx: ”Jeg finder venen. Suger blod op i kanylen. Albaneren går helt hen til mig, taler så dæmpet, at det kun er mig, der kan høre ham. ’Tænker du på Martin nu? Er det ham, du tænker på?’ Han ser mig ind i øjnene, blinker ikke. Jeg tømmer sprøjten i armen” (s. 238, l. 12).</a:t>
            </a:r>
            <a:r>
              <a:rPr lang="da-DK" sz="2400" dirty="0" smtClean="0">
                <a:latin typeface="Helvetica Light"/>
                <a:cs typeface="Helvetica Light"/>
              </a:rPr>
              <a:t> Dette er med til at skabe indlevelse hos læseren, fordi man næsten får en følelse af selv at være til stede i det grusomme handlingsforløb.</a:t>
            </a:r>
            <a:endParaRPr lang="da-DK" sz="2400" dirty="0">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
        <p:nvSpPr>
          <p:cNvPr id="7" name="Tekstfelt 6"/>
          <p:cNvSpPr txBox="1"/>
          <p:nvPr/>
        </p:nvSpPr>
        <p:spPr>
          <a:xfrm>
            <a:off x="883888" y="5042265"/>
            <a:ext cx="6631593" cy="954107"/>
          </a:xfrm>
          <a:prstGeom prst="rect">
            <a:avLst/>
          </a:prstGeom>
          <a:solidFill>
            <a:schemeClr val="bg1"/>
          </a:solidFill>
          <a:ln w="19050">
            <a:solidFill>
              <a:schemeClr val="accent6"/>
            </a:solidFill>
          </a:ln>
        </p:spPr>
        <p:txBody>
          <a:bodyPr wrap="square" rtlCol="0">
            <a:spAutoFit/>
          </a:bodyPr>
          <a:lstStyle/>
          <a:p>
            <a:r>
              <a:rPr lang="da-DK" sz="2800" b="1" dirty="0" smtClean="0">
                <a:solidFill>
                  <a:schemeClr val="accent6"/>
                </a:solidFill>
                <a:latin typeface="Helvetica"/>
                <a:cs typeface="Helvetica"/>
              </a:rPr>
              <a:t>Dokumentation</a:t>
            </a:r>
            <a:r>
              <a:rPr lang="da-DK" sz="2800" dirty="0" smtClean="0">
                <a:solidFill>
                  <a:schemeClr val="accent6"/>
                </a:solidFill>
                <a:latin typeface="Helvetica Light"/>
                <a:cs typeface="Helvetica Light"/>
              </a:rPr>
              <a:t> for påstanden i form af citat med scenisk fremstilling</a:t>
            </a:r>
            <a:endParaRPr lang="da-DK" sz="2800" dirty="0">
              <a:solidFill>
                <a:srgbClr val="FFFF00"/>
              </a:solidFill>
              <a:latin typeface="Helvetica Light"/>
              <a:cs typeface="Helvetica Light"/>
            </a:endParaRPr>
          </a:p>
        </p:txBody>
      </p:sp>
    </p:spTree>
    <p:extLst>
      <p:ext uri="{BB962C8B-B14F-4D97-AF65-F5344CB8AC3E}">
        <p14:creationId xmlns:p14="http://schemas.microsoft.com/office/powerpoint/2010/main" val="2994737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smtClean="0">
                <a:latin typeface="Helvetica"/>
                <a:cs typeface="Helvetica"/>
              </a:rPr>
              <a:t>Analyse fra SRP</a:t>
            </a:r>
            <a:endParaRPr lang="da-DK" dirty="0">
              <a:latin typeface="Helvetica"/>
              <a:cs typeface="Helvetica"/>
            </a:endParaRPr>
          </a:p>
        </p:txBody>
      </p:sp>
      <p:sp>
        <p:nvSpPr>
          <p:cNvPr id="3" name="Pladsholder til indhold 2"/>
          <p:cNvSpPr>
            <a:spLocks noGrp="1"/>
          </p:cNvSpPr>
          <p:nvPr>
            <p:ph idx="1"/>
          </p:nvPr>
        </p:nvSpPr>
        <p:spPr>
          <a:xfrm>
            <a:off x="457200" y="1600200"/>
            <a:ext cx="8229600" cy="4895567"/>
          </a:xfrm>
        </p:spPr>
        <p:txBody>
          <a:bodyPr>
            <a:normAutofit/>
          </a:bodyPr>
          <a:lstStyle/>
          <a:p>
            <a:pPr marL="0" indent="0">
              <a:buNone/>
            </a:pPr>
            <a:r>
              <a:rPr lang="da-DK" sz="2400" dirty="0" smtClean="0">
                <a:latin typeface="Helvetica Light"/>
                <a:cs typeface="Helvetica Light"/>
              </a:rPr>
              <a:t>(…) </a:t>
            </a:r>
            <a:r>
              <a:rPr lang="da-DK" sz="2400" dirty="0" smtClean="0">
                <a:solidFill>
                  <a:srgbClr val="77D1FF"/>
                </a:solidFill>
                <a:latin typeface="Helvetica Light"/>
                <a:cs typeface="Helvetica Light"/>
              </a:rPr>
              <a:t>Derudover gør Jonas T. Bengtsson i høj grad brug af scenisk fremstilling</a:t>
            </a:r>
            <a:r>
              <a:rPr lang="da-DK" sz="2400" dirty="0" smtClean="0">
                <a:latin typeface="Helvetica Light"/>
                <a:cs typeface="Helvetica Light"/>
              </a:rPr>
              <a:t>, </a:t>
            </a:r>
            <a:r>
              <a:rPr lang="da-DK" sz="2400" dirty="0" smtClean="0">
                <a:solidFill>
                  <a:schemeClr val="accent6"/>
                </a:solidFill>
                <a:latin typeface="Helvetica Light"/>
                <a:cs typeface="Helvetica Light"/>
              </a:rPr>
              <a:t>hvor læseren detaljeret og sekund for sekund informeres om, hvad der sker i handlingen, og hvor den fortalte tid stemmer overens med fortælletiden</a:t>
            </a:r>
            <a:r>
              <a:rPr lang="da-DK" sz="2400" dirty="0" smtClean="0">
                <a:solidFill>
                  <a:schemeClr val="accent3"/>
                </a:solidFill>
                <a:latin typeface="Helvetica Light"/>
                <a:cs typeface="Helvetica Light"/>
              </a:rPr>
              <a:t>, fx: ”Jeg finder venen. Suger blod op i kanylen. Albaneren går helt hen til mig, taler så dæmpet, at det kun er mig, der kan høre ham. ’Tænker du på Martin nu? Er det ham, du tænker på?’ Han ser mig ind i øjnene, blinker ikke. Jeg tømmer sprøjten i armen” (s. 238, l. 12).</a:t>
            </a:r>
            <a:r>
              <a:rPr lang="da-DK" sz="2400" dirty="0" smtClean="0">
                <a:latin typeface="Helvetica Light"/>
                <a:cs typeface="Helvetica Light"/>
              </a:rPr>
              <a:t> </a:t>
            </a:r>
            <a:r>
              <a:rPr lang="da-DK" sz="2400" dirty="0" smtClean="0">
                <a:solidFill>
                  <a:srgbClr val="FF0000"/>
                </a:solidFill>
                <a:latin typeface="Helvetica Light"/>
                <a:cs typeface="Helvetica Light"/>
              </a:rPr>
              <a:t>Dette er med til at skabe indlevelse hos læseren</a:t>
            </a:r>
            <a:r>
              <a:rPr lang="da-DK" sz="2400" dirty="0" smtClean="0">
                <a:latin typeface="Helvetica Light"/>
                <a:cs typeface="Helvetica Light"/>
              </a:rPr>
              <a:t>, fordi man næsten får en følelse af selv at være til stede i det grusomme handlingsforløb.</a:t>
            </a:r>
            <a:endParaRPr lang="da-DK" sz="2400" dirty="0">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
        <p:nvSpPr>
          <p:cNvPr id="6" name="Tekstfelt 5"/>
          <p:cNvSpPr txBox="1"/>
          <p:nvPr/>
        </p:nvSpPr>
        <p:spPr>
          <a:xfrm>
            <a:off x="1059737" y="3929170"/>
            <a:ext cx="4862318" cy="954107"/>
          </a:xfrm>
          <a:prstGeom prst="rect">
            <a:avLst/>
          </a:prstGeom>
          <a:solidFill>
            <a:schemeClr val="bg1"/>
          </a:solidFill>
          <a:ln w="19050">
            <a:solidFill>
              <a:schemeClr val="accent6"/>
            </a:solidFill>
          </a:ln>
        </p:spPr>
        <p:txBody>
          <a:bodyPr wrap="square" rtlCol="0">
            <a:spAutoFit/>
          </a:bodyPr>
          <a:lstStyle/>
          <a:p>
            <a:r>
              <a:rPr lang="da-DK" sz="2800" b="1" dirty="0" smtClean="0">
                <a:solidFill>
                  <a:schemeClr val="accent6"/>
                </a:solidFill>
                <a:latin typeface="Helvetica"/>
                <a:cs typeface="Helvetica"/>
              </a:rPr>
              <a:t>Påstand</a:t>
            </a:r>
            <a:r>
              <a:rPr lang="da-DK" sz="2800" dirty="0" smtClean="0">
                <a:solidFill>
                  <a:schemeClr val="accent6"/>
                </a:solidFill>
                <a:latin typeface="Helvetica Light"/>
                <a:cs typeface="Helvetica Light"/>
              </a:rPr>
              <a:t> vedr. virkningen af den sceniske fremstilling</a:t>
            </a:r>
            <a:endParaRPr lang="da-DK" sz="2800" dirty="0">
              <a:solidFill>
                <a:srgbClr val="FFFF00"/>
              </a:solidFill>
              <a:latin typeface="Helvetica Light"/>
              <a:cs typeface="Helvetica Light"/>
            </a:endParaRPr>
          </a:p>
        </p:txBody>
      </p:sp>
    </p:spTree>
    <p:extLst>
      <p:ext uri="{BB962C8B-B14F-4D97-AF65-F5344CB8AC3E}">
        <p14:creationId xmlns:p14="http://schemas.microsoft.com/office/powerpoint/2010/main" val="4081909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a:t>
            </a:r>
            <a:r>
              <a:rPr lang="da-DK" dirty="0" smtClean="0">
                <a:latin typeface="Helvetica"/>
                <a:cs typeface="Helvetica"/>
              </a:rPr>
              <a:t>Analyse fra SRP</a:t>
            </a:r>
            <a:endParaRPr lang="da-DK" dirty="0">
              <a:latin typeface="Helvetica"/>
              <a:cs typeface="Helvetica"/>
            </a:endParaRPr>
          </a:p>
        </p:txBody>
      </p:sp>
      <p:sp>
        <p:nvSpPr>
          <p:cNvPr id="3" name="Pladsholder til indhold 2"/>
          <p:cNvSpPr>
            <a:spLocks noGrp="1"/>
          </p:cNvSpPr>
          <p:nvPr>
            <p:ph idx="1"/>
          </p:nvPr>
        </p:nvSpPr>
        <p:spPr>
          <a:xfrm>
            <a:off x="457200" y="1600200"/>
            <a:ext cx="8229600" cy="4895567"/>
          </a:xfrm>
        </p:spPr>
        <p:txBody>
          <a:bodyPr>
            <a:normAutofit/>
          </a:bodyPr>
          <a:lstStyle/>
          <a:p>
            <a:pPr marL="0" indent="0">
              <a:buNone/>
            </a:pPr>
            <a:r>
              <a:rPr lang="da-DK" sz="2400" dirty="0" smtClean="0">
                <a:latin typeface="Helvetica Light"/>
                <a:cs typeface="Helvetica Light"/>
              </a:rPr>
              <a:t>(…) </a:t>
            </a:r>
            <a:r>
              <a:rPr lang="da-DK" sz="2400" dirty="0" smtClean="0">
                <a:solidFill>
                  <a:srgbClr val="77D1FF"/>
                </a:solidFill>
                <a:latin typeface="Helvetica Light"/>
                <a:cs typeface="Helvetica Light"/>
              </a:rPr>
              <a:t>Derudover gør Jonas T. Bengtsson i høj grad brug af scenisk fremstilling</a:t>
            </a:r>
            <a:r>
              <a:rPr lang="da-DK" sz="2400" dirty="0" smtClean="0">
                <a:latin typeface="Helvetica Light"/>
                <a:cs typeface="Helvetica Light"/>
              </a:rPr>
              <a:t>, </a:t>
            </a:r>
            <a:r>
              <a:rPr lang="da-DK" sz="2400" dirty="0" smtClean="0">
                <a:solidFill>
                  <a:schemeClr val="accent6"/>
                </a:solidFill>
                <a:latin typeface="Helvetica Light"/>
                <a:cs typeface="Helvetica Light"/>
              </a:rPr>
              <a:t>hvor læseren detaljeret og sekund for sekund informeres om, hvad der sker i handlingen, og hvor den fortalte tid stemmer overens med fortælletiden</a:t>
            </a:r>
            <a:r>
              <a:rPr lang="da-DK" sz="2400" dirty="0" smtClean="0">
                <a:solidFill>
                  <a:schemeClr val="accent3"/>
                </a:solidFill>
                <a:latin typeface="Helvetica Light"/>
                <a:cs typeface="Helvetica Light"/>
              </a:rPr>
              <a:t>, fx: ”Jeg finder venen. Suger blod op i kanylen. Albaneren går helt hen til mig, taler så dæmpet, at det kun er mig, der kan høre ham. ’Tænker du på Martin nu? Er det ham, du tænker på?’ Han ser mig ind i øjnene, blinker ikke. Jeg tømmer sprøjten i armen” (s. 238, l. 12).</a:t>
            </a:r>
            <a:r>
              <a:rPr lang="da-DK" sz="2400" dirty="0" smtClean="0">
                <a:latin typeface="Helvetica Light"/>
                <a:cs typeface="Helvetica Light"/>
              </a:rPr>
              <a:t> </a:t>
            </a:r>
            <a:r>
              <a:rPr lang="da-DK" sz="2400" dirty="0" smtClean="0">
                <a:solidFill>
                  <a:srgbClr val="FF0000"/>
                </a:solidFill>
                <a:latin typeface="Helvetica Light"/>
                <a:cs typeface="Helvetica Light"/>
              </a:rPr>
              <a:t>Dette er med til at skabe indlevelse hos læseren</a:t>
            </a:r>
            <a:r>
              <a:rPr lang="da-DK" sz="2400" dirty="0" smtClean="0">
                <a:latin typeface="Helvetica Light"/>
                <a:cs typeface="Helvetica Light"/>
              </a:rPr>
              <a:t>, </a:t>
            </a:r>
            <a:r>
              <a:rPr lang="da-DK" sz="2400" dirty="0" smtClean="0">
                <a:solidFill>
                  <a:srgbClr val="0000FF"/>
                </a:solidFill>
                <a:latin typeface="Helvetica Light"/>
                <a:cs typeface="Helvetica Light"/>
              </a:rPr>
              <a:t>fordi man næsten får en følelse af selv at være til stede i det grusomme handlingsforløb.</a:t>
            </a:r>
            <a:endParaRPr lang="da-DK" sz="2400" dirty="0">
              <a:solidFill>
                <a:srgbClr val="0000FF"/>
              </a:solidFill>
              <a:latin typeface="Helvetica Light"/>
              <a:cs typeface="Helvetica Light"/>
            </a:endParaRPr>
          </a:p>
        </p:txBody>
      </p:sp>
      <p:pic>
        <p:nvPicPr>
          <p:cNvPr id="5" name="Billede 4"/>
          <p:cNvPicPr>
            <a:picLocks noChangeAspect="1"/>
          </p:cNvPicPr>
          <p:nvPr/>
        </p:nvPicPr>
        <p:blipFill>
          <a:blip r:embed="rId2"/>
          <a:stretch>
            <a:fillRect/>
          </a:stretch>
        </p:blipFill>
        <p:spPr>
          <a:xfrm>
            <a:off x="7236296" y="5661248"/>
            <a:ext cx="1540644" cy="985629"/>
          </a:xfrm>
          <a:prstGeom prst="rect">
            <a:avLst/>
          </a:prstGeom>
        </p:spPr>
      </p:pic>
      <p:sp>
        <p:nvSpPr>
          <p:cNvPr id="7" name="Tekstfelt 6"/>
          <p:cNvSpPr txBox="1"/>
          <p:nvPr/>
        </p:nvSpPr>
        <p:spPr>
          <a:xfrm>
            <a:off x="1749053" y="3588564"/>
            <a:ext cx="4862318" cy="1384995"/>
          </a:xfrm>
          <a:prstGeom prst="rect">
            <a:avLst/>
          </a:prstGeom>
          <a:solidFill>
            <a:schemeClr val="bg1"/>
          </a:solidFill>
          <a:ln w="19050">
            <a:solidFill>
              <a:schemeClr val="accent6"/>
            </a:solidFill>
          </a:ln>
        </p:spPr>
        <p:txBody>
          <a:bodyPr wrap="square" rtlCol="0">
            <a:spAutoFit/>
          </a:bodyPr>
          <a:lstStyle/>
          <a:p>
            <a:r>
              <a:rPr lang="da-DK" sz="2800" b="1" dirty="0">
                <a:solidFill>
                  <a:schemeClr val="accent6"/>
                </a:solidFill>
                <a:latin typeface="Helvetica"/>
                <a:cs typeface="Helvetica"/>
              </a:rPr>
              <a:t>B</a:t>
            </a:r>
            <a:r>
              <a:rPr lang="da-DK" sz="2800" b="1" dirty="0" smtClean="0">
                <a:solidFill>
                  <a:schemeClr val="accent6"/>
                </a:solidFill>
                <a:latin typeface="Helvetica"/>
                <a:cs typeface="Helvetica"/>
              </a:rPr>
              <a:t>egrundelse</a:t>
            </a:r>
            <a:r>
              <a:rPr lang="da-DK" sz="2800" dirty="0" smtClean="0">
                <a:solidFill>
                  <a:schemeClr val="accent6"/>
                </a:solidFill>
                <a:latin typeface="Helvetica Light"/>
                <a:cs typeface="Helvetica Light"/>
              </a:rPr>
              <a:t> for påstand vedr. virkningen af scenisk fremstilling</a:t>
            </a:r>
            <a:endParaRPr lang="da-DK" sz="2800" dirty="0">
              <a:solidFill>
                <a:srgbClr val="FFFF00"/>
              </a:solidFill>
              <a:latin typeface="Helvetica Light"/>
              <a:cs typeface="Helvetica Light"/>
            </a:endParaRPr>
          </a:p>
        </p:txBody>
      </p:sp>
    </p:spTree>
    <p:extLst>
      <p:ext uri="{BB962C8B-B14F-4D97-AF65-F5344CB8AC3E}">
        <p14:creationId xmlns:p14="http://schemas.microsoft.com/office/powerpoint/2010/main" val="400062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1874</Words>
  <Application>Microsoft Macintosh PowerPoint</Application>
  <PresentationFormat>Skærmshow (4:3)</PresentationFormat>
  <Paragraphs>60</Paragraphs>
  <Slides>17</Slides>
  <Notes>0</Notes>
  <HiddenSlides>0</HiddenSlides>
  <MMClips>0</MMClips>
  <ScaleCrop>false</ScaleCrop>
  <HeadingPairs>
    <vt:vector size="4" baseType="variant">
      <vt:variant>
        <vt:lpstr>Tema</vt:lpstr>
      </vt:variant>
      <vt:variant>
        <vt:i4>1</vt:i4>
      </vt:variant>
      <vt:variant>
        <vt:lpstr>Diastitler</vt:lpstr>
      </vt:variant>
      <vt:variant>
        <vt:i4>17</vt:i4>
      </vt:variant>
    </vt:vector>
  </HeadingPairs>
  <TitlesOfParts>
    <vt:vector size="18" baseType="lpstr">
      <vt:lpstr>Kontortema</vt:lpstr>
      <vt:lpstr>SKRIVEFAGET</vt:lpstr>
      <vt:lpstr>Den analyserende skrivemåde</vt:lpstr>
      <vt:lpstr>Analyse og argumentation</vt:lpstr>
      <vt:lpstr>Eksempel: Analyse fra SRP</vt:lpstr>
      <vt:lpstr>Eksempel: Analyse fra SRP</vt:lpstr>
      <vt:lpstr>Eksempel: Analyse fra SRP</vt:lpstr>
      <vt:lpstr>Eksempel: Analyse fra SRP</vt:lpstr>
      <vt:lpstr>Eksempel: Analyse fra SRP</vt:lpstr>
      <vt:lpstr>Eksempel: Analyse fra SRP</vt:lpstr>
      <vt:lpstr>Øvelse 1: Find påstand, begrundelse og dokumentation</vt:lpstr>
      <vt:lpstr>Analysens sprog</vt:lpstr>
      <vt:lpstr>Eksempel: Analysens sprog</vt:lpstr>
      <vt:lpstr>Eksempel: Analysens sprog</vt:lpstr>
      <vt:lpstr>Eksempel: Analysens sprog</vt:lpstr>
      <vt:lpstr>Øvelse 2: Find kausale sætningskoblere</vt:lpstr>
      <vt:lpstr>Eksempler på demonstrerende sætningskoblinger</vt:lpstr>
      <vt:lpstr>Øvelse 3: Analyse af et brev</vt:lpstr>
    </vt:vector>
  </TitlesOfParts>
  <Company>Skanderborg Gymnasium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Jesper Strøm</dc:creator>
  <cp:lastModifiedBy>Jakob Peter Thomsen</cp:lastModifiedBy>
  <cp:revision>40</cp:revision>
  <dcterms:created xsi:type="dcterms:W3CDTF">2013-06-21T09:36:37Z</dcterms:created>
  <dcterms:modified xsi:type="dcterms:W3CDTF">2015-11-25T09:22:22Z</dcterms:modified>
</cp:coreProperties>
</file>