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8" r:id="rId2"/>
    <p:sldId id="257" r:id="rId3"/>
    <p:sldId id="260" r:id="rId4"/>
    <p:sldId id="261" r:id="rId5"/>
    <p:sldId id="262" r:id="rId6"/>
    <p:sldId id="263" r:id="rId7"/>
    <p:sldId id="264" r:id="rId8"/>
    <p:sldId id="265" r:id="rId9"/>
    <p:sldId id="266" r:id="rId1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9" d="100"/>
          <a:sy n="99" d="100"/>
        </p:scale>
        <p:origin x="-1880" y="-3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8C2DD-C49D-F44B-B91B-4F84CE65E17A}" type="datetimeFigureOut">
              <a:rPr lang="da-DK" smtClean="0"/>
              <a:t>24/11/15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52D46-FCB7-064F-8A28-808CAC9025DB}" type="slidenum">
              <a:rPr lang="da-DK" smtClean="0"/>
              <a:t>‹nr.›</a:t>
            </a:fld>
            <a:endParaRPr lang="da-DK"/>
          </a:p>
        </p:txBody>
      </p:sp>
    </p:spTree>
    <p:extLst>
      <p:ext uri="{BB962C8B-B14F-4D97-AF65-F5344CB8AC3E}">
        <p14:creationId xmlns:p14="http://schemas.microsoft.com/office/powerpoint/2010/main" val="8525494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3</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4</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5</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7</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9489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84569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5348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417854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57314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8BB33BD-E17B-4276-8D47-C4BC706E092A}"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95316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8BB33BD-E17B-4276-8D47-C4BC706E092A}" type="datetimeFigureOut">
              <a:rPr lang="da-DK" smtClean="0"/>
              <a:pPr/>
              <a:t>24/11/15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19436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C8BB33BD-E17B-4276-8D47-C4BC706E092A}" type="datetimeFigureOut">
              <a:rPr lang="da-DK" smtClean="0"/>
              <a:pPr/>
              <a:t>24/11/15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98747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BB33BD-E17B-4276-8D47-C4BC706E092A}" type="datetimeFigureOut">
              <a:rPr lang="da-DK" smtClean="0"/>
              <a:pPr/>
              <a:t>24/11/15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60325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73859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4486906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33BD-E17B-4276-8D47-C4BC706E092A}" type="datetimeFigureOut">
              <a:rPr lang="da-DK" smtClean="0"/>
              <a:pPr/>
              <a:t>24/11/15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CA3F-F119-4C1B-B220-2319DF088435}" type="slidenum">
              <a:rPr lang="da-DK" smtClean="0"/>
              <a:pPr/>
              <a:t>‹nr.›</a:t>
            </a:fld>
            <a:endParaRPr lang="da-DK"/>
          </a:p>
        </p:txBody>
      </p:sp>
    </p:spTree>
    <p:extLst>
      <p:ext uri="{BB962C8B-B14F-4D97-AF65-F5344CB8AC3E}">
        <p14:creationId xmlns:p14="http://schemas.microsoft.com/office/powerpoint/2010/main" val="24436336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134409" y="3886200"/>
            <a:ext cx="8874124" cy="1752600"/>
          </a:xfrm>
        </p:spPr>
        <p:txBody>
          <a:bodyPr>
            <a:normAutofit/>
          </a:bodyPr>
          <a:lstStyle/>
          <a:p>
            <a:r>
              <a:rPr lang="da-DK" sz="2800" dirty="0" smtClean="0">
                <a:solidFill>
                  <a:srgbClr val="4F81BD"/>
                </a:solidFill>
                <a:latin typeface="Helvetica Light"/>
                <a:cs typeface="Helvetica Light"/>
              </a:rPr>
              <a:t>Modul </a:t>
            </a:r>
            <a:r>
              <a:rPr lang="da-DK" sz="2800" dirty="0">
                <a:solidFill>
                  <a:srgbClr val="4F81BD"/>
                </a:solidFill>
                <a:latin typeface="Helvetica Light"/>
                <a:cs typeface="Helvetica Light"/>
              </a:rPr>
              <a:t>3</a:t>
            </a:r>
            <a:r>
              <a:rPr lang="da-DK" sz="2800" dirty="0" smtClean="0">
                <a:solidFill>
                  <a:srgbClr val="4F81BD"/>
                </a:solidFill>
                <a:latin typeface="Helvetica Light"/>
                <a:cs typeface="Helvetica Light"/>
              </a:rPr>
              <a:t>: </a:t>
            </a:r>
            <a:r>
              <a:rPr lang="da-DK" sz="2800" dirty="0" smtClean="0">
                <a:latin typeface="Helvetica Light"/>
                <a:cs typeface="Helvetica Light"/>
              </a:rPr>
              <a:t>Argumentation</a:t>
            </a:r>
          </a:p>
          <a:p>
            <a:r>
              <a:rPr lang="da-DK" sz="2800" dirty="0" smtClean="0">
                <a:solidFill>
                  <a:srgbClr val="4F81BD"/>
                </a:solidFill>
                <a:latin typeface="Helvetica Light"/>
                <a:cs typeface="Helvetica Light"/>
              </a:rPr>
              <a:t>Lektion 4: </a:t>
            </a:r>
            <a:r>
              <a:rPr lang="da-DK" sz="2800" dirty="0" err="1" smtClean="0">
                <a:latin typeface="Helvetica Light"/>
                <a:cs typeface="Helvetica Light"/>
              </a:rPr>
              <a:t>Toulmins</a:t>
            </a:r>
            <a:r>
              <a:rPr lang="da-DK" sz="2800" dirty="0" smtClean="0">
                <a:latin typeface="Helvetica Light"/>
                <a:cs typeface="Helvetica Light"/>
              </a:rPr>
              <a:t> udvidede argumentationsmodel</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92898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600" dirty="0" smtClean="0">
                <a:solidFill>
                  <a:srgbClr val="4F81BD"/>
                </a:solidFill>
                <a:latin typeface="Helvetica"/>
                <a:cs typeface="Helvetica"/>
              </a:rPr>
              <a:t>Øvelse 1: </a:t>
            </a:r>
            <a:r>
              <a:rPr lang="da-DK" sz="3600" dirty="0" smtClean="0">
                <a:latin typeface="Helvetica"/>
                <a:cs typeface="Helvetica"/>
              </a:rPr>
              <a:t>Skriv en argumenterende tekst</a:t>
            </a:r>
            <a:endParaRPr lang="da-DK" sz="3600" dirty="0">
              <a:latin typeface="Helvetica"/>
              <a:cs typeface="Helvetica"/>
            </a:endParaRPr>
          </a:p>
        </p:txBody>
      </p:sp>
      <p:sp>
        <p:nvSpPr>
          <p:cNvPr id="3" name="Pladsholder til indhold 2"/>
          <p:cNvSpPr>
            <a:spLocks noGrp="1"/>
          </p:cNvSpPr>
          <p:nvPr>
            <p:ph idx="1"/>
          </p:nvPr>
        </p:nvSpPr>
        <p:spPr>
          <a:xfrm>
            <a:off x="457200" y="1417638"/>
            <a:ext cx="8229600" cy="5297487"/>
          </a:xfrm>
        </p:spPr>
        <p:txBody>
          <a:bodyPr>
            <a:noAutofit/>
          </a:bodyPr>
          <a:lstStyle/>
          <a:p>
            <a:r>
              <a:rPr lang="da-DK" sz="2000" dirty="0" smtClean="0">
                <a:latin typeface="Helvetica Light"/>
                <a:cs typeface="Helvetica Light"/>
              </a:rPr>
              <a:t>Du skal nu kombinere det, du har lært i modul 1 om 5-afsnitsmetoden, modul 2 om afsnit om emnesætninger og modul 3 om argumentation</a:t>
            </a:r>
          </a:p>
          <a:p>
            <a:r>
              <a:rPr lang="da-DK" sz="2000" dirty="0" smtClean="0">
                <a:latin typeface="Helvetica Light"/>
                <a:cs typeface="Helvetica Light"/>
              </a:rPr>
              <a:t>Tag udgangspunkt i jeres svar på øvelse 1 i lektion 3, hvor I fandt 3 sideordnede belæg for påstanden: ”Skoledagen </a:t>
            </a:r>
            <a:r>
              <a:rPr lang="da-DK" sz="2000" dirty="0">
                <a:latin typeface="Helvetica Light"/>
                <a:cs typeface="Helvetica Light"/>
              </a:rPr>
              <a:t>bør sluttes senest kl. </a:t>
            </a:r>
            <a:r>
              <a:rPr lang="da-DK" sz="2000" dirty="0" smtClean="0">
                <a:latin typeface="Helvetica Light"/>
                <a:cs typeface="Helvetica Light"/>
              </a:rPr>
              <a:t>14.00”</a:t>
            </a:r>
          </a:p>
          <a:p>
            <a:r>
              <a:rPr lang="da-DK" sz="2000" dirty="0" smtClean="0">
                <a:latin typeface="Helvetica Light"/>
                <a:cs typeface="Helvetica Light"/>
              </a:rPr>
              <a:t>I skal nu skrive en kort tekst i 5 afsnit, hvor hver af jeres belæg skal udgøre emnesætningen i hver sit afsnit i tekstens hoveddel</a:t>
            </a:r>
          </a:p>
          <a:p>
            <a:r>
              <a:rPr lang="da-DK" sz="2000" dirty="0" smtClean="0">
                <a:latin typeface="Helvetica Light"/>
                <a:cs typeface="Helvetica Light"/>
              </a:rPr>
              <a:t>De enkelte emnesætninger skal uddybes og begrundes yderligere med forklaringer og underordnede belæg</a:t>
            </a:r>
          </a:p>
          <a:p>
            <a:r>
              <a:rPr lang="da-DK" sz="2000" dirty="0" smtClean="0">
                <a:latin typeface="Helvetica Light"/>
                <a:cs typeface="Helvetica Light"/>
              </a:rPr>
              <a:t>Du skal også skrive en kort indledning, hvor påstanden præsenteres </a:t>
            </a:r>
          </a:p>
          <a:p>
            <a:r>
              <a:rPr lang="da-DK" sz="2000" dirty="0" smtClean="0">
                <a:latin typeface="Helvetica Light"/>
                <a:cs typeface="Helvetica Light"/>
              </a:rPr>
              <a:t>Og en afslutning, hvor der samles op på de tre afsnit.</a:t>
            </a:r>
          </a:p>
          <a:p>
            <a:r>
              <a:rPr lang="da-DK" sz="2000" dirty="0" smtClean="0">
                <a:latin typeface="Helvetica Light"/>
                <a:cs typeface="Helvetica Light"/>
              </a:rPr>
              <a:t>Øvelsen er individuel. Du har 20 minutter</a:t>
            </a:r>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40557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43" name="Text Box 3"/>
          <p:cNvSpPr txBox="1">
            <a:spLocks noChangeArrowheads="1"/>
          </p:cNvSpPr>
          <p:nvPr/>
        </p:nvSpPr>
        <p:spPr bwMode="auto">
          <a:xfrm>
            <a:off x="381000" y="137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1371600" y="2286000"/>
            <a:ext cx="1295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a:latin typeface="Helvetica Light"/>
                <a:cs typeface="Helvetica Light"/>
              </a:rPr>
              <a:t>Belæg</a:t>
            </a:r>
          </a:p>
        </p:txBody>
      </p:sp>
      <p:sp>
        <p:nvSpPr>
          <p:cNvPr id="10245" name="Text Box 5"/>
          <p:cNvSpPr txBox="1">
            <a:spLocks noChangeArrowheads="1"/>
          </p:cNvSpPr>
          <p:nvPr/>
        </p:nvSpPr>
        <p:spPr bwMode="auto">
          <a:xfrm>
            <a:off x="6019800" y="2286000"/>
            <a:ext cx="2667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a:latin typeface="Helvetica Light"/>
                <a:cs typeface="Helvetica Light"/>
              </a:rPr>
              <a:t>Påstand</a:t>
            </a:r>
          </a:p>
        </p:txBody>
      </p:sp>
      <p:sp>
        <p:nvSpPr>
          <p:cNvPr id="10246" name="Text Box 6"/>
          <p:cNvSpPr txBox="1">
            <a:spLocks noChangeArrowheads="1"/>
          </p:cNvSpPr>
          <p:nvPr/>
        </p:nvSpPr>
        <p:spPr bwMode="auto">
          <a:xfrm>
            <a:off x="3505200" y="4267200"/>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a:latin typeface="Helvetica Light"/>
                <a:cs typeface="Helvetica Light"/>
              </a:rPr>
              <a:t>Hjemmel</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51" name="Rectangle 11"/>
          <p:cNvSpPr>
            <a:spLocks noGrp="1" noChangeArrowheads="1"/>
          </p:cNvSpPr>
          <p:nvPr>
            <p:ph type="title"/>
          </p:nvPr>
        </p:nvSpPr>
        <p:spPr/>
        <p:txBody>
          <a:bodyPr rtlCol="0">
            <a:normAutofit/>
          </a:bodyPr>
          <a:lstStyle/>
          <a:p>
            <a:pPr fontAlgn="auto">
              <a:spcAft>
                <a:spcPts val="0"/>
              </a:spcAft>
              <a:defRPr/>
            </a:pPr>
            <a:r>
              <a:rPr lang="da-DK" dirty="0" err="1" smtClean="0">
                <a:latin typeface="Helvetica"/>
                <a:ea typeface="+mj-ea"/>
                <a:cs typeface="Helvetica"/>
              </a:rPr>
              <a:t>Toulmins</a:t>
            </a:r>
            <a:r>
              <a:rPr lang="da-DK" dirty="0" smtClean="0">
                <a:latin typeface="Helvetica"/>
                <a:ea typeface="+mj-ea"/>
                <a:cs typeface="Helvetica"/>
              </a:rPr>
              <a:t> argumentationsmodel</a:t>
            </a:r>
          </a:p>
        </p:txBody>
      </p:sp>
      <p:sp>
        <p:nvSpPr>
          <p:cNvPr id="10252" name="Text Box 12"/>
          <p:cNvSpPr txBox="1">
            <a:spLocks noChangeArrowheads="1"/>
          </p:cNvSpPr>
          <p:nvPr/>
        </p:nvSpPr>
        <p:spPr bwMode="auto">
          <a:xfrm>
            <a:off x="1447800" y="4724400"/>
            <a:ext cx="6400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a:solidFill>
                  <a:srgbClr val="4F81BD"/>
                </a:solidFill>
                <a:latin typeface="Helvetica Light"/>
                <a:cs typeface="Helvetica Light"/>
              </a:rPr>
              <a:t>Den indirekte eller underforståede begrundelse, der er et generelt synspunkt, som både taleren og tilhørerne </a:t>
            </a:r>
            <a:r>
              <a:rPr lang="da-DK" sz="1600" dirty="0" smtClean="0">
                <a:solidFill>
                  <a:srgbClr val="4F81BD"/>
                </a:solidFill>
                <a:latin typeface="Helvetica Light"/>
                <a:cs typeface="Helvetica Light"/>
              </a:rPr>
              <a:t>kender. Hjemlen findes ved at spørge: Hvilken tankegang kan få belægget og påstanden til at hænge sammen? </a:t>
            </a:r>
            <a:endParaRPr lang="da-DK" sz="1600" dirty="0">
              <a:solidFill>
                <a:srgbClr val="4F81BD"/>
              </a:solidFill>
              <a:latin typeface="Helvetica Light"/>
              <a:cs typeface="Helvetica Light"/>
            </a:endParaRPr>
          </a:p>
        </p:txBody>
      </p:sp>
      <p:sp>
        <p:nvSpPr>
          <p:cNvPr id="10253" name="Text Box 13"/>
          <p:cNvSpPr txBox="1">
            <a:spLocks noChangeArrowheads="1"/>
          </p:cNvSpPr>
          <p:nvPr/>
        </p:nvSpPr>
        <p:spPr bwMode="auto">
          <a:xfrm>
            <a:off x="5943600" y="2819400"/>
            <a:ext cx="283527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a:solidFill>
                  <a:srgbClr val="4F81BD"/>
                </a:solidFill>
                <a:latin typeface="Helvetica Light"/>
                <a:cs typeface="Helvetica Light"/>
              </a:rPr>
              <a:t>Det synspunkt, der skal argumenteres </a:t>
            </a:r>
            <a:r>
              <a:rPr lang="da-DK" sz="1600" dirty="0" smtClean="0">
                <a:solidFill>
                  <a:srgbClr val="4F81BD"/>
                </a:solidFill>
                <a:latin typeface="Helvetica Light"/>
                <a:cs typeface="Helvetica Light"/>
              </a:rPr>
              <a:t>for. Påstanden findes ved at spørge: Hvad vil afsenderen have modtagerens tilslutning til?</a:t>
            </a:r>
            <a:endParaRPr lang="da-DK" sz="1600" dirty="0">
              <a:solidFill>
                <a:srgbClr val="4F81BD"/>
              </a:solidFill>
              <a:latin typeface="Helvetica Light"/>
              <a:cs typeface="Helvetica Light"/>
            </a:endParaRPr>
          </a:p>
        </p:txBody>
      </p:sp>
      <p:sp>
        <p:nvSpPr>
          <p:cNvPr id="10254" name="Text Box 14"/>
          <p:cNvSpPr txBox="1">
            <a:spLocks noChangeArrowheads="1"/>
          </p:cNvSpPr>
          <p:nvPr/>
        </p:nvSpPr>
        <p:spPr bwMode="auto">
          <a:xfrm>
            <a:off x="304800" y="2819400"/>
            <a:ext cx="3352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a:solidFill>
                  <a:srgbClr val="4F81BD"/>
                </a:solidFill>
                <a:latin typeface="Helvetica Light"/>
                <a:cs typeface="Helvetica Light"/>
              </a:rPr>
              <a:t>Den direkte begrundelse, der udgør den afgørende støtte for </a:t>
            </a:r>
            <a:r>
              <a:rPr lang="da-DK" sz="1600" dirty="0" smtClean="0">
                <a:solidFill>
                  <a:srgbClr val="4F81BD"/>
                </a:solidFill>
                <a:latin typeface="Helvetica Light"/>
                <a:cs typeface="Helvetica Light"/>
              </a:rPr>
              <a:t>påstanden. Belægget findes ved at spørge: Hvad bygger afsenderen påstanden på?</a:t>
            </a:r>
            <a:endParaRPr lang="da-DK" sz="1600" dirty="0">
              <a:solidFill>
                <a:srgbClr val="4F81BD"/>
              </a:solidFill>
              <a:latin typeface="Helvetica Light"/>
              <a:cs typeface="Helvetica Light"/>
            </a:endParaRPr>
          </a:p>
        </p:txBody>
      </p:sp>
      <p:sp>
        <p:nvSpPr>
          <p:cNvPr id="2" name="Tekstfelt 1"/>
          <p:cNvSpPr txBox="1"/>
          <p:nvPr/>
        </p:nvSpPr>
        <p:spPr>
          <a:xfrm>
            <a:off x="4689022" y="3158343"/>
            <a:ext cx="184666" cy="369332"/>
          </a:xfrm>
          <a:prstGeom prst="rect">
            <a:avLst/>
          </a:prstGeom>
          <a:noFill/>
        </p:spPr>
        <p:txBody>
          <a:bodyPr wrap="none" rtlCol="0">
            <a:spAutoFit/>
          </a:bodyPr>
          <a:lstStyle/>
          <a:p>
            <a:endParaRPr lang="da-DK" dirty="0"/>
          </a:p>
        </p:txBody>
      </p:sp>
      <p:pic>
        <p:nvPicPr>
          <p:cNvPr id="14" name="Billede 1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95627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autoUpdateAnimBg="0"/>
      <p:bldP spid="10253" grpId="0" autoUpdateAnimBg="0"/>
      <p:bldP spid="1025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43" name="Text Box 3"/>
          <p:cNvSpPr txBox="1">
            <a:spLocks noChangeArrowheads="1"/>
          </p:cNvSpPr>
          <p:nvPr/>
        </p:nvSpPr>
        <p:spPr bwMode="auto">
          <a:xfrm>
            <a:off x="381000" y="137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1371600" y="2286000"/>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800" dirty="0">
                <a:latin typeface="Helvetica Light"/>
                <a:cs typeface="Helvetica Light"/>
              </a:rPr>
              <a:t>Belæg</a:t>
            </a:r>
          </a:p>
        </p:txBody>
      </p:sp>
      <p:sp>
        <p:nvSpPr>
          <p:cNvPr id="10245" name="Text Box 5"/>
          <p:cNvSpPr txBox="1">
            <a:spLocks noChangeArrowheads="1"/>
          </p:cNvSpPr>
          <p:nvPr/>
        </p:nvSpPr>
        <p:spPr bwMode="auto">
          <a:xfrm>
            <a:off x="6019800" y="2286000"/>
            <a:ext cx="2667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800" dirty="0">
                <a:latin typeface="Helvetica Light"/>
                <a:cs typeface="Helvetica Light"/>
              </a:rPr>
              <a:t>Påstand</a:t>
            </a:r>
          </a:p>
        </p:txBody>
      </p:sp>
      <p:sp>
        <p:nvSpPr>
          <p:cNvPr id="10246" name="Text Box 6"/>
          <p:cNvSpPr txBox="1">
            <a:spLocks noChangeArrowheads="1"/>
          </p:cNvSpPr>
          <p:nvPr/>
        </p:nvSpPr>
        <p:spPr bwMode="auto">
          <a:xfrm>
            <a:off x="3505200" y="4267200"/>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a:latin typeface="Helvetica Light"/>
                <a:cs typeface="Helvetica Light"/>
              </a:rPr>
              <a:t>Hjemmel</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51" name="Rectangle 11"/>
          <p:cNvSpPr>
            <a:spLocks noGrp="1" noChangeArrowheads="1"/>
          </p:cNvSpPr>
          <p:nvPr>
            <p:ph type="title"/>
          </p:nvPr>
        </p:nvSpPr>
        <p:spPr/>
        <p:txBody>
          <a:bodyPr rtlCol="0">
            <a:normAutofit/>
          </a:bodyPr>
          <a:lstStyle/>
          <a:p>
            <a:pPr fontAlgn="auto">
              <a:spcAft>
                <a:spcPts val="0"/>
              </a:spcAft>
              <a:defRPr/>
            </a:pPr>
            <a:r>
              <a:rPr lang="da-DK" dirty="0" err="1" smtClean="0">
                <a:latin typeface="Helvetica"/>
                <a:cs typeface="Helvetica"/>
              </a:rPr>
              <a:t>Toulmins</a:t>
            </a:r>
            <a:r>
              <a:rPr lang="da-DK" dirty="0" smtClean="0">
                <a:latin typeface="Helvetica"/>
                <a:cs typeface="Helvetica"/>
              </a:rPr>
              <a:t> udvidede model</a:t>
            </a: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3975192" y="1467148"/>
            <a:ext cx="1846110" cy="430887"/>
          </a:xfrm>
          <a:prstGeom prst="rect">
            <a:avLst/>
          </a:prstGeom>
          <a:noFill/>
        </p:spPr>
        <p:txBody>
          <a:bodyPr wrap="none" rtlCol="0">
            <a:spAutoFit/>
          </a:bodyPr>
          <a:lstStyle/>
          <a:p>
            <a:r>
              <a:rPr lang="da-DK" sz="2200" dirty="0" smtClean="0">
                <a:latin typeface="Helvetica Light"/>
                <a:cs typeface="Helvetica Light"/>
              </a:rPr>
              <a:t>Styrkemarkør</a:t>
            </a:r>
            <a:endParaRPr lang="da-DK" sz="2200" dirty="0">
              <a:latin typeface="Helvetica Light"/>
              <a:cs typeface="Helvetica Light"/>
            </a:endParaRPr>
          </a:p>
        </p:txBody>
      </p:sp>
      <p:sp>
        <p:nvSpPr>
          <p:cNvPr id="6" name="Tekstfelt 5"/>
          <p:cNvSpPr txBox="1"/>
          <p:nvPr/>
        </p:nvSpPr>
        <p:spPr>
          <a:xfrm>
            <a:off x="3505200" y="5364459"/>
            <a:ext cx="1799272" cy="430887"/>
          </a:xfrm>
          <a:prstGeom prst="rect">
            <a:avLst/>
          </a:prstGeom>
          <a:noFill/>
        </p:spPr>
        <p:txBody>
          <a:bodyPr wrap="none" rtlCol="0">
            <a:spAutoFit/>
          </a:bodyPr>
          <a:lstStyle/>
          <a:p>
            <a:r>
              <a:rPr lang="da-DK" sz="2200" dirty="0" smtClean="0">
                <a:latin typeface="Helvetica Light"/>
                <a:cs typeface="Helvetica Light"/>
              </a:rPr>
              <a:t>Rygdækning</a:t>
            </a:r>
            <a:endParaRPr lang="da-DK" sz="2200" dirty="0">
              <a:latin typeface="Helvetica Light"/>
              <a:cs typeface="Helvetica Light"/>
            </a:endParaRPr>
          </a:p>
        </p:txBody>
      </p:sp>
      <p:sp>
        <p:nvSpPr>
          <p:cNvPr id="7" name="Tekstfelt 6"/>
          <p:cNvSpPr txBox="1"/>
          <p:nvPr/>
        </p:nvSpPr>
        <p:spPr>
          <a:xfrm>
            <a:off x="5791906" y="1442046"/>
            <a:ext cx="3621969" cy="584776"/>
          </a:xfrm>
          <a:prstGeom prst="rect">
            <a:avLst/>
          </a:prstGeom>
          <a:noFill/>
        </p:spPr>
        <p:txBody>
          <a:bodyPr wrap="square" rtlCol="0">
            <a:spAutoFit/>
          </a:bodyPr>
          <a:lstStyle/>
          <a:p>
            <a:r>
              <a:rPr lang="da-DK" sz="1600" dirty="0" err="1" smtClean="0">
                <a:solidFill>
                  <a:srgbClr val="4F81BD"/>
                </a:solidFill>
                <a:latin typeface="Helvetica Light"/>
                <a:cs typeface="Helvetica Light"/>
              </a:rPr>
              <a:t>Optoner</a:t>
            </a:r>
            <a:r>
              <a:rPr lang="da-DK" sz="1600" dirty="0" smtClean="0">
                <a:solidFill>
                  <a:srgbClr val="4F81BD"/>
                </a:solidFill>
                <a:latin typeface="Helvetica Light"/>
                <a:cs typeface="Helvetica Light"/>
              </a:rPr>
              <a:t> eller nedtoner den kraft, hvormed argumentet fremføres</a:t>
            </a:r>
            <a:endParaRPr lang="da-DK" sz="1600" dirty="0">
              <a:solidFill>
                <a:srgbClr val="4F81BD"/>
              </a:solidFill>
              <a:latin typeface="Helvetica Light"/>
              <a:cs typeface="Helvetica Light"/>
            </a:endParaRPr>
          </a:p>
        </p:txBody>
      </p:sp>
      <p:sp>
        <p:nvSpPr>
          <p:cNvPr id="8" name="Tekstfelt 7"/>
          <p:cNvSpPr txBox="1"/>
          <p:nvPr/>
        </p:nvSpPr>
        <p:spPr>
          <a:xfrm>
            <a:off x="4956175" y="3646268"/>
            <a:ext cx="3730625"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Foregriber modtagerens indvendinger mod den påstand, man fremfører. Kan også være et forbehold.</a:t>
            </a:r>
            <a:endParaRPr lang="da-DK" sz="1600" dirty="0">
              <a:solidFill>
                <a:srgbClr val="4F81BD"/>
              </a:solidFill>
              <a:latin typeface="Helvetica Light"/>
              <a:cs typeface="Helvetica Light"/>
            </a:endParaRPr>
          </a:p>
        </p:txBody>
      </p:sp>
      <p:sp>
        <p:nvSpPr>
          <p:cNvPr id="9" name="Tekstfelt 8"/>
          <p:cNvSpPr txBox="1"/>
          <p:nvPr/>
        </p:nvSpPr>
        <p:spPr>
          <a:xfrm>
            <a:off x="5397501" y="5087460"/>
            <a:ext cx="3426924" cy="1077218"/>
          </a:xfrm>
          <a:prstGeom prst="rect">
            <a:avLst/>
          </a:prstGeom>
          <a:noFill/>
        </p:spPr>
        <p:txBody>
          <a:bodyPr wrap="square" rtlCol="0">
            <a:spAutoFit/>
          </a:bodyPr>
          <a:lstStyle/>
          <a:p>
            <a:r>
              <a:rPr lang="da-DK" sz="1600" dirty="0" smtClean="0">
                <a:solidFill>
                  <a:srgbClr val="4F81BD"/>
                </a:solidFill>
                <a:latin typeface="Helvetica Light"/>
                <a:cs typeface="Helvetica Light"/>
              </a:rPr>
              <a:t>Dokumenterer hjemlens gyldighed, således at sandsynligheden for at modtageren accepterer hjemlen øges</a:t>
            </a:r>
            <a:endParaRPr lang="da-DK" sz="1600" dirty="0">
              <a:solidFill>
                <a:srgbClr val="4F81BD"/>
              </a:solidFill>
              <a:latin typeface="Helvetica Light"/>
              <a:cs typeface="Helvetica Light"/>
            </a:endParaRPr>
          </a:p>
        </p:txBody>
      </p:sp>
      <p:pic>
        <p:nvPicPr>
          <p:cNvPr id="18" name="Billede 17"/>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36318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Billede 16"/>
          <p:cNvPicPr>
            <a:picLocks noChangeAspect="1"/>
          </p:cNvPicPr>
          <p:nvPr/>
        </p:nvPicPr>
        <p:blipFill>
          <a:blip r:embed="rId3"/>
          <a:stretch>
            <a:fillRect/>
          </a:stretch>
        </p:blipFill>
        <p:spPr>
          <a:xfrm>
            <a:off x="7236296" y="5661248"/>
            <a:ext cx="1540644" cy="985629"/>
          </a:xfrm>
          <a:prstGeom prst="rect">
            <a:avLst/>
          </a:prstGeom>
        </p:spPr>
      </p:pic>
      <p:sp>
        <p:nvSpPr>
          <p:cNvPr id="10251" name="Rectangle 11"/>
          <p:cNvSpPr>
            <a:spLocks noGrp="1" noChangeArrowheads="1"/>
          </p:cNvSpPr>
          <p:nvPr>
            <p:ph type="title"/>
          </p:nvPr>
        </p:nvSpPr>
        <p:spPr/>
        <p:txBody>
          <a:bodyPr rtlCol="0">
            <a:noAutofit/>
          </a:bodyPr>
          <a:lstStyle/>
          <a:p>
            <a:r>
              <a:rPr lang="da-DK" sz="2000" dirty="0" smtClean="0">
                <a:latin typeface="Helvetica Light"/>
                <a:cs typeface="Helvetica Light"/>
              </a:rPr>
              <a:t>”Simon </a:t>
            </a:r>
            <a:r>
              <a:rPr lang="da-DK" sz="2000" dirty="0">
                <a:latin typeface="Helvetica Light"/>
                <a:cs typeface="Helvetica Light"/>
              </a:rPr>
              <a:t>dumper helt sikkert til eksamen, fordi han aldrig laver lektier, med mindre han er totalt heldig. Elever der ikke læser lektier dumper jo til eksamen. Det er der masser af eksempler på</a:t>
            </a:r>
            <a:r>
              <a:rPr lang="da-DK" sz="2000" dirty="0" smtClean="0">
                <a:latin typeface="Helvetica Light"/>
                <a:cs typeface="Helvetica Light"/>
              </a:rPr>
              <a:t>.”</a:t>
            </a:r>
            <a:endParaRPr lang="da-DK" sz="2000" dirty="0">
              <a:latin typeface="Helvetica Light"/>
              <a:cs typeface="Helvetica Light"/>
            </a:endParaRPr>
          </a:p>
        </p:txBody>
      </p:sp>
      <p:sp>
        <p:nvSpPr>
          <p:cNvPr id="10242" name="Line 2"/>
          <p:cNvSpPr>
            <a:spLocks noChangeShapeType="1"/>
          </p:cNvSpPr>
          <p:nvPr/>
        </p:nvSpPr>
        <p:spPr bwMode="auto">
          <a:xfrm>
            <a:off x="2514600" y="2770189"/>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sz="2200">
              <a:latin typeface="Helvetica Light"/>
              <a:cs typeface="Helvetica Light"/>
            </a:endParaRPr>
          </a:p>
        </p:txBody>
      </p:sp>
      <p:sp>
        <p:nvSpPr>
          <p:cNvPr id="10243" name="Text Box 3"/>
          <p:cNvSpPr txBox="1">
            <a:spLocks noChangeArrowheads="1"/>
          </p:cNvSpPr>
          <p:nvPr/>
        </p:nvSpPr>
        <p:spPr bwMode="auto">
          <a:xfrm>
            <a:off x="0" y="1550989"/>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457201" y="2465762"/>
            <a:ext cx="20574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2200" dirty="0" smtClean="0">
                <a:solidFill>
                  <a:srgbClr val="4F81BD"/>
                </a:solidFill>
                <a:latin typeface="Helvetica Light"/>
                <a:cs typeface="Helvetica Light"/>
              </a:rPr>
              <a:t>B</a:t>
            </a:r>
            <a:r>
              <a:rPr lang="da-DK" sz="2200" dirty="0" smtClean="0">
                <a:latin typeface="Helvetica Light"/>
                <a:cs typeface="Helvetica Light"/>
              </a:rPr>
              <a:t>: Simon laver aldrig lektier</a:t>
            </a:r>
            <a:endParaRPr lang="da-DK" sz="2200" dirty="0">
              <a:latin typeface="Helvetica Light"/>
              <a:cs typeface="Helvetica Light"/>
            </a:endParaRPr>
          </a:p>
        </p:txBody>
      </p:sp>
      <p:sp>
        <p:nvSpPr>
          <p:cNvPr id="10245" name="Text Box 5"/>
          <p:cNvSpPr txBox="1">
            <a:spLocks noChangeArrowheads="1"/>
          </p:cNvSpPr>
          <p:nvPr/>
        </p:nvSpPr>
        <p:spPr bwMode="auto">
          <a:xfrm>
            <a:off x="5638800" y="2465389"/>
            <a:ext cx="2667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200" dirty="0" smtClean="0">
                <a:solidFill>
                  <a:srgbClr val="4F81BD"/>
                </a:solidFill>
                <a:latin typeface="Helvetica Light"/>
                <a:cs typeface="Helvetica Light"/>
              </a:rPr>
              <a:t>P</a:t>
            </a:r>
            <a:r>
              <a:rPr lang="da-DK" sz="2200" dirty="0" smtClean="0">
                <a:latin typeface="Helvetica Light"/>
                <a:cs typeface="Helvetica Light"/>
              </a:rPr>
              <a:t>: </a:t>
            </a:r>
            <a:r>
              <a:rPr lang="da-DK" sz="2200" dirty="0">
                <a:latin typeface="Helvetica Light"/>
                <a:cs typeface="Helvetica Light"/>
              </a:rPr>
              <a:t>Simon dumper </a:t>
            </a:r>
            <a:r>
              <a:rPr lang="da-DK" sz="2200" dirty="0" smtClean="0">
                <a:latin typeface="Helvetica Light"/>
                <a:cs typeface="Helvetica Light"/>
              </a:rPr>
              <a:t>til </a:t>
            </a:r>
            <a:r>
              <a:rPr lang="da-DK" sz="2200" dirty="0">
                <a:latin typeface="Helvetica Light"/>
                <a:cs typeface="Helvetica Light"/>
              </a:rPr>
              <a:t>eksamen</a:t>
            </a:r>
            <a:r>
              <a:rPr lang="da-DK" sz="2200" dirty="0" smtClean="0">
                <a:latin typeface="Helvetica Light"/>
                <a:cs typeface="Helvetica Light"/>
              </a:rPr>
              <a:t> </a:t>
            </a:r>
            <a:endParaRPr lang="da-DK" sz="2200" dirty="0">
              <a:latin typeface="Helvetica Light"/>
              <a:cs typeface="Helvetica Light"/>
            </a:endParaRPr>
          </a:p>
        </p:txBody>
      </p:sp>
      <p:sp>
        <p:nvSpPr>
          <p:cNvPr id="10246" name="Text Box 6"/>
          <p:cNvSpPr txBox="1">
            <a:spLocks noChangeArrowheads="1"/>
          </p:cNvSpPr>
          <p:nvPr/>
        </p:nvSpPr>
        <p:spPr bwMode="auto">
          <a:xfrm>
            <a:off x="3124200" y="4168729"/>
            <a:ext cx="443016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2200" dirty="0" smtClean="0">
                <a:solidFill>
                  <a:srgbClr val="4F81BD"/>
                </a:solidFill>
                <a:latin typeface="Helvetica Light"/>
                <a:cs typeface="Helvetica Light"/>
              </a:rPr>
              <a:t>H</a:t>
            </a:r>
            <a:r>
              <a:rPr lang="da-DK" sz="2200" dirty="0" smtClean="0">
                <a:latin typeface="Helvetica Light"/>
                <a:cs typeface="Helvetica Light"/>
              </a:rPr>
              <a:t>: Elever der ikke læser lektier, dumper til eksamen</a:t>
            </a:r>
            <a:endParaRPr lang="da-DK" sz="2200" dirty="0">
              <a:latin typeface="Helvetica Light"/>
              <a:cs typeface="Helvetica Light"/>
            </a:endParaRPr>
          </a:p>
        </p:txBody>
      </p:sp>
      <p:sp>
        <p:nvSpPr>
          <p:cNvPr id="10247" name="Line 7"/>
          <p:cNvSpPr>
            <a:spLocks noChangeShapeType="1"/>
          </p:cNvSpPr>
          <p:nvPr/>
        </p:nvSpPr>
        <p:spPr bwMode="auto">
          <a:xfrm>
            <a:off x="3962400" y="2770189"/>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sz="2200">
              <a:latin typeface="Helvetica Light"/>
              <a:cs typeface="Helvetica Light"/>
            </a:endParaRPr>
          </a:p>
        </p:txBody>
      </p:sp>
      <p:sp>
        <p:nvSpPr>
          <p:cNvPr id="2" name="Tekstfelt 1"/>
          <p:cNvSpPr txBox="1"/>
          <p:nvPr/>
        </p:nvSpPr>
        <p:spPr>
          <a:xfrm>
            <a:off x="4308022" y="3337732"/>
            <a:ext cx="3427781" cy="769441"/>
          </a:xfrm>
          <a:prstGeom prst="rect">
            <a:avLst/>
          </a:prstGeom>
          <a:noFill/>
        </p:spPr>
        <p:txBody>
          <a:bodyPr wrap="square" rtlCol="0">
            <a:spAutoFit/>
          </a:bodyPr>
          <a:lstStyle/>
          <a:p>
            <a:r>
              <a:rPr lang="da-DK" sz="2200" dirty="0" smtClean="0">
                <a:solidFill>
                  <a:srgbClr val="4F81BD"/>
                </a:solidFill>
                <a:latin typeface="Helvetica Light"/>
                <a:cs typeface="Helvetica Light"/>
              </a:rPr>
              <a:t>G</a:t>
            </a:r>
            <a:r>
              <a:rPr lang="da-DK" sz="2200" dirty="0" smtClean="0">
                <a:latin typeface="Helvetica Light"/>
                <a:cs typeface="Helvetica Light"/>
              </a:rPr>
              <a:t>: Med mindre han er totalt heldig</a:t>
            </a:r>
            <a:endParaRPr lang="da-DK" sz="2200" dirty="0">
              <a:latin typeface="Helvetica Light"/>
              <a:cs typeface="Helvetica Light"/>
            </a:endParaRPr>
          </a:p>
        </p:txBody>
      </p:sp>
      <p:cxnSp>
        <p:nvCxnSpPr>
          <p:cNvPr id="4" name="Lige forbindelse 3"/>
          <p:cNvCxnSpPr/>
          <p:nvPr/>
        </p:nvCxnSpPr>
        <p:spPr>
          <a:xfrm flipV="1">
            <a:off x="4533963" y="2227264"/>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4733988" y="2770189"/>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3962400" y="4965702"/>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3594192" y="1646537"/>
            <a:ext cx="1909018" cy="430887"/>
          </a:xfrm>
          <a:prstGeom prst="rect">
            <a:avLst/>
          </a:prstGeom>
          <a:noFill/>
        </p:spPr>
        <p:txBody>
          <a:bodyPr wrap="none" rtlCol="0">
            <a:spAutoFit/>
          </a:bodyPr>
          <a:lstStyle/>
          <a:p>
            <a:r>
              <a:rPr lang="da-DK" sz="2200" dirty="0" smtClean="0">
                <a:solidFill>
                  <a:srgbClr val="4F81BD"/>
                </a:solidFill>
                <a:latin typeface="Helvetica Light"/>
                <a:cs typeface="Helvetica Light"/>
              </a:rPr>
              <a:t>S</a:t>
            </a:r>
            <a:r>
              <a:rPr lang="da-DK" sz="2200" dirty="0" smtClean="0">
                <a:latin typeface="Helvetica Light"/>
                <a:cs typeface="Helvetica Light"/>
              </a:rPr>
              <a:t>: Helt sikkert</a:t>
            </a:r>
            <a:endParaRPr lang="da-DK" sz="2200" dirty="0">
              <a:latin typeface="Helvetica Light"/>
              <a:cs typeface="Helvetica Light"/>
            </a:endParaRPr>
          </a:p>
        </p:txBody>
      </p:sp>
      <p:sp>
        <p:nvSpPr>
          <p:cNvPr id="6" name="Tekstfelt 5"/>
          <p:cNvSpPr txBox="1"/>
          <p:nvPr/>
        </p:nvSpPr>
        <p:spPr>
          <a:xfrm>
            <a:off x="2514600" y="5543847"/>
            <a:ext cx="4919316" cy="430887"/>
          </a:xfrm>
          <a:prstGeom prst="rect">
            <a:avLst/>
          </a:prstGeom>
          <a:noFill/>
        </p:spPr>
        <p:txBody>
          <a:bodyPr wrap="none" rtlCol="0">
            <a:spAutoFit/>
          </a:bodyPr>
          <a:lstStyle/>
          <a:p>
            <a:r>
              <a:rPr lang="da-DK" sz="2200" dirty="0" smtClean="0">
                <a:solidFill>
                  <a:srgbClr val="4F81BD"/>
                </a:solidFill>
                <a:latin typeface="Helvetica Light"/>
                <a:cs typeface="Helvetica Light"/>
              </a:rPr>
              <a:t>R</a:t>
            </a:r>
            <a:r>
              <a:rPr lang="da-DK" sz="2200" dirty="0" smtClean="0">
                <a:latin typeface="Helvetica Light"/>
                <a:cs typeface="Helvetica Light"/>
              </a:rPr>
              <a:t>: Det er der masser af eksempler på</a:t>
            </a:r>
            <a:endParaRPr lang="da-DK" sz="2200" dirty="0">
              <a:latin typeface="Helvetica Light"/>
              <a:cs typeface="Helvetica Light"/>
            </a:endParaRPr>
          </a:p>
        </p:txBody>
      </p:sp>
    </p:spTree>
    <p:extLst>
      <p:ext uri="{BB962C8B-B14F-4D97-AF65-F5344CB8AC3E}">
        <p14:creationId xmlns:p14="http://schemas.microsoft.com/office/powerpoint/2010/main" val="246592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fade">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fade">
                                      <p:cBhvr>
                                        <p:cTn id="12" dur="500"/>
                                        <p:tgtEl>
                                          <p:spTgt spid="102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animEffect transition="in" filter="fade">
                                      <p:cBhvr>
                                        <p:cTn id="27" dur="500"/>
                                        <p:tgtEl>
                                          <p:spTgt spid="102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7"/>
                                        </p:tgtEl>
                                        <p:attrNameLst>
                                          <p:attrName>style.visibility</p:attrName>
                                        </p:attrNameLst>
                                      </p:cBhvr>
                                      <p:to>
                                        <p:strVal val="visible"/>
                                      </p:to>
                                    </p:set>
                                    <p:animEffect transition="in" filter="fade">
                                      <p:cBhvr>
                                        <p:cTn id="42" dur="500"/>
                                        <p:tgtEl>
                                          <p:spTgt spid="1024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6"/>
                                        </p:tgtEl>
                                        <p:attrNameLst>
                                          <p:attrName>style.visibility</p:attrName>
                                        </p:attrNameLst>
                                      </p:cBhvr>
                                      <p:to>
                                        <p:strVal val="visible"/>
                                      </p:to>
                                    </p:set>
                                    <p:animEffect transition="in" filter="fade">
                                      <p:cBhvr>
                                        <p:cTn id="47" dur="500"/>
                                        <p:tgtEl>
                                          <p:spTgt spid="1024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4" grpId="0"/>
      <p:bldP spid="10246" grpId="0"/>
      <p:bldP spid="10247" grpId="0" animBg="1"/>
      <p:bldP spid="2"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2: </a:t>
            </a:r>
            <a:r>
              <a:rPr lang="da-DK" dirty="0" smtClean="0">
                <a:latin typeface="Helvetica"/>
                <a:cs typeface="Helvetica"/>
              </a:rPr>
              <a:t>Den udvidede model</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Sæt følgende sætning ind i </a:t>
            </a:r>
            <a:r>
              <a:rPr lang="da-DK" sz="3000" dirty="0" err="1" smtClean="0">
                <a:latin typeface="Helvetica Light"/>
                <a:cs typeface="Helvetica Light"/>
              </a:rPr>
              <a:t>Toulmins</a:t>
            </a:r>
            <a:r>
              <a:rPr lang="da-DK" sz="3000" dirty="0" smtClean="0">
                <a:latin typeface="Helvetica Light"/>
                <a:cs typeface="Helvetica Light"/>
              </a:rPr>
              <a:t> udvidede argumentationsmodel:</a:t>
            </a:r>
          </a:p>
          <a:p>
            <a:pPr marL="0" indent="0">
              <a:buNone/>
            </a:pPr>
            <a:endParaRPr lang="da-DK" sz="3000" dirty="0" smtClean="0">
              <a:latin typeface="Helvetica Light"/>
              <a:cs typeface="Helvetica Light"/>
            </a:endParaRPr>
          </a:p>
          <a:p>
            <a:pPr marL="0" indent="0">
              <a:buNone/>
            </a:pPr>
            <a:r>
              <a:rPr lang="da-DK" sz="3000" dirty="0" smtClean="0">
                <a:latin typeface="Helvetica Light"/>
                <a:cs typeface="Helvetica Light"/>
              </a:rPr>
              <a:t>”Mænd er uden tvivl klogere end kvinder – her taler vi selvfølgelig om et gennemsnit – da der er flest mænd i topstillinger. Det kræver klogskab at besidde en topstilling, viser forskning fra udlandet.”</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5879075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1" name="Rectangle 11"/>
          <p:cNvSpPr>
            <a:spLocks noGrp="1" noChangeArrowheads="1"/>
          </p:cNvSpPr>
          <p:nvPr>
            <p:ph type="title"/>
          </p:nvPr>
        </p:nvSpPr>
        <p:spPr/>
        <p:txBody>
          <a:bodyPr rtlCol="0">
            <a:noAutofit/>
          </a:bodyPr>
          <a:lstStyle/>
          <a:p>
            <a:pPr marL="0" indent="0"/>
            <a:r>
              <a:rPr lang="da-DK" sz="2000" dirty="0">
                <a:latin typeface="Helvetica Light"/>
                <a:cs typeface="Helvetica Light"/>
              </a:rPr>
              <a:t>Mænd er uden tvivl klogere end kvinder – her taler vi selvfølgelig om et gennemsnit – da der er flest mænd i topstillinger. Det kræver klogskab at besidde en topstilling, viser forskning fra udlandet.</a:t>
            </a:r>
          </a:p>
        </p:txBody>
      </p:sp>
      <p:sp>
        <p:nvSpPr>
          <p:cNvPr id="10242" name="Line 2"/>
          <p:cNvSpPr>
            <a:spLocks noChangeShapeType="1"/>
          </p:cNvSpPr>
          <p:nvPr/>
        </p:nvSpPr>
        <p:spPr bwMode="auto">
          <a:xfrm>
            <a:off x="2514600" y="2770189"/>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sz="2200">
              <a:latin typeface="Helvetica Light"/>
              <a:cs typeface="Helvetica Light"/>
            </a:endParaRPr>
          </a:p>
        </p:txBody>
      </p:sp>
      <p:sp>
        <p:nvSpPr>
          <p:cNvPr id="10243" name="Text Box 3"/>
          <p:cNvSpPr txBox="1">
            <a:spLocks noChangeArrowheads="1"/>
          </p:cNvSpPr>
          <p:nvPr/>
        </p:nvSpPr>
        <p:spPr bwMode="auto">
          <a:xfrm>
            <a:off x="0" y="1550989"/>
            <a:ext cx="2438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sz="2200">
              <a:solidFill>
                <a:srgbClr val="4F81BD"/>
              </a:solidFill>
              <a:latin typeface="Helvetica Light"/>
              <a:cs typeface="Helvetica Light"/>
            </a:endParaRPr>
          </a:p>
        </p:txBody>
      </p:sp>
      <p:sp>
        <p:nvSpPr>
          <p:cNvPr id="10244" name="Text Box 4"/>
          <p:cNvSpPr txBox="1">
            <a:spLocks noChangeArrowheads="1"/>
          </p:cNvSpPr>
          <p:nvPr/>
        </p:nvSpPr>
        <p:spPr bwMode="auto">
          <a:xfrm>
            <a:off x="457201" y="2465762"/>
            <a:ext cx="20574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2200" dirty="0" smtClean="0">
                <a:solidFill>
                  <a:srgbClr val="4F81BD"/>
                </a:solidFill>
                <a:latin typeface="Helvetica Light"/>
                <a:cs typeface="Helvetica Light"/>
              </a:rPr>
              <a:t>B</a:t>
            </a:r>
            <a:r>
              <a:rPr lang="da-DK" sz="2200" dirty="0" smtClean="0">
                <a:latin typeface="Helvetica Light"/>
                <a:cs typeface="Helvetica Light"/>
              </a:rPr>
              <a:t>: </a:t>
            </a:r>
            <a:r>
              <a:rPr lang="da-DK" sz="2200" dirty="0">
                <a:latin typeface="Helvetica Light"/>
                <a:cs typeface="Helvetica Light"/>
              </a:rPr>
              <a:t>der er flest mænd i topstillinger</a:t>
            </a:r>
          </a:p>
        </p:txBody>
      </p:sp>
      <p:sp>
        <p:nvSpPr>
          <p:cNvPr id="10245" name="Text Box 5"/>
          <p:cNvSpPr txBox="1">
            <a:spLocks noChangeArrowheads="1"/>
          </p:cNvSpPr>
          <p:nvPr/>
        </p:nvSpPr>
        <p:spPr bwMode="auto">
          <a:xfrm>
            <a:off x="5638800" y="2465389"/>
            <a:ext cx="2667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200" dirty="0" smtClean="0">
                <a:solidFill>
                  <a:srgbClr val="4F81BD"/>
                </a:solidFill>
                <a:latin typeface="Helvetica Light"/>
                <a:cs typeface="Helvetica Light"/>
              </a:rPr>
              <a:t>P</a:t>
            </a:r>
            <a:r>
              <a:rPr lang="da-DK" sz="2200" dirty="0" smtClean="0">
                <a:latin typeface="Helvetica Light"/>
                <a:cs typeface="Helvetica Light"/>
              </a:rPr>
              <a:t>: </a:t>
            </a:r>
            <a:r>
              <a:rPr lang="da-DK" sz="2200" dirty="0">
                <a:latin typeface="Helvetica Light"/>
                <a:cs typeface="Helvetica Light"/>
              </a:rPr>
              <a:t>Mænd er </a:t>
            </a:r>
            <a:r>
              <a:rPr lang="da-DK" sz="2200" dirty="0" smtClean="0">
                <a:latin typeface="Helvetica Light"/>
                <a:cs typeface="Helvetica Light"/>
              </a:rPr>
              <a:t>klogere </a:t>
            </a:r>
            <a:r>
              <a:rPr lang="da-DK" sz="2200" dirty="0">
                <a:latin typeface="Helvetica Light"/>
                <a:cs typeface="Helvetica Light"/>
              </a:rPr>
              <a:t>end kvinder </a:t>
            </a:r>
          </a:p>
        </p:txBody>
      </p:sp>
      <p:sp>
        <p:nvSpPr>
          <p:cNvPr id="10246" name="Text Box 6"/>
          <p:cNvSpPr txBox="1">
            <a:spLocks noChangeArrowheads="1"/>
          </p:cNvSpPr>
          <p:nvPr/>
        </p:nvSpPr>
        <p:spPr bwMode="auto">
          <a:xfrm>
            <a:off x="3124200" y="4168729"/>
            <a:ext cx="443016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2200" dirty="0" smtClean="0">
                <a:solidFill>
                  <a:srgbClr val="4F81BD"/>
                </a:solidFill>
                <a:latin typeface="Helvetica Light"/>
                <a:cs typeface="Helvetica Light"/>
              </a:rPr>
              <a:t>H</a:t>
            </a:r>
            <a:r>
              <a:rPr lang="da-DK" sz="2200" dirty="0" smtClean="0">
                <a:latin typeface="Helvetica Light"/>
                <a:cs typeface="Helvetica Light"/>
              </a:rPr>
              <a:t>: </a:t>
            </a:r>
            <a:r>
              <a:rPr lang="da-DK" sz="2200" dirty="0">
                <a:latin typeface="Helvetica Light"/>
                <a:cs typeface="Helvetica Light"/>
              </a:rPr>
              <a:t>Det kræver klogskab at besidde en topstilling</a:t>
            </a:r>
          </a:p>
        </p:txBody>
      </p:sp>
      <p:sp>
        <p:nvSpPr>
          <p:cNvPr id="10247" name="Line 7"/>
          <p:cNvSpPr>
            <a:spLocks noChangeShapeType="1"/>
          </p:cNvSpPr>
          <p:nvPr/>
        </p:nvSpPr>
        <p:spPr bwMode="auto">
          <a:xfrm>
            <a:off x="3962400" y="2770189"/>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sz="2200">
              <a:latin typeface="Helvetica Light"/>
              <a:cs typeface="Helvetica Light"/>
            </a:endParaRPr>
          </a:p>
        </p:txBody>
      </p:sp>
      <p:sp>
        <p:nvSpPr>
          <p:cNvPr id="2" name="Tekstfelt 1"/>
          <p:cNvSpPr txBox="1"/>
          <p:nvPr/>
        </p:nvSpPr>
        <p:spPr>
          <a:xfrm>
            <a:off x="4308022" y="3337732"/>
            <a:ext cx="3427781" cy="769441"/>
          </a:xfrm>
          <a:prstGeom prst="rect">
            <a:avLst/>
          </a:prstGeom>
          <a:noFill/>
        </p:spPr>
        <p:txBody>
          <a:bodyPr wrap="square" rtlCol="0">
            <a:spAutoFit/>
          </a:bodyPr>
          <a:lstStyle/>
          <a:p>
            <a:r>
              <a:rPr lang="da-DK" sz="2200" dirty="0" smtClean="0">
                <a:solidFill>
                  <a:srgbClr val="4F81BD"/>
                </a:solidFill>
                <a:latin typeface="Helvetica Light"/>
                <a:cs typeface="Helvetica Light"/>
              </a:rPr>
              <a:t>G</a:t>
            </a:r>
            <a:r>
              <a:rPr lang="da-DK" sz="2200" dirty="0" smtClean="0">
                <a:latin typeface="Helvetica Light"/>
                <a:cs typeface="Helvetica Light"/>
              </a:rPr>
              <a:t>: </a:t>
            </a:r>
            <a:r>
              <a:rPr lang="da-DK" sz="2200" dirty="0">
                <a:latin typeface="Helvetica Light"/>
                <a:cs typeface="Helvetica Light"/>
              </a:rPr>
              <a:t>her taler vi selvfølgelig om et gennemsnit</a:t>
            </a:r>
          </a:p>
        </p:txBody>
      </p:sp>
      <p:cxnSp>
        <p:nvCxnSpPr>
          <p:cNvPr id="4" name="Lige forbindelse 3"/>
          <p:cNvCxnSpPr/>
          <p:nvPr/>
        </p:nvCxnSpPr>
        <p:spPr>
          <a:xfrm flipV="1">
            <a:off x="4533963" y="2227264"/>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4733988" y="2770189"/>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3962400" y="4965702"/>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3594192" y="1646537"/>
            <a:ext cx="1767954" cy="430887"/>
          </a:xfrm>
          <a:prstGeom prst="rect">
            <a:avLst/>
          </a:prstGeom>
          <a:noFill/>
        </p:spPr>
        <p:txBody>
          <a:bodyPr wrap="none" rtlCol="0">
            <a:spAutoFit/>
          </a:bodyPr>
          <a:lstStyle/>
          <a:p>
            <a:r>
              <a:rPr lang="da-DK" sz="2200" dirty="0" smtClean="0">
                <a:solidFill>
                  <a:srgbClr val="4F81BD"/>
                </a:solidFill>
                <a:latin typeface="Helvetica Light"/>
                <a:cs typeface="Helvetica Light"/>
              </a:rPr>
              <a:t>S</a:t>
            </a:r>
            <a:r>
              <a:rPr lang="da-DK" sz="2200" dirty="0" smtClean="0">
                <a:latin typeface="Helvetica Light"/>
                <a:cs typeface="Helvetica Light"/>
              </a:rPr>
              <a:t>: Uden tvivl</a:t>
            </a:r>
            <a:endParaRPr lang="da-DK" sz="2200" dirty="0">
              <a:latin typeface="Helvetica Light"/>
              <a:cs typeface="Helvetica Light"/>
            </a:endParaRPr>
          </a:p>
        </p:txBody>
      </p:sp>
      <p:sp>
        <p:nvSpPr>
          <p:cNvPr id="6" name="Tekstfelt 5"/>
          <p:cNvSpPr txBox="1"/>
          <p:nvPr/>
        </p:nvSpPr>
        <p:spPr>
          <a:xfrm>
            <a:off x="3124200" y="5543847"/>
            <a:ext cx="3967753" cy="430887"/>
          </a:xfrm>
          <a:prstGeom prst="rect">
            <a:avLst/>
          </a:prstGeom>
          <a:noFill/>
        </p:spPr>
        <p:txBody>
          <a:bodyPr wrap="none" rtlCol="0">
            <a:spAutoFit/>
          </a:bodyPr>
          <a:lstStyle/>
          <a:p>
            <a:r>
              <a:rPr lang="da-DK" sz="2200" dirty="0" smtClean="0">
                <a:solidFill>
                  <a:srgbClr val="4F81BD"/>
                </a:solidFill>
                <a:latin typeface="Helvetica Light"/>
                <a:cs typeface="Helvetica Light"/>
              </a:rPr>
              <a:t>R</a:t>
            </a:r>
            <a:r>
              <a:rPr lang="da-DK" sz="2200" dirty="0" smtClean="0">
                <a:latin typeface="Helvetica Light"/>
                <a:cs typeface="Helvetica Light"/>
              </a:rPr>
              <a:t>: </a:t>
            </a:r>
            <a:r>
              <a:rPr lang="da-DK" sz="2200" dirty="0">
                <a:latin typeface="Helvetica Light"/>
                <a:cs typeface="Helvetica Light"/>
              </a:rPr>
              <a:t>viser forskning fra udlandet</a:t>
            </a:r>
          </a:p>
        </p:txBody>
      </p:sp>
      <p:pic>
        <p:nvPicPr>
          <p:cNvPr id="17" name="Billede 16"/>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9452040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fade">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fade">
                                      <p:cBhvr>
                                        <p:cTn id="12" dur="500"/>
                                        <p:tgtEl>
                                          <p:spTgt spid="102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animEffect transition="in" filter="fade">
                                      <p:cBhvr>
                                        <p:cTn id="27" dur="500"/>
                                        <p:tgtEl>
                                          <p:spTgt spid="102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7"/>
                                        </p:tgtEl>
                                        <p:attrNameLst>
                                          <p:attrName>style.visibility</p:attrName>
                                        </p:attrNameLst>
                                      </p:cBhvr>
                                      <p:to>
                                        <p:strVal val="visible"/>
                                      </p:to>
                                    </p:set>
                                    <p:animEffect transition="in" filter="fade">
                                      <p:cBhvr>
                                        <p:cTn id="42" dur="500"/>
                                        <p:tgtEl>
                                          <p:spTgt spid="1024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6"/>
                                        </p:tgtEl>
                                        <p:attrNameLst>
                                          <p:attrName>style.visibility</p:attrName>
                                        </p:attrNameLst>
                                      </p:cBhvr>
                                      <p:to>
                                        <p:strVal val="visible"/>
                                      </p:to>
                                    </p:set>
                                    <p:animEffect transition="in" filter="fade">
                                      <p:cBhvr>
                                        <p:cTn id="47" dur="500"/>
                                        <p:tgtEl>
                                          <p:spTgt spid="1024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4" grpId="0"/>
      <p:bldP spid="10246" grpId="0"/>
      <p:bldP spid="10247" grpId="0" animBg="1"/>
      <p:bldP spid="2"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87867" y="477838"/>
            <a:ext cx="8398933" cy="1325562"/>
          </a:xfrm>
        </p:spPr>
        <p:txBody>
          <a:bodyPr>
            <a:noAutofit/>
          </a:bodyPr>
          <a:lstStyle/>
          <a:p>
            <a:r>
              <a:rPr lang="da-DK" sz="2400" dirty="0" smtClean="0">
                <a:solidFill>
                  <a:srgbClr val="4F81BD"/>
                </a:solidFill>
                <a:latin typeface="Helvetica"/>
                <a:cs typeface="Helvetica"/>
              </a:rPr>
              <a:t>Øvelse 3: </a:t>
            </a:r>
            <a:r>
              <a:rPr lang="da-DK" sz="2400" dirty="0">
                <a:latin typeface="Helvetica"/>
                <a:cs typeface="Helvetica"/>
              </a:rPr>
              <a:t>Find påstand (P), belæg (B), forbehold/gendrivelse (G), rygdækning (R), styrkemarkører (S) og hjemler (H) </a:t>
            </a:r>
            <a:br>
              <a:rPr lang="da-DK" sz="2400" dirty="0">
                <a:latin typeface="Helvetica"/>
                <a:cs typeface="Helvetica"/>
              </a:rPr>
            </a:br>
            <a:endParaRPr lang="da-DK" sz="2400" dirty="0">
              <a:latin typeface="Helvetica"/>
              <a:cs typeface="Helvetica"/>
            </a:endParaRPr>
          </a:p>
        </p:txBody>
      </p:sp>
      <p:sp>
        <p:nvSpPr>
          <p:cNvPr id="4" name="Pladsholder til indhold 3"/>
          <p:cNvSpPr>
            <a:spLocks noGrp="1"/>
          </p:cNvSpPr>
          <p:nvPr>
            <p:ph idx="1"/>
          </p:nvPr>
        </p:nvSpPr>
        <p:spPr/>
        <p:txBody>
          <a:bodyPr>
            <a:normAutofit/>
          </a:bodyPr>
          <a:lstStyle/>
          <a:p>
            <a:pPr marL="0" indent="0">
              <a:buNone/>
            </a:pPr>
            <a:r>
              <a:rPr lang="da-DK" sz="2400" dirty="0" smtClean="0">
                <a:latin typeface="Helvetica Light"/>
                <a:cs typeface="Helvetica Light"/>
              </a:rPr>
              <a:t>”Anders </a:t>
            </a:r>
            <a:r>
              <a:rPr lang="da-DK" sz="2400" dirty="0">
                <a:latin typeface="Helvetica Light"/>
                <a:cs typeface="Helvetica Light"/>
              </a:rPr>
              <a:t>Fogh skal naturligvis ikke sige undskyld, for at Jyllandsposten har trykt nogle karikaturtegninger, der sammenkæder islam og terrorisme, selvom det kan skabe alvorlige problemer i forhold til andre lande, hvor man ser anderledes på forholdet mellem ytringsfrihed og religion. Anders Fogh har hverken haft ansvaret for tegningerne, og han må heller ikke udøve censur. Ytringsfriheden er nemlig sikret i den danske grundlov. Flere jurister bekræfter, at der ville være tale om grundlovsbrud, hvis man havde forsøgt at stoppe </a:t>
            </a:r>
            <a:r>
              <a:rPr lang="da-DK" sz="2400" dirty="0" smtClean="0">
                <a:latin typeface="Helvetica Light"/>
                <a:cs typeface="Helvetica Light"/>
              </a:rPr>
              <a:t>karikaturtegningerne”</a:t>
            </a:r>
            <a:endParaRPr lang="da-DK" sz="2400" dirty="0">
              <a:latin typeface="Helvetica Light"/>
              <a:cs typeface="Helvetica Light"/>
            </a:endParaRPr>
          </a:p>
          <a:p>
            <a:endParaRPr lang="da-DK" sz="24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9726456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a:stretch>
            <a:fillRect/>
          </a:stretch>
        </p:blipFill>
        <p:spPr>
          <a:xfrm>
            <a:off x="881830" y="355599"/>
            <a:ext cx="7402002" cy="6146800"/>
          </a:xfrm>
          <a:prstGeom prst="rect">
            <a:avLst/>
          </a:prstGeom>
        </p:spPr>
      </p:pic>
      <p:pic>
        <p:nvPicPr>
          <p:cNvPr id="3" name="Billede 2"/>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886051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631</Words>
  <Application>Microsoft Macintosh PowerPoint</Application>
  <PresentationFormat>Skærmshow (4:3)</PresentationFormat>
  <Paragraphs>52</Paragraphs>
  <Slides>9</Slides>
  <Notes>4</Notes>
  <HiddenSlides>0</HiddenSlides>
  <MMClips>0</MMClips>
  <ScaleCrop>false</ScaleCrop>
  <HeadingPairs>
    <vt:vector size="4" baseType="variant">
      <vt:variant>
        <vt:lpstr>Tema</vt:lpstr>
      </vt:variant>
      <vt:variant>
        <vt:i4>1</vt:i4>
      </vt:variant>
      <vt:variant>
        <vt:lpstr>Diastitler</vt:lpstr>
      </vt:variant>
      <vt:variant>
        <vt:i4>9</vt:i4>
      </vt:variant>
    </vt:vector>
  </HeadingPairs>
  <TitlesOfParts>
    <vt:vector size="10" baseType="lpstr">
      <vt:lpstr>Kontortema</vt:lpstr>
      <vt:lpstr>SKRIVEFAGET</vt:lpstr>
      <vt:lpstr>Øvelse 1: Skriv en argumenterende tekst</vt:lpstr>
      <vt:lpstr>Toulmins argumentationsmodel</vt:lpstr>
      <vt:lpstr>Toulmins udvidede model</vt:lpstr>
      <vt:lpstr>”Simon dumper helt sikkert til eksamen, fordi han aldrig laver lektier, med mindre han er totalt heldig. Elever der ikke læser lektier dumper jo til eksamen. Det er der masser af eksempler på.”</vt:lpstr>
      <vt:lpstr>Øvelse 2: Den udvidede model</vt:lpstr>
      <vt:lpstr>Mænd er uden tvivl klogere end kvinder – her taler vi selvfølgelig om et gennemsnit – da der er flest mænd i topstillinger. Det kræver klogskab at besidde en topstilling, viser forskning fra udlandet.</vt:lpstr>
      <vt:lpstr>Øvelse 3: Find påstand (P), belæg (B), forbehold/gendrivelse (G), rygdækning (R), styrkemarkører (S) og hjemler (H)  </vt:lpstr>
      <vt:lpstr>PowerPoint-præsentation</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30</cp:revision>
  <dcterms:created xsi:type="dcterms:W3CDTF">2013-06-05T14:07:00Z</dcterms:created>
  <dcterms:modified xsi:type="dcterms:W3CDTF">2015-11-24T22:25:59Z</dcterms:modified>
</cp:coreProperties>
</file>