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sldIdLst>
    <p:sldId id="258" r:id="rId2"/>
    <p:sldId id="265" r:id="rId3"/>
    <p:sldId id="266" r:id="rId4"/>
    <p:sldId id="264" r:id="rId5"/>
    <p:sldId id="267" r:id="rId6"/>
    <p:sldId id="268" r:id="rId7"/>
    <p:sldId id="269" r:id="rId8"/>
    <p:sldId id="270" r:id="rId9"/>
    <p:sldId id="271" r:id="rId10"/>
    <p:sldId id="272" r:id="rId11"/>
    <p:sldId id="273" r:id="rId12"/>
    <p:sldId id="274" r:id="rId13"/>
    <p:sldId id="276" r:id="rId14"/>
    <p:sldId id="293" r:id="rId15"/>
    <p:sldId id="290" r:id="rId16"/>
    <p:sldId id="294" r:id="rId17"/>
    <p:sldId id="278" r:id="rId18"/>
    <p:sldId id="280" r:id="rId19"/>
    <p:sldId id="287" r:id="rId20"/>
    <p:sldId id="281" r:id="rId21"/>
    <p:sldId id="282" r:id="rId22"/>
    <p:sldId id="283" r:id="rId23"/>
    <p:sldId id="284" r:id="rId24"/>
    <p:sldId id="285" r:id="rId25"/>
    <p:sldId id="286" r:id="rId26"/>
    <p:sldId id="292" r:id="rId27"/>
    <p:sldId id="288" r:id="rId28"/>
    <p:sldId id="289" r:id="rId2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sfarv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llemlayout 1 - markeringsfarv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9631B5-78F2-41C9-869B-9F39066F8104}" styleName="Mellemlayout 3 - markeringsfarve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202B0CA-FC54-4496-8BCA-5EF66A818D29}" styleName="Mørkt layou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46F890A9-2807-4EBB-B81D-B2AA78EC7F39}" styleName="Mørkt layout 2 - markeringsfarve 5/markeringsfarv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7AC3CCA-C797-4891-BE02-D94E43425B78}" styleName="Mellemlayout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llemlayout 4 - markeringsfarv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48" y="-2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8C2DD-C49D-F44B-B91B-4F84CE65E17A}" type="datetimeFigureOut">
              <a:rPr lang="da-DK" smtClean="0"/>
              <a:t>24/11/15</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52D46-FCB7-064F-8A28-808CAC9025DB}" type="slidenum">
              <a:rPr lang="da-DK" smtClean="0"/>
              <a:t>‹nr.›</a:t>
            </a:fld>
            <a:endParaRPr lang="da-DK"/>
          </a:p>
        </p:txBody>
      </p:sp>
    </p:spTree>
    <p:extLst>
      <p:ext uri="{BB962C8B-B14F-4D97-AF65-F5344CB8AC3E}">
        <p14:creationId xmlns:p14="http://schemas.microsoft.com/office/powerpoint/2010/main" val="85254944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5</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14</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16</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6</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7</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8</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9</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10</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11</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12</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AC01A02-393D-DE44-8218-08FD57B08FA9}" type="slidenum">
              <a:rPr lang="da-DK"/>
              <a:pPr>
                <a:defRPr/>
              </a:pPr>
              <a:t>13</a:t>
            </a:fld>
            <a:endParaRPr lang="da-DK"/>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7" name="Rectangle 3"/>
          <p:cNvSpPr>
            <a:spLocks noGrp="1" noChangeArrowheads="1"/>
          </p:cNvSpPr>
          <p:nvPr>
            <p:ph type="body" idx="1"/>
          </p:nvPr>
        </p:nvSpPr>
        <p:spPr/>
        <p:txBody>
          <a:bodyPr/>
          <a:lstStyle/>
          <a:p>
            <a:pPr eaLnBrk="1" hangingPunct="1">
              <a:defRPr/>
            </a:pPr>
            <a:endParaRPr lang="da-DK"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778915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4871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395587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450073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C8BB33BD-E17B-4276-8D47-C4BC706E092A}" type="datetimeFigureOut">
              <a:rPr lang="da-DK" smtClean="0"/>
              <a:pPr/>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27461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64168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C8BB33BD-E17B-4276-8D47-C4BC706E092A}" type="datetimeFigureOut">
              <a:rPr lang="da-DK" smtClean="0"/>
              <a:pPr/>
              <a:t>24/11/15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926330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C8BB33BD-E17B-4276-8D47-C4BC706E092A}" type="datetimeFigureOut">
              <a:rPr lang="da-DK" smtClean="0"/>
              <a:pPr/>
              <a:t>24/11/15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34253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8BB33BD-E17B-4276-8D47-C4BC706E092A}" type="datetimeFigureOut">
              <a:rPr lang="da-DK" smtClean="0"/>
              <a:pPr/>
              <a:t>24/11/15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2848448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312390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C8BB33BD-E17B-4276-8D47-C4BC706E092A}" type="datetimeFigureOut">
              <a:rPr lang="da-DK" smtClean="0"/>
              <a:pPr/>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5EDCCA3F-F119-4C1B-B220-2319DF088435}" type="slidenum">
              <a:rPr lang="da-DK" smtClean="0"/>
              <a:pPr/>
              <a:t>‹nr.›</a:t>
            </a:fld>
            <a:endParaRPr lang="da-DK"/>
          </a:p>
        </p:txBody>
      </p:sp>
    </p:spTree>
    <p:extLst>
      <p:ext uri="{BB962C8B-B14F-4D97-AF65-F5344CB8AC3E}">
        <p14:creationId xmlns:p14="http://schemas.microsoft.com/office/powerpoint/2010/main" val="166687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33BD-E17B-4276-8D47-C4BC706E092A}" type="datetimeFigureOut">
              <a:rPr lang="da-DK" smtClean="0"/>
              <a:pPr/>
              <a:t>24/11/15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DCCA3F-F119-4C1B-B220-2319DF088435}" type="slidenum">
              <a:rPr lang="da-DK" smtClean="0"/>
              <a:pPr/>
              <a:t>‹nr.›</a:t>
            </a:fld>
            <a:endParaRPr lang="da-DK"/>
          </a:p>
        </p:txBody>
      </p:sp>
    </p:spTree>
    <p:extLst>
      <p:ext uri="{BB962C8B-B14F-4D97-AF65-F5344CB8AC3E}">
        <p14:creationId xmlns:p14="http://schemas.microsoft.com/office/powerpoint/2010/main" val="39797748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a:xfrm>
            <a:off x="269876" y="3886200"/>
            <a:ext cx="8477250" cy="1752600"/>
          </a:xfrm>
        </p:spPr>
        <p:txBody>
          <a:bodyPr>
            <a:normAutofit/>
          </a:bodyPr>
          <a:lstStyle/>
          <a:p>
            <a:r>
              <a:rPr lang="da-DK" sz="3000" dirty="0" smtClean="0">
                <a:solidFill>
                  <a:srgbClr val="4F81BD"/>
                </a:solidFill>
                <a:latin typeface="Helvetica Light"/>
                <a:cs typeface="Helvetica Light"/>
              </a:rPr>
              <a:t>Modul </a:t>
            </a:r>
            <a:r>
              <a:rPr lang="da-DK" sz="3000" dirty="0">
                <a:solidFill>
                  <a:srgbClr val="4F81BD"/>
                </a:solidFill>
                <a:latin typeface="Helvetica Light"/>
                <a:cs typeface="Helvetica Light"/>
              </a:rPr>
              <a:t>3</a:t>
            </a:r>
            <a:r>
              <a:rPr lang="da-DK" sz="3000" dirty="0" smtClean="0">
                <a:solidFill>
                  <a:srgbClr val="4F81BD"/>
                </a:solidFill>
                <a:latin typeface="Helvetica Light"/>
                <a:cs typeface="Helvetica Light"/>
              </a:rPr>
              <a:t>: </a:t>
            </a:r>
            <a:r>
              <a:rPr lang="da-DK" sz="3000" dirty="0" smtClean="0">
                <a:latin typeface="Helvetica Light"/>
                <a:cs typeface="Helvetica Light"/>
              </a:rPr>
              <a:t>Argumentation</a:t>
            </a:r>
          </a:p>
          <a:p>
            <a:r>
              <a:rPr lang="da-DK" sz="3000" dirty="0" smtClean="0">
                <a:solidFill>
                  <a:srgbClr val="4F81BD"/>
                </a:solidFill>
                <a:latin typeface="Helvetica Light"/>
                <a:cs typeface="Helvetica Light"/>
              </a:rPr>
              <a:t>Lektion 5: </a:t>
            </a:r>
            <a:r>
              <a:rPr lang="da-DK" sz="3000" dirty="0" smtClean="0">
                <a:latin typeface="Helvetica Light"/>
                <a:cs typeface="Helvetica Light"/>
              </a:rPr>
              <a:t>Fra sætning til tekst</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928982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3" name="Text Box 3"/>
          <p:cNvSpPr txBox="1">
            <a:spLocks noChangeArrowheads="1"/>
          </p:cNvSpPr>
          <p:nvPr/>
        </p:nvSpPr>
        <p:spPr bwMode="auto">
          <a:xfrm>
            <a:off x="381000" y="1371600"/>
            <a:ext cx="243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
        <p:nvSpPr>
          <p:cNvPr id="17" name="Tekstfelt 16"/>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Tree>
    <p:extLst>
      <p:ext uri="{BB962C8B-B14F-4D97-AF65-F5344CB8AC3E}">
        <p14:creationId xmlns:p14="http://schemas.microsoft.com/office/powerpoint/2010/main" val="4905239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3" name="Text Box 3"/>
          <p:cNvSpPr txBox="1">
            <a:spLocks noChangeArrowheads="1"/>
          </p:cNvSpPr>
          <p:nvPr/>
        </p:nvSpPr>
        <p:spPr bwMode="auto">
          <a:xfrm>
            <a:off x="381000" y="1371600"/>
            <a:ext cx="243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2" name="Tekstfelt 1"/>
          <p:cNvSpPr txBox="1"/>
          <p:nvPr/>
        </p:nvSpPr>
        <p:spPr>
          <a:xfrm>
            <a:off x="5278966" y="3117850"/>
            <a:ext cx="3725334" cy="2062103"/>
          </a:xfrm>
          <a:prstGeom prst="rect">
            <a:avLst/>
          </a:prstGeom>
          <a:noFill/>
        </p:spPr>
        <p:txBody>
          <a:bodyPr wrap="square" rtlCol="0">
            <a:noAutofit/>
          </a:bodyPr>
          <a:lstStyle/>
          <a:p>
            <a:r>
              <a:rPr lang="da-DK" sz="1400" dirty="0" smtClean="0">
                <a:solidFill>
                  <a:srgbClr val="4F81BD"/>
                </a:solidFill>
                <a:latin typeface="Helvetica Light"/>
                <a:cs typeface="Helvetica Light"/>
              </a:rPr>
              <a:t>G: </a:t>
            </a:r>
            <a:r>
              <a:rPr lang="da-DK" sz="1400" dirty="0">
                <a:latin typeface="Helvetica Light"/>
                <a:cs typeface="Helvetica Light"/>
              </a:rPr>
              <a:t>Hvad kunne indvendes her? Politikeres evner afhænger selvfølgelig også af andre ting, bl.a. viden om politiske forhold, beslutningskraft, samarbejdsvilje. Måske er der også noget farligt ved et dagligdags sprog. Det kan forenkle komplicerede sager. Nogle vælgere foretrækker måske politikere, der taler et indviklet ekspertsprog. </a:t>
            </a: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
        <p:nvSpPr>
          <p:cNvPr id="18" name="Tekstfelt 17"/>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Tree>
    <p:extLst>
      <p:ext uri="{BB962C8B-B14F-4D97-AF65-F5344CB8AC3E}">
        <p14:creationId xmlns:p14="http://schemas.microsoft.com/office/powerpoint/2010/main" val="36093504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Billede 17"/>
          <p:cNvPicPr>
            <a:picLocks noChangeAspect="1"/>
          </p:cNvPicPr>
          <p:nvPr/>
        </p:nvPicPr>
        <p:blipFill>
          <a:blip r:embed="rId3"/>
          <a:stretch>
            <a:fillRect/>
          </a:stretch>
        </p:blipFill>
        <p:spPr>
          <a:xfrm>
            <a:off x="7236296" y="5661248"/>
            <a:ext cx="1540644" cy="985629"/>
          </a:xfrm>
          <a:prstGeom prst="rect">
            <a:avLst/>
          </a:prstGeom>
        </p:spPr>
      </p:pic>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3" name="Text Box 3"/>
          <p:cNvSpPr txBox="1">
            <a:spLocks noChangeArrowheads="1"/>
          </p:cNvSpPr>
          <p:nvPr/>
        </p:nvSpPr>
        <p:spPr bwMode="auto">
          <a:xfrm>
            <a:off x="381000" y="1371600"/>
            <a:ext cx="243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cxnSp>
        <p:nvCxnSpPr>
          <p:cNvPr id="14" name="Lige forbindelse 13"/>
          <p:cNvCxnSpPr/>
          <p:nvPr/>
        </p:nvCxnSpPr>
        <p:spPr>
          <a:xfrm flipV="1">
            <a:off x="726144" y="311785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19" name="Tekstfelt 18"/>
          <p:cNvSpPr txBox="1"/>
          <p:nvPr/>
        </p:nvSpPr>
        <p:spPr>
          <a:xfrm>
            <a:off x="5278966" y="3117850"/>
            <a:ext cx="3725334" cy="2062103"/>
          </a:xfrm>
          <a:prstGeom prst="rect">
            <a:avLst/>
          </a:prstGeom>
          <a:noFill/>
        </p:spPr>
        <p:txBody>
          <a:bodyPr wrap="square" rtlCol="0">
            <a:noAutofit/>
          </a:bodyPr>
          <a:lstStyle/>
          <a:p>
            <a:r>
              <a:rPr lang="da-DK" sz="1400" dirty="0" smtClean="0">
                <a:solidFill>
                  <a:srgbClr val="4F81BD"/>
                </a:solidFill>
                <a:latin typeface="Helvetica Light"/>
                <a:cs typeface="Helvetica Light"/>
              </a:rPr>
              <a:t>G: </a:t>
            </a:r>
            <a:r>
              <a:rPr lang="da-DK" sz="1400" dirty="0">
                <a:latin typeface="Helvetica Light"/>
                <a:cs typeface="Helvetica Light"/>
              </a:rPr>
              <a:t>Hvad kunne indvendes her? Politikeres evner afhænger selvfølgelig også af andre ting, bl.a. viden om politiske forhold, beslutningskraft, samarbejdsvilje. Måske er der også noget farligt ved et dagligdags sprog. Det kan forenkle komplicerede sager. Nogle vælgere foretrækker måske politikere, der taler et indviklet ekspertsprog. </a:t>
            </a:r>
          </a:p>
        </p:txBody>
      </p:sp>
      <p:sp>
        <p:nvSpPr>
          <p:cNvPr id="21" name="Tekstfelt 20"/>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
        <p:nvSpPr>
          <p:cNvPr id="22" name="Text Box 6"/>
          <p:cNvSpPr txBox="1">
            <a:spLocks noChangeArrowheads="1"/>
          </p:cNvSpPr>
          <p:nvPr/>
        </p:nvSpPr>
        <p:spPr bwMode="auto">
          <a:xfrm>
            <a:off x="145055" y="3644900"/>
            <a:ext cx="14170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UB1: </a:t>
            </a:r>
            <a:r>
              <a:rPr lang="da-DK" sz="1200" dirty="0">
                <a:latin typeface="Helvetica Light"/>
                <a:cs typeface="Helvetica Light"/>
              </a:rPr>
              <a:t>Kan jeg underbygge det? Give eksempler på kvindelige politikere, der taler meget dagligdags, fx Pia Kjærsgaard eller Johanne Schmidt-Nielsen</a:t>
            </a:r>
            <a:r>
              <a:rPr lang="da-DK" sz="1200" dirty="0" smtClean="0">
                <a:latin typeface="Helvetica Light"/>
                <a:cs typeface="Helvetica Light"/>
              </a:rPr>
              <a:t>.</a:t>
            </a:r>
            <a:endParaRPr lang="da-DK" sz="1200" dirty="0">
              <a:latin typeface="Helvetica Light"/>
              <a:cs typeface="Helvetica Light"/>
            </a:endParaRPr>
          </a:p>
        </p:txBody>
      </p:sp>
    </p:spTree>
    <p:extLst>
      <p:ext uri="{BB962C8B-B14F-4D97-AF65-F5344CB8AC3E}">
        <p14:creationId xmlns:p14="http://schemas.microsoft.com/office/powerpoint/2010/main" val="92470423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Billede 24"/>
          <p:cNvPicPr>
            <a:picLocks noChangeAspect="1"/>
          </p:cNvPicPr>
          <p:nvPr/>
        </p:nvPicPr>
        <p:blipFill>
          <a:blip r:embed="rId3"/>
          <a:stretch>
            <a:fillRect/>
          </a:stretch>
        </p:blipFill>
        <p:spPr>
          <a:xfrm>
            <a:off x="7236296" y="5661248"/>
            <a:ext cx="1540644" cy="985629"/>
          </a:xfrm>
          <a:prstGeom prst="rect">
            <a:avLst/>
          </a:prstGeom>
        </p:spPr>
      </p:pic>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sp>
        <p:nvSpPr>
          <p:cNvPr id="18" name="Text Box 6"/>
          <p:cNvSpPr txBox="1">
            <a:spLocks noChangeArrowheads="1"/>
          </p:cNvSpPr>
          <p:nvPr/>
        </p:nvSpPr>
        <p:spPr bwMode="auto">
          <a:xfrm>
            <a:off x="1562100" y="3285093"/>
            <a:ext cx="144780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UB2: </a:t>
            </a:r>
            <a:r>
              <a:rPr lang="da-DK" sz="1200" dirty="0" err="1" smtClean="0">
                <a:latin typeface="Helvetica Light"/>
                <a:cs typeface="Helvetica Light"/>
              </a:rPr>
              <a:t>Dokumen-tation</a:t>
            </a:r>
            <a:r>
              <a:rPr lang="da-DK" sz="1200" dirty="0" smtClean="0">
                <a:latin typeface="Helvetica Light"/>
                <a:cs typeface="Helvetica Light"/>
              </a:rPr>
              <a:t> </a:t>
            </a:r>
            <a:r>
              <a:rPr lang="da-DK" sz="1200" dirty="0">
                <a:latin typeface="Helvetica Light"/>
                <a:cs typeface="Helvetica Light"/>
              </a:rPr>
              <a:t>i form af analyse, der viser, hvad der er det </a:t>
            </a:r>
            <a:r>
              <a:rPr lang="da-DK" sz="1200" dirty="0" smtClean="0">
                <a:latin typeface="Helvetica Light"/>
                <a:cs typeface="Helvetica Light"/>
              </a:rPr>
              <a:t>dagligdags </a:t>
            </a:r>
            <a:r>
              <a:rPr lang="da-DK" sz="1200" dirty="0">
                <a:latin typeface="Helvetica Light"/>
                <a:cs typeface="Helvetica Light"/>
              </a:rPr>
              <a:t>ved det kvindelige sprog. </a:t>
            </a:r>
            <a:r>
              <a:rPr lang="da-DK" sz="1200" dirty="0" smtClean="0">
                <a:latin typeface="Helvetica Light"/>
                <a:cs typeface="Helvetica Light"/>
              </a:rPr>
              <a:t>Fx undersøgelser</a:t>
            </a:r>
            <a:r>
              <a:rPr lang="da-DK" sz="1200" dirty="0">
                <a:latin typeface="Helvetica Light"/>
                <a:cs typeface="Helvetica Light"/>
              </a:rPr>
              <a:t>, der viser </a:t>
            </a:r>
            <a:r>
              <a:rPr lang="da-DK" sz="1200" dirty="0" smtClean="0">
                <a:latin typeface="Helvetica Light"/>
                <a:cs typeface="Helvetica Light"/>
              </a:rPr>
              <a:t>sammenhængen </a:t>
            </a:r>
            <a:r>
              <a:rPr lang="da-DK" sz="1200" dirty="0">
                <a:latin typeface="Helvetica Light"/>
                <a:cs typeface="Helvetica Light"/>
              </a:rPr>
              <a:t>mellem sprog og køn </a:t>
            </a:r>
          </a:p>
        </p:txBody>
      </p:sp>
      <p:cxnSp>
        <p:nvCxnSpPr>
          <p:cNvPr id="19" name="Lige forbindelse 18"/>
          <p:cNvCxnSpPr/>
          <p:nvPr/>
        </p:nvCxnSpPr>
        <p:spPr>
          <a:xfrm flipV="1">
            <a:off x="2096622" y="2911475"/>
            <a:ext cx="0" cy="373618"/>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20" name="Tekstfelt 19"/>
          <p:cNvSpPr txBox="1"/>
          <p:nvPr/>
        </p:nvSpPr>
        <p:spPr>
          <a:xfrm>
            <a:off x="5278966" y="3117850"/>
            <a:ext cx="3725334" cy="2062103"/>
          </a:xfrm>
          <a:prstGeom prst="rect">
            <a:avLst/>
          </a:prstGeom>
          <a:noFill/>
        </p:spPr>
        <p:txBody>
          <a:bodyPr wrap="square" rtlCol="0">
            <a:noAutofit/>
          </a:bodyPr>
          <a:lstStyle/>
          <a:p>
            <a:r>
              <a:rPr lang="da-DK" sz="1400" dirty="0" smtClean="0">
                <a:solidFill>
                  <a:srgbClr val="4F81BD"/>
                </a:solidFill>
                <a:latin typeface="Helvetica Light"/>
                <a:cs typeface="Helvetica Light"/>
              </a:rPr>
              <a:t>G: </a:t>
            </a:r>
            <a:r>
              <a:rPr lang="da-DK" sz="1400" dirty="0">
                <a:latin typeface="Helvetica Light"/>
                <a:cs typeface="Helvetica Light"/>
              </a:rPr>
              <a:t>Hvad kunne indvendes her? Politikeres evner afhænger selvfølgelig også af andre ting, bl.a. viden om politiske forhold, beslutningskraft, samarbejdsvilje. Måske er der også noget farligt ved et dagligdags sprog. Det kan forenkle komplicerede sager. Nogle vælgere foretrækker måske politikere, der taler et indviklet ekspertsprog. </a:t>
            </a:r>
          </a:p>
        </p:txBody>
      </p:sp>
      <p:sp>
        <p:nvSpPr>
          <p:cNvPr id="21" name="Tekstfelt 20"/>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
        <p:nvSpPr>
          <p:cNvPr id="22" name="Text Box 6"/>
          <p:cNvSpPr txBox="1">
            <a:spLocks noChangeArrowheads="1"/>
          </p:cNvSpPr>
          <p:nvPr/>
        </p:nvSpPr>
        <p:spPr bwMode="auto">
          <a:xfrm>
            <a:off x="145055" y="3644900"/>
            <a:ext cx="14170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UB1: </a:t>
            </a:r>
            <a:r>
              <a:rPr lang="da-DK" sz="1200" dirty="0">
                <a:latin typeface="Helvetica Light"/>
                <a:cs typeface="Helvetica Light"/>
              </a:rPr>
              <a:t>Kan jeg underbygge det? Give eksempler på kvindelige politikere, der taler meget dagligdags, fx Pia Kjærsgaard eller Johanne Schmidt-Nielsen</a:t>
            </a:r>
            <a:r>
              <a:rPr lang="da-DK" sz="1200" dirty="0" smtClean="0">
                <a:latin typeface="Helvetica Light"/>
                <a:cs typeface="Helvetica Light"/>
              </a:rPr>
              <a:t>.</a:t>
            </a:r>
            <a:endParaRPr lang="da-DK" sz="1200" dirty="0">
              <a:latin typeface="Helvetica Light"/>
              <a:cs typeface="Helvetica Light"/>
            </a:endParaRPr>
          </a:p>
        </p:txBody>
      </p:sp>
      <p:cxnSp>
        <p:nvCxnSpPr>
          <p:cNvPr id="23" name="Lige forbindelse 22"/>
          <p:cNvCxnSpPr/>
          <p:nvPr/>
        </p:nvCxnSpPr>
        <p:spPr>
          <a:xfrm flipV="1">
            <a:off x="726144" y="311785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99502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Billede 24"/>
          <p:cNvPicPr>
            <a:picLocks noChangeAspect="1"/>
          </p:cNvPicPr>
          <p:nvPr/>
        </p:nvPicPr>
        <p:blipFill>
          <a:blip r:embed="rId3"/>
          <a:stretch>
            <a:fillRect/>
          </a:stretch>
        </p:blipFill>
        <p:spPr>
          <a:xfrm>
            <a:off x="7236296" y="5661248"/>
            <a:ext cx="1540644" cy="985629"/>
          </a:xfrm>
          <a:prstGeom prst="rect">
            <a:avLst/>
          </a:prstGeom>
        </p:spPr>
      </p:pic>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sp>
        <p:nvSpPr>
          <p:cNvPr id="18" name="Text Box 6"/>
          <p:cNvSpPr txBox="1">
            <a:spLocks noChangeArrowheads="1"/>
          </p:cNvSpPr>
          <p:nvPr/>
        </p:nvSpPr>
        <p:spPr bwMode="auto">
          <a:xfrm>
            <a:off x="1562100" y="3285093"/>
            <a:ext cx="144780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UB2: </a:t>
            </a:r>
            <a:r>
              <a:rPr lang="da-DK" sz="1200" dirty="0" err="1" smtClean="0">
                <a:latin typeface="Helvetica Light"/>
                <a:cs typeface="Helvetica Light"/>
              </a:rPr>
              <a:t>Dokumen-tation</a:t>
            </a:r>
            <a:r>
              <a:rPr lang="da-DK" sz="1200" dirty="0" smtClean="0">
                <a:latin typeface="Helvetica Light"/>
                <a:cs typeface="Helvetica Light"/>
              </a:rPr>
              <a:t> </a:t>
            </a:r>
            <a:r>
              <a:rPr lang="da-DK" sz="1200" dirty="0">
                <a:latin typeface="Helvetica Light"/>
                <a:cs typeface="Helvetica Light"/>
              </a:rPr>
              <a:t>i form af analyse, der viser, hvad der er det </a:t>
            </a:r>
            <a:r>
              <a:rPr lang="da-DK" sz="1200" dirty="0" smtClean="0">
                <a:latin typeface="Helvetica Light"/>
                <a:cs typeface="Helvetica Light"/>
              </a:rPr>
              <a:t>dagligdags </a:t>
            </a:r>
            <a:r>
              <a:rPr lang="da-DK" sz="1200" dirty="0">
                <a:latin typeface="Helvetica Light"/>
                <a:cs typeface="Helvetica Light"/>
              </a:rPr>
              <a:t>ved det kvindelige sprog. </a:t>
            </a:r>
            <a:r>
              <a:rPr lang="da-DK" sz="1200" dirty="0" smtClean="0">
                <a:latin typeface="Helvetica Light"/>
                <a:cs typeface="Helvetica Light"/>
              </a:rPr>
              <a:t>Fx undersøgelser</a:t>
            </a:r>
            <a:r>
              <a:rPr lang="da-DK" sz="1200" dirty="0">
                <a:latin typeface="Helvetica Light"/>
                <a:cs typeface="Helvetica Light"/>
              </a:rPr>
              <a:t>, der viser </a:t>
            </a:r>
            <a:r>
              <a:rPr lang="da-DK" sz="1200" dirty="0" smtClean="0">
                <a:latin typeface="Helvetica Light"/>
                <a:cs typeface="Helvetica Light"/>
              </a:rPr>
              <a:t>sammenhængen </a:t>
            </a:r>
            <a:r>
              <a:rPr lang="da-DK" sz="1200" dirty="0">
                <a:latin typeface="Helvetica Light"/>
                <a:cs typeface="Helvetica Light"/>
              </a:rPr>
              <a:t>mellem sprog og køn </a:t>
            </a:r>
          </a:p>
        </p:txBody>
      </p:sp>
      <p:cxnSp>
        <p:nvCxnSpPr>
          <p:cNvPr id="19" name="Lige forbindelse 18"/>
          <p:cNvCxnSpPr/>
          <p:nvPr/>
        </p:nvCxnSpPr>
        <p:spPr>
          <a:xfrm flipV="1">
            <a:off x="2096622" y="2911475"/>
            <a:ext cx="0" cy="373618"/>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20" name="Tekstfelt 19"/>
          <p:cNvSpPr txBox="1"/>
          <p:nvPr/>
        </p:nvSpPr>
        <p:spPr>
          <a:xfrm>
            <a:off x="5278966" y="3117850"/>
            <a:ext cx="3725334" cy="2062103"/>
          </a:xfrm>
          <a:prstGeom prst="rect">
            <a:avLst/>
          </a:prstGeom>
          <a:noFill/>
        </p:spPr>
        <p:txBody>
          <a:bodyPr wrap="square" rtlCol="0">
            <a:noAutofit/>
          </a:bodyPr>
          <a:lstStyle/>
          <a:p>
            <a:r>
              <a:rPr lang="da-DK" sz="1400" dirty="0" smtClean="0">
                <a:solidFill>
                  <a:srgbClr val="4F81BD"/>
                </a:solidFill>
                <a:latin typeface="Helvetica Light"/>
                <a:cs typeface="Helvetica Light"/>
              </a:rPr>
              <a:t>G: </a:t>
            </a:r>
            <a:r>
              <a:rPr lang="da-DK" sz="1400" dirty="0">
                <a:latin typeface="Helvetica Light"/>
                <a:cs typeface="Helvetica Light"/>
              </a:rPr>
              <a:t>Hvad kunne indvendes her? Politikeres evner afhænger selvfølgelig også af andre ting, bl.a. viden om politiske forhold, beslutningskraft, samarbejdsvilje. Måske er der også noget farligt ved et dagligdags sprog. Det kan forenkle komplicerede sager. Nogle vælgere foretrækker måske politikere, der taler et indviklet ekspertsprog. </a:t>
            </a:r>
          </a:p>
        </p:txBody>
      </p:sp>
      <p:sp>
        <p:nvSpPr>
          <p:cNvPr id="21" name="Tekstfelt 20"/>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
        <p:nvSpPr>
          <p:cNvPr id="22" name="Text Box 6"/>
          <p:cNvSpPr txBox="1">
            <a:spLocks noChangeArrowheads="1"/>
          </p:cNvSpPr>
          <p:nvPr/>
        </p:nvSpPr>
        <p:spPr bwMode="auto">
          <a:xfrm>
            <a:off x="145055" y="3644900"/>
            <a:ext cx="14170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UB1: </a:t>
            </a:r>
            <a:r>
              <a:rPr lang="da-DK" sz="1200" dirty="0">
                <a:latin typeface="Helvetica Light"/>
                <a:cs typeface="Helvetica Light"/>
              </a:rPr>
              <a:t>Kan jeg underbygge det? Give eksempler på kvindelige politikere, der taler meget dagligdags, fx Pia Kjærsgaard eller Johanne Schmidt-Nielsen</a:t>
            </a:r>
            <a:r>
              <a:rPr lang="da-DK" sz="1200" dirty="0" smtClean="0">
                <a:latin typeface="Helvetica Light"/>
                <a:cs typeface="Helvetica Light"/>
              </a:rPr>
              <a:t>.</a:t>
            </a:r>
            <a:endParaRPr lang="da-DK" sz="1200" dirty="0">
              <a:latin typeface="Helvetica Light"/>
              <a:cs typeface="Helvetica Light"/>
            </a:endParaRPr>
          </a:p>
        </p:txBody>
      </p:sp>
      <p:cxnSp>
        <p:nvCxnSpPr>
          <p:cNvPr id="23" name="Lige forbindelse 22"/>
          <p:cNvCxnSpPr/>
          <p:nvPr/>
        </p:nvCxnSpPr>
        <p:spPr>
          <a:xfrm flipV="1">
            <a:off x="726144" y="311785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24" name="Tekstfelt 23"/>
          <p:cNvSpPr txBox="1"/>
          <p:nvPr/>
        </p:nvSpPr>
        <p:spPr>
          <a:xfrm>
            <a:off x="137629" y="228362"/>
            <a:ext cx="2848941" cy="1600438"/>
          </a:xfrm>
          <a:prstGeom prst="rect">
            <a:avLst/>
          </a:prstGeom>
          <a:noFill/>
        </p:spPr>
        <p:txBody>
          <a:bodyPr wrap="square" rtlCol="0">
            <a:spAutoFit/>
          </a:bodyPr>
          <a:lstStyle/>
          <a:p>
            <a:r>
              <a:rPr lang="da-DK" sz="1400" dirty="0" smtClean="0">
                <a:solidFill>
                  <a:srgbClr val="4F81BD"/>
                </a:solidFill>
                <a:latin typeface="Helvetica Light"/>
                <a:cs typeface="Helvetica Light"/>
              </a:rPr>
              <a:t>Gendrivelse af belæg: </a:t>
            </a:r>
            <a:r>
              <a:rPr lang="da-DK" sz="1400" dirty="0">
                <a:latin typeface="Helvetica Light"/>
                <a:cs typeface="Helvetica Light"/>
              </a:rPr>
              <a:t>Hvad kunne man indvende mod det? Nogle mandlige politikere taler også i et meget dagligdags sprog, og der er også mange kvindelige, der bestemt ikke gør det. </a:t>
            </a:r>
          </a:p>
        </p:txBody>
      </p:sp>
      <p:cxnSp>
        <p:nvCxnSpPr>
          <p:cNvPr id="26" name="Lige forbindelse 25"/>
          <p:cNvCxnSpPr/>
          <p:nvPr/>
        </p:nvCxnSpPr>
        <p:spPr>
          <a:xfrm flipV="1">
            <a:off x="1104963" y="1742017"/>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065798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200" dirty="0" smtClean="0">
                <a:solidFill>
                  <a:schemeClr val="accent1"/>
                </a:solidFill>
                <a:latin typeface="Helvetica"/>
                <a:cs typeface="Helvetica"/>
              </a:rPr>
              <a:t>Øvelse 1: </a:t>
            </a:r>
            <a:r>
              <a:rPr lang="da-DK" sz="3200" dirty="0">
                <a:latin typeface="Helvetica"/>
                <a:cs typeface="Helvetica"/>
              </a:rPr>
              <a:t>Argumentmodellen som mindmap</a:t>
            </a:r>
          </a:p>
        </p:txBody>
      </p:sp>
      <p:sp>
        <p:nvSpPr>
          <p:cNvPr id="4" name="Pladsholder til indhold 3"/>
          <p:cNvSpPr>
            <a:spLocks noGrp="1"/>
          </p:cNvSpPr>
          <p:nvPr>
            <p:ph idx="1"/>
          </p:nvPr>
        </p:nvSpPr>
        <p:spPr/>
        <p:txBody>
          <a:bodyPr>
            <a:normAutofit/>
          </a:bodyPr>
          <a:lstStyle/>
          <a:p>
            <a:r>
              <a:rPr lang="da-DK" sz="3000" dirty="0" smtClean="0">
                <a:latin typeface="Helvetica Light"/>
                <a:cs typeface="Helvetica Light"/>
              </a:rPr>
              <a:t>Du skal i gang med at skrive </a:t>
            </a:r>
            <a:r>
              <a:rPr lang="da-DK" sz="3000" dirty="0">
                <a:latin typeface="Helvetica Light"/>
                <a:cs typeface="Helvetica Light"/>
              </a:rPr>
              <a:t>et læserbrev, hvori du argumenterer for, at gruppeeksamen er en god idé i gymnasiet</a:t>
            </a:r>
            <a:r>
              <a:rPr lang="da-DK" sz="3000" dirty="0" smtClean="0">
                <a:latin typeface="Helvetica Light"/>
                <a:cs typeface="Helvetica Light"/>
              </a:rPr>
              <a:t>.</a:t>
            </a:r>
          </a:p>
          <a:p>
            <a:r>
              <a:rPr lang="da-DK" sz="3000" dirty="0" smtClean="0">
                <a:latin typeface="Helvetica Light"/>
                <a:cs typeface="Helvetica Light"/>
              </a:rPr>
              <a:t>I første omgang skal du bruge den </a:t>
            </a:r>
            <a:r>
              <a:rPr lang="da-DK" sz="3000" dirty="0">
                <a:latin typeface="Helvetica Light"/>
                <a:cs typeface="Helvetica Light"/>
              </a:rPr>
              <a:t>udvidede argumentationsmodel til at udvikle dine argumenter</a:t>
            </a:r>
          </a:p>
          <a:p>
            <a:endParaRPr lang="da-DK" sz="3000"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1600007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Billede 24"/>
          <p:cNvPicPr>
            <a:picLocks noChangeAspect="1"/>
          </p:cNvPicPr>
          <p:nvPr/>
        </p:nvPicPr>
        <p:blipFill>
          <a:blip r:embed="rId3"/>
          <a:stretch>
            <a:fillRect/>
          </a:stretch>
        </p:blipFill>
        <p:spPr>
          <a:xfrm>
            <a:off x="7236296" y="5661248"/>
            <a:ext cx="1540644" cy="985629"/>
          </a:xfrm>
          <a:prstGeom prst="rect">
            <a:avLst/>
          </a:prstGeom>
        </p:spPr>
      </p:pic>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sp>
        <p:nvSpPr>
          <p:cNvPr id="18" name="Text Box 6"/>
          <p:cNvSpPr txBox="1">
            <a:spLocks noChangeArrowheads="1"/>
          </p:cNvSpPr>
          <p:nvPr/>
        </p:nvSpPr>
        <p:spPr bwMode="auto">
          <a:xfrm>
            <a:off x="1562100" y="3285093"/>
            <a:ext cx="144780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UB2: </a:t>
            </a:r>
            <a:r>
              <a:rPr lang="da-DK" sz="1200" dirty="0" err="1" smtClean="0">
                <a:latin typeface="Helvetica Light"/>
                <a:cs typeface="Helvetica Light"/>
              </a:rPr>
              <a:t>Dokumen-tation</a:t>
            </a:r>
            <a:r>
              <a:rPr lang="da-DK" sz="1200" dirty="0" smtClean="0">
                <a:latin typeface="Helvetica Light"/>
                <a:cs typeface="Helvetica Light"/>
              </a:rPr>
              <a:t> </a:t>
            </a:r>
            <a:r>
              <a:rPr lang="da-DK" sz="1200" dirty="0">
                <a:latin typeface="Helvetica Light"/>
                <a:cs typeface="Helvetica Light"/>
              </a:rPr>
              <a:t>i form af analyse, der viser, hvad der er det </a:t>
            </a:r>
            <a:r>
              <a:rPr lang="da-DK" sz="1200" dirty="0" smtClean="0">
                <a:latin typeface="Helvetica Light"/>
                <a:cs typeface="Helvetica Light"/>
              </a:rPr>
              <a:t>dagligdags </a:t>
            </a:r>
            <a:r>
              <a:rPr lang="da-DK" sz="1200" dirty="0">
                <a:latin typeface="Helvetica Light"/>
                <a:cs typeface="Helvetica Light"/>
              </a:rPr>
              <a:t>ved det kvindelige sprog. </a:t>
            </a:r>
            <a:r>
              <a:rPr lang="da-DK" sz="1200" dirty="0" smtClean="0">
                <a:latin typeface="Helvetica Light"/>
                <a:cs typeface="Helvetica Light"/>
              </a:rPr>
              <a:t>Fx undersøgelser</a:t>
            </a:r>
            <a:r>
              <a:rPr lang="da-DK" sz="1200" dirty="0">
                <a:latin typeface="Helvetica Light"/>
                <a:cs typeface="Helvetica Light"/>
              </a:rPr>
              <a:t>, der viser </a:t>
            </a:r>
            <a:r>
              <a:rPr lang="da-DK" sz="1200" dirty="0" smtClean="0">
                <a:latin typeface="Helvetica Light"/>
                <a:cs typeface="Helvetica Light"/>
              </a:rPr>
              <a:t>sammenhængen </a:t>
            </a:r>
            <a:r>
              <a:rPr lang="da-DK" sz="1200" dirty="0">
                <a:latin typeface="Helvetica Light"/>
                <a:cs typeface="Helvetica Light"/>
              </a:rPr>
              <a:t>mellem sprog og køn </a:t>
            </a:r>
          </a:p>
        </p:txBody>
      </p:sp>
      <p:cxnSp>
        <p:nvCxnSpPr>
          <p:cNvPr id="19" name="Lige forbindelse 18"/>
          <p:cNvCxnSpPr/>
          <p:nvPr/>
        </p:nvCxnSpPr>
        <p:spPr>
          <a:xfrm flipV="1">
            <a:off x="2096622" y="2911475"/>
            <a:ext cx="0" cy="373618"/>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20" name="Tekstfelt 19"/>
          <p:cNvSpPr txBox="1"/>
          <p:nvPr/>
        </p:nvSpPr>
        <p:spPr>
          <a:xfrm>
            <a:off x="5278966" y="3117850"/>
            <a:ext cx="3725334" cy="2062103"/>
          </a:xfrm>
          <a:prstGeom prst="rect">
            <a:avLst/>
          </a:prstGeom>
          <a:noFill/>
        </p:spPr>
        <p:txBody>
          <a:bodyPr wrap="square" rtlCol="0">
            <a:noAutofit/>
          </a:bodyPr>
          <a:lstStyle/>
          <a:p>
            <a:r>
              <a:rPr lang="da-DK" sz="1400" dirty="0" smtClean="0">
                <a:solidFill>
                  <a:srgbClr val="4F81BD"/>
                </a:solidFill>
                <a:latin typeface="Helvetica Light"/>
                <a:cs typeface="Helvetica Light"/>
              </a:rPr>
              <a:t>G: </a:t>
            </a:r>
            <a:r>
              <a:rPr lang="da-DK" sz="1400" dirty="0">
                <a:latin typeface="Helvetica Light"/>
                <a:cs typeface="Helvetica Light"/>
              </a:rPr>
              <a:t>Hvad kunne indvendes her? Politikeres evner afhænger selvfølgelig også af andre ting, bl.a. viden om politiske forhold, beslutningskraft, samarbejdsvilje. Måske er der også noget farligt ved et dagligdags sprog. Det kan forenkle komplicerede sager. Nogle vælgere foretrækker måske politikere, der taler et indviklet ekspertsprog. </a:t>
            </a:r>
          </a:p>
        </p:txBody>
      </p:sp>
      <p:sp>
        <p:nvSpPr>
          <p:cNvPr id="21" name="Tekstfelt 20"/>
          <p:cNvSpPr txBox="1"/>
          <p:nvPr/>
        </p:nvSpPr>
        <p:spPr>
          <a:xfrm>
            <a:off x="2565462" y="5292726"/>
            <a:ext cx="5274733" cy="1384995"/>
          </a:xfrm>
          <a:prstGeom prst="rect">
            <a:avLst/>
          </a:prstGeom>
          <a:noFill/>
        </p:spPr>
        <p:txBody>
          <a:bodyPr wrap="square" rtlCol="0">
            <a:spAutoFit/>
          </a:bodyPr>
          <a:lstStyle/>
          <a:p>
            <a:r>
              <a:rPr lang="da-DK" sz="1400" dirty="0" smtClean="0">
                <a:solidFill>
                  <a:srgbClr val="4F81BD"/>
                </a:solidFill>
                <a:latin typeface="Helvetica Light"/>
                <a:cs typeface="Helvetica Light"/>
              </a:rPr>
              <a:t>R: </a:t>
            </a:r>
            <a:r>
              <a:rPr lang="da-DK" sz="1400" dirty="0">
                <a:latin typeface="Helvetica Light"/>
                <a:cs typeface="Helvetica Light"/>
              </a:rPr>
              <a:t>Hvori består fordelen i hjemmelen egentlig? Et dagligdags sprog fremmer demokratiet. Politik skal kunne forstås af almindelige borgere uden særlige faglige forudsætninger. Undersøgelser viser at politikere med et dagligdags sprog er store stemmeslugere.</a:t>
            </a:r>
          </a:p>
          <a:p>
            <a:endParaRPr lang="da-DK" sz="1400" dirty="0">
              <a:latin typeface="Helvetica Light"/>
              <a:cs typeface="Helvetica Light"/>
            </a:endParaRPr>
          </a:p>
        </p:txBody>
      </p:sp>
      <p:sp>
        <p:nvSpPr>
          <p:cNvPr id="22" name="Text Box 6"/>
          <p:cNvSpPr txBox="1">
            <a:spLocks noChangeArrowheads="1"/>
          </p:cNvSpPr>
          <p:nvPr/>
        </p:nvSpPr>
        <p:spPr bwMode="auto">
          <a:xfrm>
            <a:off x="145055" y="3644900"/>
            <a:ext cx="141704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200" dirty="0" smtClean="0">
                <a:solidFill>
                  <a:srgbClr val="4F81BD"/>
                </a:solidFill>
                <a:latin typeface="Helvetica Light"/>
                <a:cs typeface="Helvetica Light"/>
              </a:rPr>
              <a:t>UB1: </a:t>
            </a:r>
            <a:r>
              <a:rPr lang="da-DK" sz="1200" dirty="0">
                <a:latin typeface="Helvetica Light"/>
                <a:cs typeface="Helvetica Light"/>
              </a:rPr>
              <a:t>Kan jeg underbygge det? Give eksempler på kvindelige politikere, der taler meget dagligdags, fx Pia Kjærsgaard eller Johanne Schmidt-Nielsen</a:t>
            </a:r>
            <a:r>
              <a:rPr lang="da-DK" sz="1200" dirty="0" smtClean="0">
                <a:latin typeface="Helvetica Light"/>
                <a:cs typeface="Helvetica Light"/>
              </a:rPr>
              <a:t>.</a:t>
            </a:r>
            <a:endParaRPr lang="da-DK" sz="1200" dirty="0">
              <a:latin typeface="Helvetica Light"/>
              <a:cs typeface="Helvetica Light"/>
            </a:endParaRPr>
          </a:p>
        </p:txBody>
      </p:sp>
      <p:cxnSp>
        <p:nvCxnSpPr>
          <p:cNvPr id="23" name="Lige forbindelse 22"/>
          <p:cNvCxnSpPr/>
          <p:nvPr/>
        </p:nvCxnSpPr>
        <p:spPr>
          <a:xfrm flipV="1">
            <a:off x="726144" y="311785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24" name="Tekstfelt 23"/>
          <p:cNvSpPr txBox="1"/>
          <p:nvPr/>
        </p:nvSpPr>
        <p:spPr>
          <a:xfrm>
            <a:off x="137629" y="228362"/>
            <a:ext cx="2848941" cy="1600438"/>
          </a:xfrm>
          <a:prstGeom prst="rect">
            <a:avLst/>
          </a:prstGeom>
          <a:noFill/>
        </p:spPr>
        <p:txBody>
          <a:bodyPr wrap="square" rtlCol="0">
            <a:spAutoFit/>
          </a:bodyPr>
          <a:lstStyle/>
          <a:p>
            <a:r>
              <a:rPr lang="da-DK" sz="1400" dirty="0" smtClean="0">
                <a:solidFill>
                  <a:srgbClr val="4F81BD"/>
                </a:solidFill>
                <a:latin typeface="Helvetica Light"/>
                <a:cs typeface="Helvetica Light"/>
              </a:rPr>
              <a:t>Gendrivelse af belæg: </a:t>
            </a:r>
            <a:r>
              <a:rPr lang="da-DK" sz="1400" dirty="0">
                <a:latin typeface="Helvetica Light"/>
                <a:cs typeface="Helvetica Light"/>
              </a:rPr>
              <a:t>Hvad kunne man indvende mod det? Nogle mandlige politikere taler også i et meget dagligdags sprog, og der er også mange kvindelige, der bestemt ikke gør det. </a:t>
            </a:r>
          </a:p>
        </p:txBody>
      </p:sp>
      <p:cxnSp>
        <p:nvCxnSpPr>
          <p:cNvPr id="26" name="Lige forbindelse 25"/>
          <p:cNvCxnSpPr/>
          <p:nvPr/>
        </p:nvCxnSpPr>
        <p:spPr>
          <a:xfrm flipV="1">
            <a:off x="1104963" y="1742017"/>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371428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a-DK" dirty="0" smtClean="0">
                <a:latin typeface="Helvetica"/>
                <a:cs typeface="Helvetica"/>
              </a:rPr>
              <a:t>Fra mindmap til disposition</a:t>
            </a:r>
            <a:endParaRPr lang="da-DK" dirty="0">
              <a:latin typeface="Helvetica"/>
              <a:cs typeface="Helvetica"/>
            </a:endParaRPr>
          </a:p>
        </p:txBody>
      </p:sp>
      <p:sp>
        <p:nvSpPr>
          <p:cNvPr id="5" name="Pladsholder til indhold 4"/>
          <p:cNvSpPr>
            <a:spLocks noGrp="1"/>
          </p:cNvSpPr>
          <p:nvPr>
            <p:ph idx="1"/>
          </p:nvPr>
        </p:nvSpPr>
        <p:spPr/>
        <p:txBody>
          <a:bodyPr>
            <a:normAutofit/>
          </a:bodyPr>
          <a:lstStyle/>
          <a:p>
            <a:r>
              <a:rPr lang="da-DK" sz="2400" dirty="0" smtClean="0">
                <a:latin typeface="Helvetica Light"/>
                <a:cs typeface="Helvetica Light"/>
              </a:rPr>
              <a:t>Disposition drejer sig om prioritering og rækkefølge: Hvad skal med? Og hvilken rækkefølge?</a:t>
            </a:r>
          </a:p>
          <a:p>
            <a:r>
              <a:rPr lang="da-DK" sz="2400" dirty="0" smtClean="0">
                <a:latin typeface="Helvetica Light"/>
                <a:cs typeface="Helvetica Light"/>
              </a:rPr>
              <a:t>Det kan gøres på flere forskellige måder. Det afgørende er, at der er en logik i tankegangen.</a:t>
            </a:r>
          </a:p>
          <a:p>
            <a:r>
              <a:rPr lang="da-DK" sz="2400" dirty="0" smtClean="0">
                <a:latin typeface="Helvetica Light"/>
                <a:cs typeface="Helvetica Light"/>
              </a:rPr>
              <a:t>Rækkefølgen fra før er et eksempel på en logik i tankegangen</a:t>
            </a:r>
          </a:p>
          <a:p>
            <a:pPr lvl="1"/>
            <a:r>
              <a:rPr lang="da-DK" sz="1900" dirty="0" smtClean="0">
                <a:latin typeface="Helvetica Light"/>
                <a:cs typeface="Helvetica Light"/>
              </a:rPr>
              <a:t>Præsentation af påstand og overordnet belæg (inkl. styrkemarkør)</a:t>
            </a:r>
          </a:p>
          <a:p>
            <a:pPr lvl="1"/>
            <a:r>
              <a:rPr lang="da-DK" sz="1900" dirty="0" smtClean="0">
                <a:latin typeface="Helvetica Light"/>
                <a:cs typeface="Helvetica Light"/>
              </a:rPr>
              <a:t>Diskussion af hjemmel (herunder rygdækning og gendrivelse)</a:t>
            </a:r>
          </a:p>
          <a:p>
            <a:pPr lvl="1"/>
            <a:r>
              <a:rPr lang="da-DK" sz="1900" dirty="0" smtClean="0">
                <a:latin typeface="Helvetica Light"/>
                <a:cs typeface="Helvetica Light"/>
              </a:rPr>
              <a:t>Diskussion af det overordnede belæg i form af underordnede belæg og gendrivelse af belæg</a:t>
            </a:r>
          </a:p>
          <a:p>
            <a:pPr lvl="1"/>
            <a:endParaRPr lang="da-DK" dirty="0">
              <a:latin typeface="Helvetica Light"/>
              <a:cs typeface="Helvetica Light"/>
            </a:endParaRPr>
          </a:p>
        </p:txBody>
      </p:sp>
      <p:pic>
        <p:nvPicPr>
          <p:cNvPr id="6" name="Billede 5"/>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402565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2342671268"/>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354288027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2798568200"/>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a:t>
                      </a:r>
                      <a:r>
                        <a:rPr lang="da-DK" sz="1600" b="0" i="0" dirty="0" smtClean="0">
                          <a:latin typeface="Helvetica Light"/>
                          <a:cs typeface="Helvetica Light"/>
                        </a:rPr>
                        <a:t>mere </a:t>
                      </a:r>
                      <a:r>
                        <a:rPr lang="da-DK" sz="1600" b="0" i="0" dirty="0" smtClean="0">
                          <a:latin typeface="Helvetica Light"/>
                          <a:cs typeface="Helvetica Light"/>
                        </a:rPr>
                        <a:t>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409419283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700" dirty="0" smtClean="0">
                <a:solidFill>
                  <a:srgbClr val="4F81BD"/>
                </a:solidFill>
                <a:latin typeface="Helvetica"/>
                <a:cs typeface="Helvetica"/>
              </a:rPr>
              <a:t>Eksempel: </a:t>
            </a:r>
            <a:r>
              <a:rPr lang="da-DK" sz="3700" dirty="0" smtClean="0">
                <a:latin typeface="Helvetica"/>
                <a:cs typeface="Helvetica"/>
              </a:rPr>
              <a:t>Et argumenterende udsagn</a:t>
            </a:r>
            <a:endParaRPr lang="da-DK" sz="37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Fra sidste gang har vi nedenstående udsagn, hvor alle elementer i den udvidede argumentationsmodel er eksplicitte:</a:t>
            </a:r>
          </a:p>
          <a:p>
            <a:pPr marL="0" indent="0">
              <a:buNone/>
            </a:pPr>
            <a:endParaRPr lang="da-DK" sz="3000" dirty="0" smtClean="0">
              <a:latin typeface="Helvetica Light"/>
              <a:cs typeface="Helvetica Light"/>
            </a:endParaRPr>
          </a:p>
          <a:p>
            <a:pPr marL="0" indent="0">
              <a:buNone/>
            </a:pPr>
            <a:r>
              <a:rPr lang="da-DK" sz="3000" dirty="0" smtClean="0">
                <a:latin typeface="Helvetica Light"/>
                <a:cs typeface="Helvetica Light"/>
              </a:rPr>
              <a:t>”Mænd er uden tvivl klogere end kvinder – her taler vi selvfølgelig om et gennemsnit – da der er flest mænd i topstillinger. Det kræver klogskab at besidde en topstilling, viser forskning fra udlandet.”</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37727160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sp>
        <p:nvSpPr>
          <p:cNvPr id="2" name="Pladsholder til indhold 1"/>
          <p:cNvSpPr>
            <a:spLocks noGrp="1"/>
          </p:cNvSpPr>
          <p:nvPr>
            <p:ph idx="1"/>
          </p:nvPr>
        </p:nvSpPr>
        <p:spPr/>
        <p:txBody>
          <a:bodyPr/>
          <a:lstStyle/>
          <a:p>
            <a:endParaRPr lang="da-DK"/>
          </a:p>
        </p:txBody>
      </p:sp>
      <p:graphicFrame>
        <p:nvGraphicFramePr>
          <p:cNvPr id="6" name="Pladsholder til indhold 6"/>
          <p:cNvGraphicFramePr>
            <a:graphicFrameLocks/>
          </p:cNvGraphicFramePr>
          <p:nvPr>
            <p:extLst>
              <p:ext uri="{D42A27DB-BD31-4B8C-83A1-F6EECF244321}">
                <p14:modId xmlns:p14="http://schemas.microsoft.com/office/powerpoint/2010/main" val="1127540976"/>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endParaRPr lang="da-DK" sz="1600" b="1" i="0" dirty="0" smtClean="0">
                        <a:latin typeface="Helvetica"/>
                        <a:cs typeface="Helvetica"/>
                      </a:endParaRPr>
                    </a:p>
                    <a:p>
                      <a:endParaRPr lang="da-DK" sz="1600" b="1" i="0" dirty="0" smtClean="0">
                        <a:latin typeface="Helvetica"/>
                        <a:cs typeface="Helvetica"/>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p>
                    <a:p>
                      <a:endParaRPr lang="da-DK" sz="1600" b="0" i="0" dirty="0" smtClean="0">
                        <a:latin typeface="Helvetica Light"/>
                        <a:cs typeface="Helvetica Light"/>
                      </a:endParaRPr>
                    </a:p>
                    <a:p>
                      <a:endParaRPr lang="da-DK" sz="1600" b="0" i="0" dirty="0">
                        <a:latin typeface="Helvetica Light"/>
                        <a:cs typeface="Helvetica Light"/>
                      </a:endParaRPr>
                    </a:p>
                  </a:txBody>
                  <a:tcPr/>
                </a:tc>
                <a:tc>
                  <a:txBody>
                    <a:bodyPr/>
                    <a:lstStyle/>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sp>
        <p:nvSpPr>
          <p:cNvPr id="2" name="Pladsholder til indhold 1"/>
          <p:cNvSpPr>
            <a:spLocks noGrp="1"/>
          </p:cNvSpPr>
          <p:nvPr>
            <p:ph idx="1"/>
          </p:nvPr>
        </p:nvSpPr>
        <p:spPr/>
        <p:txBody>
          <a:bodyPr/>
          <a:lstStyle/>
          <a:p>
            <a:endParaRPr lang="da-DK"/>
          </a:p>
        </p:txBody>
      </p:sp>
      <p:graphicFrame>
        <p:nvGraphicFramePr>
          <p:cNvPr id="6" name="Pladsholder til indhold 6"/>
          <p:cNvGraphicFramePr>
            <a:graphicFrameLocks/>
          </p:cNvGraphicFramePr>
          <p:nvPr>
            <p:extLst>
              <p:ext uri="{D42A27DB-BD31-4B8C-83A1-F6EECF244321}">
                <p14:modId xmlns:p14="http://schemas.microsoft.com/office/powerpoint/2010/main" val="67670661"/>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hjemmel og rykdækning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Politikeres evner afhænger også af andre ting…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p>
                    <a:p>
                      <a:endParaRPr lang="da-DK" sz="1600" b="0" i="0" dirty="0" smtClean="0">
                        <a:latin typeface="Helvetica Light"/>
                        <a:cs typeface="Helvetica Light"/>
                      </a:endParaRPr>
                    </a:p>
                    <a:p>
                      <a:endParaRPr lang="da-DK" sz="1600" b="0" i="0" dirty="0">
                        <a:latin typeface="Helvetica Light"/>
                        <a:cs typeface="Helvetica Light"/>
                      </a:endParaRPr>
                    </a:p>
                  </a:txBody>
                  <a:tcPr/>
                </a:tc>
                <a:tc>
                  <a:txBody>
                    <a:bodyPr/>
                    <a:lstStyle/>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sp>
        <p:nvSpPr>
          <p:cNvPr id="2" name="Pladsholder til indhold 1"/>
          <p:cNvSpPr>
            <a:spLocks noGrp="1"/>
          </p:cNvSpPr>
          <p:nvPr>
            <p:ph idx="1"/>
          </p:nvPr>
        </p:nvSpPr>
        <p:spPr/>
        <p:txBody>
          <a:bodyPr/>
          <a:lstStyle/>
          <a:p>
            <a:endParaRPr lang="da-DK"/>
          </a:p>
        </p:txBody>
      </p:sp>
      <p:graphicFrame>
        <p:nvGraphicFramePr>
          <p:cNvPr id="6" name="Pladsholder til indhold 6"/>
          <p:cNvGraphicFramePr>
            <a:graphicFrameLocks/>
          </p:cNvGraphicFramePr>
          <p:nvPr>
            <p:extLst>
              <p:ext uri="{D42A27DB-BD31-4B8C-83A1-F6EECF244321}">
                <p14:modId xmlns:p14="http://schemas.microsoft.com/office/powerpoint/2010/main" val="2423964498"/>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hjemmel og rykdækning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Politikeres evner afhænger også af andre ting…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1</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At kvinder taler et mere dagligdags sprog er både Johanne S. Nielsen og Pia Kjærsgaard gode eksempler på… </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p>
                    <a:p>
                      <a:endParaRPr lang="da-DK" sz="1600" b="0" i="0" dirty="0" smtClean="0">
                        <a:latin typeface="Helvetica Light"/>
                        <a:cs typeface="Helvetica Light"/>
                      </a:endParaRPr>
                    </a:p>
                    <a:p>
                      <a:endParaRPr lang="da-DK" sz="1600" b="0" i="0" dirty="0">
                        <a:latin typeface="Helvetica Light"/>
                        <a:cs typeface="Helvetica Light"/>
                      </a:endParaRPr>
                    </a:p>
                  </a:txBody>
                  <a:tcPr/>
                </a:tc>
                <a:tc>
                  <a:txBody>
                    <a:bodyPr/>
                    <a:lstStyle/>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sp>
        <p:nvSpPr>
          <p:cNvPr id="2" name="Pladsholder til indhold 1"/>
          <p:cNvSpPr>
            <a:spLocks noGrp="1"/>
          </p:cNvSpPr>
          <p:nvPr>
            <p:ph idx="1"/>
          </p:nvPr>
        </p:nvSpPr>
        <p:spPr/>
        <p:txBody>
          <a:bodyPr/>
          <a:lstStyle/>
          <a:p>
            <a:endParaRPr lang="da-DK"/>
          </a:p>
        </p:txBody>
      </p:sp>
      <p:graphicFrame>
        <p:nvGraphicFramePr>
          <p:cNvPr id="6" name="Pladsholder til indhold 6"/>
          <p:cNvGraphicFramePr>
            <a:graphicFrameLocks/>
          </p:cNvGraphicFramePr>
          <p:nvPr>
            <p:extLst>
              <p:ext uri="{D42A27DB-BD31-4B8C-83A1-F6EECF244321}">
                <p14:modId xmlns:p14="http://schemas.microsoft.com/office/powerpoint/2010/main" val="2228466287"/>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hjemmel og rykdækning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Politikeres evner afhænger også af andre ting…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1</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At kvinder taler et mere dagligdags sprog er både Johanne S. Nielsen og Pia Kjærsgaard gode eksempler på… </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2</a:t>
                      </a:r>
                    </a:p>
                    <a:p>
                      <a:r>
                        <a:rPr lang="da-DK" sz="1600" b="0" i="0" dirty="0" smtClean="0">
                          <a:latin typeface="Helvetica Light"/>
                          <a:cs typeface="Helvetica Light"/>
                        </a:rPr>
                        <a:t>Emnesætning: Desuden viser undersøgelser, at der er en sammenhæng mellem sprog og køn…</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endParaRPr lang="da-DK" sz="1600" b="0" i="0" dirty="0" smtClean="0">
                        <a:latin typeface="Helvetica Light"/>
                        <a:cs typeface="Helvetica Light"/>
                      </a:endParaRPr>
                    </a:p>
                    <a:p>
                      <a:endParaRPr lang="da-DK" sz="1600" b="0" i="0" dirty="0" smtClean="0">
                        <a:latin typeface="Helvetica Light"/>
                        <a:cs typeface="Helvetica Light"/>
                      </a:endParaRPr>
                    </a:p>
                    <a:p>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p>
                    <a:p>
                      <a:endParaRPr lang="da-DK" sz="1600" b="0" i="0" dirty="0" smtClean="0">
                        <a:latin typeface="Helvetica Light"/>
                        <a:cs typeface="Helvetica Light"/>
                      </a:endParaRPr>
                    </a:p>
                    <a:p>
                      <a:endParaRPr lang="da-DK" sz="1600" b="0" i="0" dirty="0">
                        <a:latin typeface="Helvetica Light"/>
                        <a:cs typeface="Helvetica Light"/>
                      </a:endParaRPr>
                    </a:p>
                  </a:txBody>
                  <a:tcPr/>
                </a:tc>
                <a:tc>
                  <a:txBody>
                    <a:bodyPr/>
                    <a:lstStyle/>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1753842975"/>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hjemmel og rykdækning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Politikeres evner afhænger også af andre ting…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1</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At kvinder taler et mere dagligdags sprog er både Johanne S. Nielsen og Pia Kjærsgaard gode eksempler på… </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2</a:t>
                      </a:r>
                    </a:p>
                    <a:p>
                      <a:r>
                        <a:rPr lang="da-DK" sz="1600" b="0" i="0" dirty="0" smtClean="0">
                          <a:latin typeface="Helvetica Light"/>
                          <a:cs typeface="Helvetica Light"/>
                        </a:rPr>
                        <a:t>Emnesætning: Desuden viser undersøgelser, at der er en sammenhæng mellem sprog og køn…</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belæg</a:t>
                      </a:r>
                    </a:p>
                    <a:p>
                      <a:r>
                        <a:rPr lang="da-DK" sz="1600" b="0" i="0" dirty="0" smtClean="0">
                          <a:latin typeface="Helvetica Light"/>
                          <a:cs typeface="Helvetica Light"/>
                        </a:rPr>
                        <a:t>Emnesætning: Man bør dog ikke være blind for, at der også findes mandlige politikere</a:t>
                      </a:r>
                      <a:r>
                        <a:rPr lang="da-DK" sz="1600" b="0" i="0" baseline="0" dirty="0" smtClean="0">
                          <a:latin typeface="Helvetica Light"/>
                          <a:cs typeface="Helvetica Light"/>
                        </a:rPr>
                        <a:t> med et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p>
                    <a:p>
                      <a:endParaRPr lang="da-DK" sz="1600" b="0" i="0" dirty="0" smtClean="0">
                        <a:latin typeface="Helvetica Light"/>
                        <a:cs typeface="Helvetica Light"/>
                      </a:endParaRPr>
                    </a:p>
                    <a:p>
                      <a:endParaRPr lang="da-DK" sz="1600" b="0" i="0" dirty="0">
                        <a:latin typeface="Helvetica Light"/>
                        <a:cs typeface="Helvetica Light"/>
                      </a:endParaRPr>
                    </a:p>
                  </a:txBody>
                  <a:tcPr/>
                </a:tc>
                <a:tc>
                  <a:txBody>
                    <a:bodyPr/>
                    <a:lstStyle/>
                    <a:p>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0"/>
            <a:ext cx="8229600" cy="792162"/>
          </a:xfrm>
        </p:spPr>
        <p:txBody>
          <a:bodyPr/>
          <a:lstStyle/>
          <a:p>
            <a:r>
              <a:rPr lang="da-DK" dirty="0" smtClean="0">
                <a:latin typeface="Helvetica"/>
                <a:cs typeface="Helvetica"/>
              </a:rPr>
              <a:t>Disposition</a:t>
            </a:r>
            <a:endParaRPr lang="da-DK" dirty="0">
              <a:latin typeface="Helvetica"/>
              <a:cs typeface="Helvetica"/>
            </a:endParaRPr>
          </a:p>
        </p:txBody>
      </p:sp>
      <p:graphicFrame>
        <p:nvGraphicFramePr>
          <p:cNvPr id="7" name="Pladsholder til indhold 6"/>
          <p:cNvGraphicFramePr>
            <a:graphicFrameLocks noGrp="1"/>
          </p:cNvGraphicFramePr>
          <p:nvPr>
            <p:ph idx="1"/>
            <p:extLst>
              <p:ext uri="{D42A27DB-BD31-4B8C-83A1-F6EECF244321}">
                <p14:modId xmlns:p14="http://schemas.microsoft.com/office/powerpoint/2010/main" val="2562163214"/>
              </p:ext>
            </p:extLst>
          </p:nvPr>
        </p:nvGraphicFramePr>
        <p:xfrm>
          <a:off x="457200" y="1058862"/>
          <a:ext cx="8229600" cy="5516880"/>
        </p:xfrm>
        <a:graphic>
          <a:graphicData uri="http://schemas.openxmlformats.org/drawingml/2006/table">
            <a:tbl>
              <a:tblPr firstRow="1" bandRow="1">
                <a:tableStyleId>{69CF1AB2-1976-4502-BF36-3FF5EA218861}</a:tableStyleId>
              </a:tblPr>
              <a:tblGrid>
                <a:gridCol w="1282700"/>
                <a:gridCol w="6946900"/>
              </a:tblGrid>
              <a:tr h="370840">
                <a:tc>
                  <a:txBody>
                    <a:bodyPr/>
                    <a:lstStyle/>
                    <a:p>
                      <a:r>
                        <a:rPr lang="da-DK" sz="1600" b="0" i="0" dirty="0" smtClean="0">
                          <a:latin typeface="Helvetica Light"/>
                          <a:cs typeface="Helvetica Light"/>
                        </a:rPr>
                        <a:t>Indledning</a:t>
                      </a:r>
                      <a:endParaRPr lang="da-DK" sz="1600" b="0" i="0" dirty="0">
                        <a:latin typeface="Helvetica Light"/>
                        <a:cs typeface="Helvetica Light"/>
                      </a:endParaRPr>
                    </a:p>
                  </a:txBody>
                  <a:tcPr/>
                </a:tc>
                <a:tc>
                  <a:txBody>
                    <a:bodyPr/>
                    <a:lstStyle/>
                    <a:p>
                      <a:r>
                        <a:rPr lang="da-DK" sz="1600" b="1" i="0" dirty="0" smtClean="0">
                          <a:latin typeface="Helvetica"/>
                          <a:cs typeface="Helvetica"/>
                        </a:rPr>
                        <a:t>Præsentation af påstand og hovedbelæg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Kvinder er bedre politikere end mænd, fordi de taler et mere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a:t>
                      </a:r>
                      <a:r>
                        <a:rPr lang="da-DK" sz="1600" b="0" i="0" baseline="0" dirty="0" smtClean="0">
                          <a:latin typeface="Helvetica Light"/>
                          <a:cs typeface="Helvetica Light"/>
                        </a:rPr>
                        <a:t> 1</a:t>
                      </a:r>
                      <a:endParaRPr lang="da-DK" sz="1600" b="0" i="0" dirty="0">
                        <a:latin typeface="Helvetica Light"/>
                        <a:cs typeface="Helvetica Light"/>
                      </a:endParaRPr>
                    </a:p>
                  </a:txBody>
                  <a:tcPr/>
                </a:tc>
                <a:tc>
                  <a:txBody>
                    <a:bodyPr/>
                    <a:lstStyle/>
                    <a:p>
                      <a:r>
                        <a:rPr lang="da-DK" sz="1600" b="1" i="0" dirty="0" smtClean="0">
                          <a:latin typeface="Helvetica"/>
                          <a:cs typeface="Helvetica"/>
                        </a:rPr>
                        <a:t>Hjemmel og rygdækning</a:t>
                      </a:r>
                    </a:p>
                    <a:p>
                      <a:r>
                        <a:rPr lang="da-DK" sz="1600" b="0" i="0" dirty="0" smtClean="0">
                          <a:latin typeface="Helvetica Light"/>
                          <a:cs typeface="Helvetica Light"/>
                        </a:rPr>
                        <a:t>Emnesætning: Dagligdags sprog er en fordel</a:t>
                      </a:r>
                      <a:r>
                        <a:rPr lang="da-DK" sz="1600" b="0" i="0" baseline="0" dirty="0" smtClean="0">
                          <a:latin typeface="Helvetica Light"/>
                          <a:cs typeface="Helvetica Light"/>
                        </a:rPr>
                        <a:t> hos politikere. Det fremmer demokratiet…</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2</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hjemmel og rykdækning</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Politikeres evner afhænger også af andre ting…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3</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1</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At kvinder taler et mere dagligdags sprog er både Johanne S. Nielsen og Pia Kjærsgaard gode eksempler på… </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4</a:t>
                      </a:r>
                      <a:endParaRPr lang="da-DK" sz="1600" b="0" i="0" dirty="0">
                        <a:latin typeface="Helvetica Light"/>
                        <a:cs typeface="Helvetica Light"/>
                      </a:endParaRPr>
                    </a:p>
                  </a:txBody>
                  <a:tcPr/>
                </a:tc>
                <a:tc>
                  <a:txBody>
                    <a:bodyPr/>
                    <a:lstStyle/>
                    <a:p>
                      <a:r>
                        <a:rPr lang="da-DK" sz="1600" b="1" i="0" dirty="0" smtClean="0">
                          <a:latin typeface="Helvetica"/>
                          <a:cs typeface="Helvetica"/>
                        </a:rPr>
                        <a:t>Underordnet belæg 2</a:t>
                      </a:r>
                    </a:p>
                    <a:p>
                      <a:r>
                        <a:rPr lang="da-DK" sz="1600" b="0" i="0" dirty="0" smtClean="0">
                          <a:latin typeface="Helvetica Light"/>
                          <a:cs typeface="Helvetica Light"/>
                        </a:rPr>
                        <a:t>Emnesætning: Desuden viser undersøgelser, at der er en sammenhæng mellem sprog og køn…</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Afsnit 5</a:t>
                      </a:r>
                      <a:endParaRPr lang="da-DK" sz="1600" b="0" i="0" dirty="0">
                        <a:latin typeface="Helvetica Light"/>
                        <a:cs typeface="Helvetica Light"/>
                      </a:endParaRPr>
                    </a:p>
                  </a:txBody>
                  <a:tcPr/>
                </a:tc>
                <a:tc>
                  <a:txBody>
                    <a:bodyPr/>
                    <a:lstStyle/>
                    <a:p>
                      <a:r>
                        <a:rPr lang="da-DK" sz="1600" b="1" i="0" dirty="0" smtClean="0">
                          <a:latin typeface="Helvetica"/>
                          <a:cs typeface="Helvetica"/>
                        </a:rPr>
                        <a:t>Gendrivelse af belæg</a:t>
                      </a:r>
                    </a:p>
                    <a:p>
                      <a:r>
                        <a:rPr lang="da-DK" sz="1600" b="0" i="0" dirty="0" smtClean="0">
                          <a:latin typeface="Helvetica Light"/>
                          <a:cs typeface="Helvetica Light"/>
                        </a:rPr>
                        <a:t>Emnesætning: Man bør dog ikke være blind for, at der også findes mandlige politikere</a:t>
                      </a:r>
                      <a:r>
                        <a:rPr lang="da-DK" sz="1600" b="0" i="0" baseline="0" dirty="0" smtClean="0">
                          <a:latin typeface="Helvetica Light"/>
                          <a:cs typeface="Helvetica Light"/>
                        </a:rPr>
                        <a:t> med et dagligdags sprog…</a:t>
                      </a:r>
                      <a:endParaRPr lang="da-DK" sz="1600" b="0" i="0" dirty="0">
                        <a:latin typeface="Helvetica Light"/>
                        <a:cs typeface="Helvetica Light"/>
                      </a:endParaRPr>
                    </a:p>
                  </a:txBody>
                  <a:tcPr/>
                </a:tc>
              </a:tr>
              <a:tr h="370840">
                <a:tc>
                  <a:txBody>
                    <a:bodyPr/>
                    <a:lstStyle/>
                    <a:p>
                      <a:r>
                        <a:rPr lang="da-DK" sz="1600" b="0" i="0" dirty="0" smtClean="0">
                          <a:latin typeface="Helvetica Light"/>
                          <a:cs typeface="Helvetica Light"/>
                        </a:rPr>
                        <a:t>Afslutning</a:t>
                      </a:r>
                      <a:endParaRPr lang="da-DK" sz="1600" b="0" i="0" dirty="0">
                        <a:latin typeface="Helvetica Light"/>
                        <a:cs typeface="Helvetica Light"/>
                      </a:endParaRPr>
                    </a:p>
                  </a:txBody>
                  <a:tcPr/>
                </a:tc>
                <a:tc>
                  <a:txBody>
                    <a:bodyPr/>
                    <a:lstStyle/>
                    <a:p>
                      <a:r>
                        <a:rPr lang="da-DK" sz="1600" b="1" i="0" dirty="0" smtClean="0">
                          <a:latin typeface="Helvetica"/>
                          <a:cs typeface="Helvetica"/>
                        </a:rPr>
                        <a:t>Konklusion</a:t>
                      </a:r>
                    </a:p>
                    <a:p>
                      <a:r>
                        <a:rPr lang="da-DK" sz="1600" b="0" i="0" dirty="0" smtClean="0">
                          <a:latin typeface="Helvetica Light"/>
                          <a:cs typeface="Helvetica Light"/>
                        </a:rPr>
                        <a:t>Emnesætning:</a:t>
                      </a:r>
                      <a:r>
                        <a:rPr lang="da-DK" sz="1600" b="0" i="0" baseline="0" dirty="0" smtClean="0">
                          <a:latin typeface="Helvetica Light"/>
                          <a:cs typeface="Helvetica Light"/>
                        </a:rPr>
                        <a:t> </a:t>
                      </a:r>
                      <a:r>
                        <a:rPr lang="da-DK" sz="1600" b="0" i="0" dirty="0" smtClean="0">
                          <a:latin typeface="Helvetica Light"/>
                          <a:cs typeface="Helvetica Light"/>
                        </a:rPr>
                        <a:t>På baggrund af opgavens diskussion</a:t>
                      </a:r>
                      <a:r>
                        <a:rPr lang="da-DK" sz="1600" b="0" i="0" baseline="0" dirty="0" smtClean="0">
                          <a:latin typeface="Helvetica Light"/>
                          <a:cs typeface="Helvetica Light"/>
                        </a:rPr>
                        <a:t> konkluderes det, at der er støtte til påstanden om, at kvinder er bedre politikere end mænd…</a:t>
                      </a:r>
                      <a:endParaRPr lang="da-DK" sz="1600" b="0" i="0" dirty="0">
                        <a:latin typeface="Helvetica Light"/>
                        <a:cs typeface="Helvetica Light"/>
                      </a:endParaRPr>
                    </a:p>
                  </a:txBody>
                  <a:tcPr/>
                </a:tc>
              </a:tr>
            </a:tbl>
          </a:graphicData>
        </a:graphic>
      </p:graphicFrame>
    </p:spTree>
    <p:extLst>
      <p:ext uri="{BB962C8B-B14F-4D97-AF65-F5344CB8AC3E}">
        <p14:creationId xmlns:p14="http://schemas.microsoft.com/office/powerpoint/2010/main" val="251668908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rgbClr val="4F81BD"/>
                </a:solidFill>
              </a:rPr>
              <a:t>Øvelse 2: </a:t>
            </a:r>
            <a:r>
              <a:rPr lang="da-DK" dirty="0" smtClean="0"/>
              <a:t>Fra mindmap til disposition</a:t>
            </a:r>
            <a:endParaRPr lang="da-DK" dirty="0"/>
          </a:p>
        </p:txBody>
      </p:sp>
      <p:sp>
        <p:nvSpPr>
          <p:cNvPr id="3" name="Pladsholder til indhold 2"/>
          <p:cNvSpPr>
            <a:spLocks noGrp="1"/>
          </p:cNvSpPr>
          <p:nvPr>
            <p:ph idx="1"/>
          </p:nvPr>
        </p:nvSpPr>
        <p:spPr/>
        <p:txBody>
          <a:bodyPr>
            <a:normAutofit/>
          </a:bodyPr>
          <a:lstStyle/>
          <a:p>
            <a:pPr marL="342900" lvl="1" indent="-342900">
              <a:buFont typeface="Arial" pitchFamily="34" charset="0"/>
              <a:buChar char="•"/>
            </a:pPr>
            <a:r>
              <a:rPr lang="da-DK" sz="2600" dirty="0">
                <a:latin typeface="Helvetica Light"/>
                <a:cs typeface="Helvetica Light"/>
              </a:rPr>
              <a:t>Tag udgangspunkt i dit mindmap fra øvelse </a:t>
            </a:r>
            <a:r>
              <a:rPr lang="da-DK" sz="2600" dirty="0" smtClean="0">
                <a:latin typeface="Helvetica Light"/>
                <a:cs typeface="Helvetica Light"/>
              </a:rPr>
              <a:t>1</a:t>
            </a:r>
          </a:p>
          <a:p>
            <a:pPr marL="342900" lvl="1" indent="-342900">
              <a:buFont typeface="Arial" pitchFamily="34" charset="0"/>
              <a:buChar char="•"/>
            </a:pPr>
            <a:r>
              <a:rPr lang="da-DK" sz="2600" dirty="0" smtClean="0">
                <a:latin typeface="Helvetica Light"/>
                <a:cs typeface="Helvetica Light"/>
              </a:rPr>
              <a:t>Beslut, hvad der skal med og i hvilken rækkefølge – dvs. lav en disposition</a:t>
            </a:r>
          </a:p>
          <a:p>
            <a:pPr marL="342900" lvl="1" indent="-342900">
              <a:buFont typeface="Arial" pitchFamily="34" charset="0"/>
              <a:buChar char="•"/>
            </a:pPr>
            <a:r>
              <a:rPr lang="da-DK" sz="2600" dirty="0" smtClean="0">
                <a:latin typeface="Helvetica Light"/>
                <a:cs typeface="Helvetica Light"/>
              </a:rPr>
              <a:t>Skriv emnesætninger til hvert afsnit</a:t>
            </a:r>
          </a:p>
          <a:p>
            <a:pPr marL="342900" lvl="1" indent="-342900">
              <a:buFont typeface="Arial" pitchFamily="34" charset="0"/>
              <a:buChar char="•"/>
            </a:pPr>
            <a:endParaRPr lang="da-DK" sz="2600" dirty="0">
              <a:latin typeface="Helvetica Light"/>
              <a:cs typeface="Helvetica Light"/>
            </a:endParaRPr>
          </a:p>
          <a:p>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260958857"/>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Fra disposition til tekst</a:t>
            </a:r>
            <a:endParaRPr lang="da-DK" dirty="0">
              <a:latin typeface="Helvetica"/>
              <a:cs typeface="Helvetica"/>
            </a:endParaRPr>
          </a:p>
        </p:txBody>
      </p:sp>
      <p:sp>
        <p:nvSpPr>
          <p:cNvPr id="3" name="Pladsholder til indhold 2"/>
          <p:cNvSpPr>
            <a:spLocks noGrp="1"/>
          </p:cNvSpPr>
          <p:nvPr>
            <p:ph idx="1"/>
          </p:nvPr>
        </p:nvSpPr>
        <p:spPr/>
        <p:txBody>
          <a:bodyPr/>
          <a:lstStyle/>
          <a:p>
            <a:r>
              <a:rPr lang="da-DK" sz="3000" dirty="0" smtClean="0">
                <a:latin typeface="Helvetica Light"/>
                <a:cs typeface="Helvetica Light"/>
              </a:rPr>
              <a:t>Når dispositionen skal realiseres som færdig tekst, skal du bruge værktøjerne fra forløbet om Tekstsammenhæng:</a:t>
            </a:r>
          </a:p>
          <a:p>
            <a:pPr lvl="1"/>
            <a:r>
              <a:rPr lang="da-DK" sz="2400" dirty="0" smtClean="0">
                <a:latin typeface="Helvetica Light"/>
                <a:cs typeface="Helvetica Light"/>
              </a:rPr>
              <a:t>Emnesætningerne skal uddybes og begrundes med inddragelse af nøgleord og argumentmarkører</a:t>
            </a:r>
          </a:p>
          <a:p>
            <a:pPr lvl="1"/>
            <a:r>
              <a:rPr lang="da-DK" sz="2400" dirty="0" smtClean="0">
                <a:latin typeface="Helvetica Light"/>
                <a:cs typeface="Helvetica Light"/>
              </a:rPr>
              <a:t>Sætningskoblinger skal skabe sammenhæng mellem dine sætninger og afsnit</a:t>
            </a:r>
          </a:p>
          <a:p>
            <a:endParaRPr lang="da-DK"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099979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a:t>
            </a:r>
            <a:r>
              <a:rPr lang="da-DK" dirty="0">
                <a:solidFill>
                  <a:srgbClr val="4F81BD"/>
                </a:solidFill>
                <a:latin typeface="Helvetica"/>
                <a:cs typeface="Helvetica"/>
              </a:rPr>
              <a:t>3</a:t>
            </a:r>
            <a:r>
              <a:rPr lang="da-DK" dirty="0" smtClean="0">
                <a:solidFill>
                  <a:srgbClr val="4F81BD"/>
                </a:solidFill>
                <a:latin typeface="Helvetica"/>
                <a:cs typeface="Helvetica"/>
              </a:rPr>
              <a:t>: </a:t>
            </a:r>
            <a:r>
              <a:rPr lang="da-DK" dirty="0" smtClean="0">
                <a:latin typeface="Helvetica"/>
                <a:cs typeface="Helvetica"/>
              </a:rPr>
              <a:t>Skriv et læserbrev</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457200" lvl="1" indent="0">
              <a:buNone/>
            </a:pPr>
            <a:r>
              <a:rPr lang="da-DK" sz="2600" dirty="0" smtClean="0">
                <a:latin typeface="Helvetica Light"/>
                <a:cs typeface="Helvetica Light"/>
              </a:rPr>
              <a:t>Med udgangspunkt i din disposition og dine emnesætninger, skal du skrive et læserbrev, hvori du argumenterer for, at gruppeeksamen er en god idé i gymnasiet</a:t>
            </a:r>
            <a:endParaRPr lang="da-DK" sz="26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859729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700" dirty="0">
                <a:solidFill>
                  <a:srgbClr val="4F81BD"/>
                </a:solidFill>
                <a:latin typeface="Helvetica"/>
                <a:cs typeface="Helvetica"/>
              </a:rPr>
              <a:t>Eksempel: </a:t>
            </a:r>
            <a:r>
              <a:rPr lang="da-DK" sz="3700" dirty="0">
                <a:latin typeface="Helvetica"/>
                <a:cs typeface="Helvetica"/>
              </a:rPr>
              <a:t>Et argumenterende udsagn</a:t>
            </a:r>
          </a:p>
        </p:txBody>
      </p:sp>
      <p:sp>
        <p:nvSpPr>
          <p:cNvPr id="3" name="Pladsholder til indhold 2"/>
          <p:cNvSpPr>
            <a:spLocks noGrp="1"/>
          </p:cNvSpPr>
          <p:nvPr>
            <p:ph idx="1"/>
          </p:nvPr>
        </p:nvSpPr>
        <p:spPr/>
        <p:txBody>
          <a:bodyPr>
            <a:normAutofit/>
          </a:bodyPr>
          <a:lstStyle/>
          <a:p>
            <a:r>
              <a:rPr lang="da-DK" sz="2800" dirty="0" smtClean="0">
                <a:latin typeface="Helvetica Light"/>
                <a:cs typeface="Helvetica Light"/>
              </a:rPr>
              <a:t>Eksemplet er ikke et ideal for, hvordan man bør skrive argumenterende tekster</a:t>
            </a:r>
          </a:p>
          <a:p>
            <a:r>
              <a:rPr lang="da-DK" sz="2800" dirty="0" smtClean="0">
                <a:latin typeface="Helvetica Light"/>
                <a:cs typeface="Helvetica Light"/>
              </a:rPr>
              <a:t>Når man koncentrerer alle elementer i ét afsnit, bliver det dels tungt, men samtidig overfladisk.</a:t>
            </a:r>
          </a:p>
          <a:p>
            <a:r>
              <a:rPr lang="da-DK" sz="2800" dirty="0" smtClean="0">
                <a:latin typeface="Helvetica Light"/>
                <a:cs typeface="Helvetica Light"/>
              </a:rPr>
              <a:t>I stedet bør de forskellige elementer foldes ud i hver sit afsnit.</a:t>
            </a:r>
          </a:p>
          <a:p>
            <a:r>
              <a:rPr lang="da-DK" sz="2800" dirty="0" smtClean="0">
                <a:latin typeface="Helvetica Light"/>
                <a:cs typeface="Helvetica Light"/>
              </a:rPr>
              <a:t>Så bliver udsagnet både grundigere begrundet og samtidig mere nuanceret.</a:t>
            </a: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5688223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latin typeface="Helvetica"/>
                <a:cs typeface="Helvetica"/>
              </a:rPr>
              <a:t>Argumentmodellen som mindmap</a:t>
            </a:r>
            <a:endParaRPr lang="da-DK" dirty="0">
              <a:latin typeface="Helvetica"/>
              <a:cs typeface="Helvetica"/>
            </a:endParaRPr>
          </a:p>
        </p:txBody>
      </p:sp>
      <p:sp>
        <p:nvSpPr>
          <p:cNvPr id="3" name="Pladsholder til indhold 2"/>
          <p:cNvSpPr>
            <a:spLocks noGrp="1"/>
          </p:cNvSpPr>
          <p:nvPr>
            <p:ph idx="1"/>
          </p:nvPr>
        </p:nvSpPr>
        <p:spPr/>
        <p:txBody>
          <a:bodyPr>
            <a:noAutofit/>
          </a:bodyPr>
          <a:lstStyle/>
          <a:p>
            <a:pPr>
              <a:buFontTx/>
              <a:buChar char="•"/>
            </a:pPr>
            <a:r>
              <a:rPr lang="da-DK" sz="2600" dirty="0" smtClean="0">
                <a:latin typeface="Helvetica Light"/>
                <a:cs typeface="Helvetica Light"/>
              </a:rPr>
              <a:t>Ofte vil en argumenterende tekst tage udgangspunkt i en eller flere relativt simple påstande, fx denne: ”Kvinder er bedre politikere end mænd”.</a:t>
            </a:r>
          </a:p>
          <a:p>
            <a:pPr>
              <a:buFontTx/>
              <a:buChar char="•"/>
            </a:pPr>
            <a:r>
              <a:rPr lang="da-DK" sz="2600" dirty="0" smtClean="0">
                <a:latin typeface="Helvetica Light"/>
                <a:cs typeface="Helvetica Light"/>
              </a:rPr>
              <a:t>Målet er, at vi gerne vil skrive en tekst i flere afsnit, som argumenterer grundigt og nuanceret for denne påstand.</a:t>
            </a:r>
          </a:p>
          <a:p>
            <a:pPr>
              <a:buFontTx/>
              <a:buChar char="•"/>
            </a:pPr>
            <a:r>
              <a:rPr lang="da-DK" sz="2600" dirty="0" smtClean="0">
                <a:latin typeface="Helvetica Light"/>
                <a:cs typeface="Helvetica Light"/>
              </a:rPr>
              <a:t>Til at udvikle argumentationen kan man bruge den udvidede argumentationsmodel som mindmap</a:t>
            </a:r>
          </a:p>
          <a:p>
            <a:pPr marL="0" indent="0">
              <a:buNone/>
            </a:pPr>
            <a:endParaRPr lang="da-DK" sz="2600" dirty="0" smtClean="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133666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1371600" y="2286000"/>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800" dirty="0">
                <a:latin typeface="Helvetica Light"/>
                <a:cs typeface="Helvetica Light"/>
              </a:rPr>
              <a:t>Belæg</a:t>
            </a:r>
          </a:p>
        </p:txBody>
      </p:sp>
      <p:sp>
        <p:nvSpPr>
          <p:cNvPr id="10245" name="Text Box 5"/>
          <p:cNvSpPr txBox="1">
            <a:spLocks noChangeArrowheads="1"/>
          </p:cNvSpPr>
          <p:nvPr/>
        </p:nvSpPr>
        <p:spPr bwMode="auto">
          <a:xfrm>
            <a:off x="6019800" y="2286000"/>
            <a:ext cx="2667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800" dirty="0">
                <a:latin typeface="Helvetica Light"/>
                <a:cs typeface="Helvetica Light"/>
              </a:rPr>
              <a:t>Påstand</a:t>
            </a:r>
          </a:p>
        </p:txBody>
      </p:sp>
      <p:sp>
        <p:nvSpPr>
          <p:cNvPr id="10246"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Hjemmel</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3975192" y="1467148"/>
            <a:ext cx="1846110" cy="430887"/>
          </a:xfrm>
          <a:prstGeom prst="rect">
            <a:avLst/>
          </a:prstGeom>
          <a:noFill/>
        </p:spPr>
        <p:txBody>
          <a:bodyPr wrap="none" rtlCol="0">
            <a:spAutoFit/>
          </a:bodyPr>
          <a:lstStyle/>
          <a:p>
            <a:r>
              <a:rPr lang="da-DK" sz="2200" dirty="0" smtClean="0">
                <a:latin typeface="Helvetica Light"/>
                <a:cs typeface="Helvetica Light"/>
              </a:rPr>
              <a:t>Styrkemarkør</a:t>
            </a:r>
            <a:endParaRPr lang="da-DK" sz="2200" dirty="0">
              <a:latin typeface="Helvetica Light"/>
              <a:cs typeface="Helvetica Light"/>
            </a:endParaRPr>
          </a:p>
        </p:txBody>
      </p: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pic>
        <p:nvPicPr>
          <p:cNvPr id="17" name="Billede 16"/>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4813612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1371600" y="2286000"/>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800" dirty="0">
                <a:latin typeface="Helvetica Light"/>
                <a:cs typeface="Helvetica Light"/>
              </a:rPr>
              <a:t>Belæg</a:t>
            </a: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chemeClr val="accent1"/>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a:latin typeface="Helvetica Light"/>
                <a:cs typeface="Helvetica Light"/>
              </a:rPr>
              <a:t>Hjemmel</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3975192" y="1467148"/>
            <a:ext cx="1846110" cy="430887"/>
          </a:xfrm>
          <a:prstGeom prst="rect">
            <a:avLst/>
          </a:prstGeom>
          <a:noFill/>
        </p:spPr>
        <p:txBody>
          <a:bodyPr wrap="none" rtlCol="0">
            <a:spAutoFit/>
          </a:bodyPr>
          <a:lstStyle/>
          <a:p>
            <a:r>
              <a:rPr lang="da-DK" sz="2200" dirty="0" smtClean="0">
                <a:latin typeface="Helvetica Light"/>
                <a:cs typeface="Helvetica Light"/>
              </a:rPr>
              <a:t>Styrkemarkør</a:t>
            </a:r>
            <a:endParaRPr lang="da-DK" sz="2200" dirty="0">
              <a:latin typeface="Helvetica Light"/>
              <a:cs typeface="Helvetica Light"/>
            </a:endParaRPr>
          </a:p>
        </p:txBody>
      </p: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10541744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smtClean="0">
                <a:latin typeface="Helvetica Light"/>
                <a:cs typeface="Helvetica Light"/>
              </a:rPr>
              <a:t>Hjemmel</a:t>
            </a:r>
            <a:endParaRPr lang="da-DK" sz="2600" dirty="0">
              <a:latin typeface="Helvetica Light"/>
              <a:cs typeface="Helvetica Light"/>
            </a:endParaRP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sp>
        <p:nvSpPr>
          <p:cNvPr id="17" name="Tekstfelt 16"/>
          <p:cNvSpPr txBox="1"/>
          <p:nvPr/>
        </p:nvSpPr>
        <p:spPr>
          <a:xfrm>
            <a:off x="3975192" y="1467148"/>
            <a:ext cx="1846110" cy="430887"/>
          </a:xfrm>
          <a:prstGeom prst="rect">
            <a:avLst/>
          </a:prstGeom>
          <a:noFill/>
        </p:spPr>
        <p:txBody>
          <a:bodyPr wrap="none" rtlCol="0">
            <a:spAutoFit/>
          </a:bodyPr>
          <a:lstStyle/>
          <a:p>
            <a:r>
              <a:rPr lang="da-DK" sz="2200" dirty="0" smtClean="0">
                <a:latin typeface="Helvetica Light"/>
                <a:cs typeface="Helvetica Light"/>
              </a:rPr>
              <a:t>Styrkemarkør</a:t>
            </a:r>
            <a:endParaRPr lang="da-DK" sz="2200" dirty="0">
              <a:latin typeface="Helvetica Light"/>
              <a:cs typeface="Helvetica Light"/>
            </a:endParaRPr>
          </a:p>
        </p:txBody>
      </p:sp>
      <p:pic>
        <p:nvPicPr>
          <p:cNvPr id="18" name="Billede 17"/>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002147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10243" name="Text Box 3"/>
          <p:cNvSpPr txBox="1">
            <a:spLocks noChangeArrowheads="1"/>
          </p:cNvSpPr>
          <p:nvPr/>
        </p:nvSpPr>
        <p:spPr bwMode="auto">
          <a:xfrm>
            <a:off x="381000" y="1371600"/>
            <a:ext cx="243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cs typeface="+mn-cs"/>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cs typeface="+mn-cs"/>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
        <p:nvSpPr>
          <p:cNvPr id="17" name="Text Box 6"/>
          <p:cNvSpPr txBox="1">
            <a:spLocks noChangeArrowheads="1"/>
          </p:cNvSpPr>
          <p:nvPr/>
        </p:nvSpPr>
        <p:spPr bwMode="auto">
          <a:xfrm>
            <a:off x="3505200" y="4267200"/>
            <a:ext cx="16002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2600" dirty="0" smtClean="0">
                <a:latin typeface="Helvetica Light"/>
                <a:cs typeface="Helvetica Light"/>
              </a:rPr>
              <a:t>Hjemmel</a:t>
            </a:r>
            <a:endParaRPr lang="da-DK" sz="2600" dirty="0">
              <a:latin typeface="Helvetica Light"/>
              <a:cs typeface="Helvetica Light"/>
            </a:endParaRPr>
          </a:p>
        </p:txBody>
      </p:sp>
    </p:spTree>
    <p:extLst>
      <p:ext uri="{BB962C8B-B14F-4D97-AF65-F5344CB8AC3E}">
        <p14:creationId xmlns:p14="http://schemas.microsoft.com/office/powerpoint/2010/main" val="20310586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a:off x="2895600" y="2590800"/>
            <a:ext cx="28194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10243" name="Text Box 3"/>
          <p:cNvSpPr txBox="1">
            <a:spLocks noChangeArrowheads="1"/>
          </p:cNvSpPr>
          <p:nvPr/>
        </p:nvSpPr>
        <p:spPr bwMode="auto">
          <a:xfrm>
            <a:off x="381000" y="1371600"/>
            <a:ext cx="2438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endParaRPr lang="da-DK">
              <a:latin typeface="Helvetica Light"/>
              <a:cs typeface="Helvetica Light"/>
            </a:endParaRPr>
          </a:p>
        </p:txBody>
      </p:sp>
      <p:sp>
        <p:nvSpPr>
          <p:cNvPr id="10244" name="Text Box 4"/>
          <p:cNvSpPr txBox="1">
            <a:spLocks noChangeArrowheads="1"/>
          </p:cNvSpPr>
          <p:nvPr/>
        </p:nvSpPr>
        <p:spPr bwMode="auto">
          <a:xfrm>
            <a:off x="381000" y="2269067"/>
            <a:ext cx="251460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B: </a:t>
            </a:r>
            <a:r>
              <a:rPr lang="da-DK" sz="1600" dirty="0" smtClean="0">
                <a:latin typeface="Helvetica Light"/>
                <a:cs typeface="Helvetica Light"/>
              </a:rPr>
              <a:t>Kvinder taler et mere dagligdags sprog end mænd</a:t>
            </a:r>
            <a:endParaRPr lang="da-DK" sz="1600" dirty="0">
              <a:latin typeface="Helvetica Light"/>
              <a:cs typeface="Helvetica Light"/>
            </a:endParaRPr>
          </a:p>
        </p:txBody>
      </p:sp>
      <p:sp>
        <p:nvSpPr>
          <p:cNvPr id="10245" name="Text Box 5"/>
          <p:cNvSpPr txBox="1">
            <a:spLocks noChangeArrowheads="1"/>
          </p:cNvSpPr>
          <p:nvPr/>
        </p:nvSpPr>
        <p:spPr bwMode="auto">
          <a:xfrm>
            <a:off x="6019800" y="2286000"/>
            <a:ext cx="2667000" cy="5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da-DK" sz="1600" dirty="0" smtClean="0">
                <a:solidFill>
                  <a:srgbClr val="4F81BD"/>
                </a:solidFill>
                <a:latin typeface="Helvetica Light"/>
                <a:cs typeface="Helvetica Light"/>
              </a:rPr>
              <a:t>P: </a:t>
            </a:r>
            <a:r>
              <a:rPr lang="da-DK" sz="1600" dirty="0" smtClean="0">
                <a:latin typeface="Helvetica Light"/>
                <a:cs typeface="Helvetica Light"/>
              </a:rPr>
              <a:t>Kvinder er bedre politikere end mænd</a:t>
            </a:r>
            <a:endParaRPr lang="da-DK" sz="1600" dirty="0">
              <a:latin typeface="Helvetica Light"/>
              <a:cs typeface="Helvetica Light"/>
            </a:endParaRPr>
          </a:p>
        </p:txBody>
      </p:sp>
      <p:sp>
        <p:nvSpPr>
          <p:cNvPr id="10246" name="Text Box 6"/>
          <p:cNvSpPr txBox="1">
            <a:spLocks noChangeArrowheads="1"/>
          </p:cNvSpPr>
          <p:nvPr/>
        </p:nvSpPr>
        <p:spPr bwMode="auto">
          <a:xfrm>
            <a:off x="3505199" y="3955316"/>
            <a:ext cx="191346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defRPr/>
            </a:pPr>
            <a:r>
              <a:rPr lang="da-DK" sz="1600" dirty="0" smtClean="0">
                <a:solidFill>
                  <a:srgbClr val="4F81BD"/>
                </a:solidFill>
                <a:latin typeface="Helvetica Light"/>
                <a:cs typeface="Helvetica Light"/>
              </a:rPr>
              <a:t>H: </a:t>
            </a:r>
            <a:r>
              <a:rPr lang="da-DK" sz="1600" dirty="0" smtClean="0">
                <a:latin typeface="Helvetica Light"/>
                <a:cs typeface="Helvetica Light"/>
              </a:rPr>
              <a:t>Dagligdags </a:t>
            </a:r>
            <a:r>
              <a:rPr lang="da-DK" sz="1600" dirty="0">
                <a:latin typeface="Helvetica Light"/>
                <a:cs typeface="Helvetica Light"/>
              </a:rPr>
              <a:t>sprog er en fordel for politikere </a:t>
            </a:r>
          </a:p>
        </p:txBody>
      </p:sp>
      <p:sp>
        <p:nvSpPr>
          <p:cNvPr id="10247" name="Line 7"/>
          <p:cNvSpPr>
            <a:spLocks noChangeShapeType="1"/>
          </p:cNvSpPr>
          <p:nvPr/>
        </p:nvSpPr>
        <p:spPr bwMode="auto">
          <a:xfrm>
            <a:off x="4343400" y="2590800"/>
            <a:ext cx="0" cy="1371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da-DK">
              <a:latin typeface="Helvetica Light"/>
              <a:cs typeface="Helvetica Light"/>
            </a:endParaRPr>
          </a:p>
        </p:txBody>
      </p:sp>
      <p:sp>
        <p:nvSpPr>
          <p:cNvPr id="2" name="Tekstfelt 1"/>
          <p:cNvSpPr txBox="1"/>
          <p:nvPr/>
        </p:nvSpPr>
        <p:spPr>
          <a:xfrm>
            <a:off x="4689022" y="3158343"/>
            <a:ext cx="1705326" cy="430887"/>
          </a:xfrm>
          <a:prstGeom prst="rect">
            <a:avLst/>
          </a:prstGeom>
          <a:noFill/>
        </p:spPr>
        <p:txBody>
          <a:bodyPr wrap="none" rtlCol="0">
            <a:spAutoFit/>
          </a:bodyPr>
          <a:lstStyle/>
          <a:p>
            <a:r>
              <a:rPr lang="da-DK" sz="2200" dirty="0" smtClean="0">
                <a:latin typeface="Helvetica Light"/>
                <a:cs typeface="Helvetica Light"/>
              </a:rPr>
              <a:t>Gendrivelse</a:t>
            </a:r>
            <a:endParaRPr lang="da-DK" sz="2200" dirty="0">
              <a:latin typeface="Helvetica Light"/>
              <a:cs typeface="Helvetica Light"/>
            </a:endParaRPr>
          </a:p>
        </p:txBody>
      </p:sp>
      <p:cxnSp>
        <p:nvCxnSpPr>
          <p:cNvPr id="4" name="Lige forbindelse 3"/>
          <p:cNvCxnSpPr/>
          <p:nvPr/>
        </p:nvCxnSpPr>
        <p:spPr>
          <a:xfrm flipV="1">
            <a:off x="4914963" y="2047875"/>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5" name="Lige forbindelse 14"/>
          <p:cNvCxnSpPr/>
          <p:nvPr/>
        </p:nvCxnSpPr>
        <p:spPr>
          <a:xfrm flipV="1">
            <a:off x="5114988" y="2590800"/>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cxnSp>
        <p:nvCxnSpPr>
          <p:cNvPr id="16" name="Lige forbindelse 15"/>
          <p:cNvCxnSpPr/>
          <p:nvPr/>
        </p:nvCxnSpPr>
        <p:spPr>
          <a:xfrm flipV="1">
            <a:off x="4343400" y="4786313"/>
            <a:ext cx="0" cy="527050"/>
          </a:xfrm>
          <a:prstGeom prst="line">
            <a:avLst/>
          </a:prstGeom>
          <a:ln>
            <a:solidFill>
              <a:srgbClr val="4F81BD"/>
            </a:solidFill>
          </a:ln>
        </p:spPr>
        <p:style>
          <a:lnRef idx="2">
            <a:schemeClr val="accent1"/>
          </a:lnRef>
          <a:fillRef idx="0">
            <a:schemeClr val="accent1"/>
          </a:fillRef>
          <a:effectRef idx="1">
            <a:schemeClr val="accent1"/>
          </a:effectRef>
          <a:fontRef idx="minor">
            <a:schemeClr val="tx1"/>
          </a:fontRef>
        </p:style>
      </p:cxnSp>
      <p:sp>
        <p:nvSpPr>
          <p:cNvPr id="5" name="Tekstfelt 4"/>
          <p:cNvSpPr txBox="1"/>
          <p:nvPr/>
        </p:nvSpPr>
        <p:spPr>
          <a:xfrm>
            <a:off x="4595329" y="997803"/>
            <a:ext cx="2848941" cy="830997"/>
          </a:xfrm>
          <a:prstGeom prst="rect">
            <a:avLst/>
          </a:prstGeom>
          <a:noFill/>
        </p:spPr>
        <p:txBody>
          <a:bodyPr wrap="square" rtlCol="0">
            <a:spAutoFit/>
          </a:bodyPr>
          <a:lstStyle/>
          <a:p>
            <a:r>
              <a:rPr lang="da-DK" sz="1600" dirty="0" smtClean="0">
                <a:solidFill>
                  <a:srgbClr val="4F81BD"/>
                </a:solidFill>
                <a:latin typeface="Helvetica Light"/>
                <a:cs typeface="Helvetica Light"/>
              </a:rPr>
              <a:t>S: </a:t>
            </a:r>
            <a:r>
              <a:rPr lang="da-DK" sz="1600" dirty="0">
                <a:latin typeface="Helvetica Light"/>
                <a:cs typeface="Helvetica Light"/>
              </a:rPr>
              <a:t>Skal jeg tage forbehold til påstanden? … alt andet lige/som regel/ofte </a:t>
            </a:r>
            <a:r>
              <a:rPr lang="da-DK" sz="1600" dirty="0" smtClean="0">
                <a:latin typeface="Helvetica Light"/>
                <a:cs typeface="Helvetica Light"/>
              </a:rPr>
              <a:t>…</a:t>
            </a:r>
            <a:endParaRPr lang="da-DK" sz="1600" dirty="0">
              <a:latin typeface="Helvetica Light"/>
              <a:cs typeface="Helvetica Light"/>
            </a:endParaRPr>
          </a:p>
        </p:txBody>
      </p:sp>
      <p:sp>
        <p:nvSpPr>
          <p:cNvPr id="6" name="Tekstfelt 5"/>
          <p:cNvSpPr txBox="1"/>
          <p:nvPr/>
        </p:nvSpPr>
        <p:spPr>
          <a:xfrm>
            <a:off x="3505200" y="5364459"/>
            <a:ext cx="1799272" cy="430887"/>
          </a:xfrm>
          <a:prstGeom prst="rect">
            <a:avLst/>
          </a:prstGeom>
          <a:noFill/>
        </p:spPr>
        <p:txBody>
          <a:bodyPr wrap="none" rtlCol="0">
            <a:spAutoFit/>
          </a:bodyPr>
          <a:lstStyle/>
          <a:p>
            <a:r>
              <a:rPr lang="da-DK" sz="2200" dirty="0" smtClean="0">
                <a:latin typeface="Helvetica Light"/>
                <a:cs typeface="Helvetica Light"/>
              </a:rPr>
              <a:t>Rygdækning</a:t>
            </a:r>
            <a:endParaRPr lang="da-DK" sz="2200" dirty="0">
              <a:latin typeface="Helvetica Light"/>
              <a:cs typeface="Helvetica Light"/>
            </a:endParaRPr>
          </a:p>
        </p:txBody>
      </p:sp>
      <p:pic>
        <p:nvPicPr>
          <p:cNvPr id="14" name="Billede 13"/>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253682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914</TotalTime>
  <Words>2314</Words>
  <Application>Microsoft Macintosh PowerPoint</Application>
  <PresentationFormat>Skærmshow (4:3)</PresentationFormat>
  <Paragraphs>262</Paragraphs>
  <Slides>28</Slides>
  <Notes>11</Notes>
  <HiddenSlides>0</HiddenSlides>
  <MMClips>0</MMClips>
  <ScaleCrop>false</ScaleCrop>
  <HeadingPairs>
    <vt:vector size="4" baseType="variant">
      <vt:variant>
        <vt:lpstr>Tema</vt:lpstr>
      </vt:variant>
      <vt:variant>
        <vt:i4>1</vt:i4>
      </vt:variant>
      <vt:variant>
        <vt:lpstr>Diastitler</vt:lpstr>
      </vt:variant>
      <vt:variant>
        <vt:i4>28</vt:i4>
      </vt:variant>
    </vt:vector>
  </HeadingPairs>
  <TitlesOfParts>
    <vt:vector size="29" baseType="lpstr">
      <vt:lpstr>Kontortema</vt:lpstr>
      <vt:lpstr>SKRIVEFAGET</vt:lpstr>
      <vt:lpstr>Eksempel: Et argumenterende udsagn</vt:lpstr>
      <vt:lpstr>Eksempel: Et argumenterende udsagn</vt:lpstr>
      <vt:lpstr>Argumentmodellen som mindmap</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Øvelse 1: Argumentmodellen som mindmap</vt:lpstr>
      <vt:lpstr>PowerPoint-præsentation</vt:lpstr>
      <vt:lpstr>Fra mindmap til disposition</vt:lpstr>
      <vt:lpstr>Disposition</vt:lpstr>
      <vt:lpstr>Disposition</vt:lpstr>
      <vt:lpstr>Disposition</vt:lpstr>
      <vt:lpstr>Disposition</vt:lpstr>
      <vt:lpstr>Disposition</vt:lpstr>
      <vt:lpstr>Disposition</vt:lpstr>
      <vt:lpstr>Disposition</vt:lpstr>
      <vt:lpstr>Disposition</vt:lpstr>
      <vt:lpstr>Øvelse 2: Fra mindmap til disposition</vt:lpstr>
      <vt:lpstr>Fra disposition til tekst</vt:lpstr>
      <vt:lpstr>Øvelse 3: Skriv et læserbrev</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Jesper Strøm</dc:creator>
  <cp:lastModifiedBy>Jakob Peter Thomsen</cp:lastModifiedBy>
  <cp:revision>97</cp:revision>
  <dcterms:created xsi:type="dcterms:W3CDTF">2013-06-05T14:07:00Z</dcterms:created>
  <dcterms:modified xsi:type="dcterms:W3CDTF">2015-11-25T07:52:20Z</dcterms:modified>
</cp:coreProperties>
</file>