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1" d="100"/>
          <a:sy n="111" d="100"/>
        </p:scale>
        <p:origin x="-157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6BFECD78-3C8E-49F2-8FAB-59489D168ABB}" type="datetimeFigureOut">
              <a:rPr lang="en-US" smtClean="0"/>
              <a:t>24/11/15</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551892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6BFECD78-3C8E-49F2-8FAB-59489D168ABB}" type="datetimeFigureOut">
              <a:rPr lang="en-US" smtClean="0"/>
              <a:t>24/11/15</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3601924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6BFECD78-3C8E-49F2-8FAB-59489D168ABB}" type="datetimeFigureOut">
              <a:rPr lang="en-US" smtClean="0"/>
              <a:t>24/11/15</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4164448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idx="1"/>
          </p:nvPr>
        </p:nvSpPr>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6BFECD78-3C8E-49F2-8FAB-59489D168ABB}" type="datetimeFigureOut">
              <a:rPr lang="en-US" smtClean="0"/>
              <a:t>24/11/15</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042852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teksttypografierne i masteren</a:t>
            </a:r>
          </a:p>
        </p:txBody>
      </p:sp>
      <p:sp>
        <p:nvSpPr>
          <p:cNvPr id="4" name="Pladsholder til dato 3"/>
          <p:cNvSpPr>
            <a:spLocks noGrp="1"/>
          </p:cNvSpPr>
          <p:nvPr>
            <p:ph type="dt" sz="half" idx="10"/>
          </p:nvPr>
        </p:nvSpPr>
        <p:spPr/>
        <p:txBody>
          <a:bodyPr/>
          <a:lstStyle/>
          <a:p>
            <a:fld id="{6BFECD78-3C8E-49F2-8FAB-59489D168ABB}" type="datetimeFigureOut">
              <a:rPr lang="en-US" smtClean="0"/>
              <a:t>24/11/15</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617220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6BFECD78-3C8E-49F2-8FAB-59489D168ABB}" type="datetimeFigureOut">
              <a:rPr lang="en-US" smtClean="0"/>
              <a:t>24/11/15</a:t>
            </a:fld>
            <a:endParaRPr lang="en-US"/>
          </a:p>
        </p:txBody>
      </p:sp>
      <p:sp>
        <p:nvSpPr>
          <p:cNvPr id="6" name="Pladsholder til sidefod 5"/>
          <p:cNvSpPr>
            <a:spLocks noGrp="1"/>
          </p:cNvSpPr>
          <p:nvPr>
            <p:ph type="ftr" sz="quarter" idx="11"/>
          </p:nvPr>
        </p:nvSpPr>
        <p:spPr/>
        <p:txBody>
          <a:bodyPr/>
          <a:lstStyle/>
          <a:p>
            <a:endParaRPr lang="en-US"/>
          </a:p>
        </p:txBody>
      </p:sp>
      <p:sp>
        <p:nvSpPr>
          <p:cNvPr id="7" name="Pladsholder til diasnumm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937959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6BFECD78-3C8E-49F2-8FAB-59489D168ABB}" type="datetimeFigureOut">
              <a:rPr lang="en-US" smtClean="0"/>
              <a:t>24/11/15</a:t>
            </a:fld>
            <a:endParaRPr lang="en-US"/>
          </a:p>
        </p:txBody>
      </p:sp>
      <p:sp>
        <p:nvSpPr>
          <p:cNvPr id="8" name="Pladsholder til sidefod 7"/>
          <p:cNvSpPr>
            <a:spLocks noGrp="1"/>
          </p:cNvSpPr>
          <p:nvPr>
            <p:ph type="ftr" sz="quarter" idx="11"/>
          </p:nvPr>
        </p:nvSpPr>
        <p:spPr/>
        <p:txBody>
          <a:bodyPr/>
          <a:lstStyle/>
          <a:p>
            <a:endParaRPr lang="en-US"/>
          </a:p>
        </p:txBody>
      </p:sp>
      <p:sp>
        <p:nvSpPr>
          <p:cNvPr id="9" name="Pladsholder til diasnummer 8"/>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215851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dato 2"/>
          <p:cNvSpPr>
            <a:spLocks noGrp="1"/>
          </p:cNvSpPr>
          <p:nvPr>
            <p:ph type="dt" sz="half" idx="10"/>
          </p:nvPr>
        </p:nvSpPr>
        <p:spPr/>
        <p:txBody>
          <a:bodyPr/>
          <a:lstStyle/>
          <a:p>
            <a:fld id="{6BFECD78-3C8E-49F2-8FAB-59489D168ABB}" type="datetimeFigureOut">
              <a:rPr lang="en-US" smtClean="0"/>
              <a:t>24/11/15</a:t>
            </a:fld>
            <a:endParaRPr lang="en-US"/>
          </a:p>
        </p:txBody>
      </p:sp>
      <p:sp>
        <p:nvSpPr>
          <p:cNvPr id="4" name="Pladsholder til sidefod 3"/>
          <p:cNvSpPr>
            <a:spLocks noGrp="1"/>
          </p:cNvSpPr>
          <p:nvPr>
            <p:ph type="ftr" sz="quarter" idx="11"/>
          </p:nvPr>
        </p:nvSpPr>
        <p:spPr/>
        <p:txBody>
          <a:bodyPr/>
          <a:lstStyle/>
          <a:p>
            <a:endParaRPr lang="en-US"/>
          </a:p>
        </p:txBody>
      </p:sp>
      <p:sp>
        <p:nvSpPr>
          <p:cNvPr id="5" name="Pladsholder til diasnummer 4"/>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575308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6BFECD78-3C8E-49F2-8FAB-59489D168ABB}" type="datetimeFigureOut">
              <a:rPr lang="en-US" smtClean="0"/>
              <a:t>24/11/15</a:t>
            </a:fld>
            <a:endParaRPr lang="en-US"/>
          </a:p>
        </p:txBody>
      </p:sp>
      <p:sp>
        <p:nvSpPr>
          <p:cNvPr id="3" name="Pladsholder til sidefod 2"/>
          <p:cNvSpPr>
            <a:spLocks noGrp="1"/>
          </p:cNvSpPr>
          <p:nvPr>
            <p:ph type="ftr" sz="quarter" idx="11"/>
          </p:nvPr>
        </p:nvSpPr>
        <p:spPr/>
        <p:txBody>
          <a:bodyPr/>
          <a:lstStyle/>
          <a:p>
            <a:endParaRPr lang="en-US"/>
          </a:p>
        </p:txBody>
      </p:sp>
      <p:sp>
        <p:nvSpPr>
          <p:cNvPr id="4" name="Pladsholder til diasnummer 3"/>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694171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6BFECD78-3C8E-49F2-8FAB-59489D168ABB}" type="datetimeFigureOut">
              <a:rPr lang="en-US" smtClean="0"/>
              <a:t>24/11/15</a:t>
            </a:fld>
            <a:endParaRPr lang="en-US"/>
          </a:p>
        </p:txBody>
      </p:sp>
      <p:sp>
        <p:nvSpPr>
          <p:cNvPr id="6" name="Pladsholder til sidefod 5"/>
          <p:cNvSpPr>
            <a:spLocks noGrp="1"/>
          </p:cNvSpPr>
          <p:nvPr>
            <p:ph type="ftr" sz="quarter" idx="11"/>
          </p:nvPr>
        </p:nvSpPr>
        <p:spPr/>
        <p:txBody>
          <a:bodyPr/>
          <a:lstStyle/>
          <a:p>
            <a:endParaRPr lang="en-US"/>
          </a:p>
        </p:txBody>
      </p:sp>
      <p:sp>
        <p:nvSpPr>
          <p:cNvPr id="7" name="Pladsholder til diasnumm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303982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6BFECD78-3C8E-49F2-8FAB-59489D168ABB}" type="datetimeFigureOut">
              <a:rPr lang="en-US" smtClean="0"/>
              <a:t>24/11/15</a:t>
            </a:fld>
            <a:endParaRPr lang="en-US"/>
          </a:p>
        </p:txBody>
      </p:sp>
      <p:sp>
        <p:nvSpPr>
          <p:cNvPr id="6" name="Pladsholder til sidefod 5"/>
          <p:cNvSpPr>
            <a:spLocks noGrp="1"/>
          </p:cNvSpPr>
          <p:nvPr>
            <p:ph type="ftr" sz="quarter" idx="11"/>
          </p:nvPr>
        </p:nvSpPr>
        <p:spPr/>
        <p:txBody>
          <a:bodyPr/>
          <a:lstStyle/>
          <a:p>
            <a:endParaRPr lang="en-US"/>
          </a:p>
        </p:txBody>
      </p:sp>
      <p:sp>
        <p:nvSpPr>
          <p:cNvPr id="7" name="Pladsholder til diasnumm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59863727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24/11/15</a:t>
            </a:fld>
            <a:endParaRPr lang="en-US"/>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‹nr.›</a:t>
            </a:fld>
            <a:endParaRPr lang="en-US"/>
          </a:p>
        </p:txBody>
      </p:sp>
    </p:spTree>
    <p:extLst>
      <p:ext uri="{BB962C8B-B14F-4D97-AF65-F5344CB8AC3E}">
        <p14:creationId xmlns:p14="http://schemas.microsoft.com/office/powerpoint/2010/main" val="27393694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latin typeface="Helvetica"/>
                <a:cs typeface="Helvetica"/>
              </a:rPr>
              <a:t>SKRIVEFAGET</a:t>
            </a:r>
            <a:endParaRPr lang="da-DK" dirty="0">
              <a:latin typeface="Helvetica"/>
              <a:cs typeface="Helvetica"/>
            </a:endParaRPr>
          </a:p>
        </p:txBody>
      </p:sp>
      <p:sp>
        <p:nvSpPr>
          <p:cNvPr id="3" name="Undertitel 2"/>
          <p:cNvSpPr>
            <a:spLocks noGrp="1"/>
          </p:cNvSpPr>
          <p:nvPr>
            <p:ph type="subTitle" idx="1"/>
          </p:nvPr>
        </p:nvSpPr>
        <p:spPr>
          <a:xfrm>
            <a:off x="573073" y="3886200"/>
            <a:ext cx="8239861" cy="1752600"/>
          </a:xfrm>
        </p:spPr>
        <p:txBody>
          <a:bodyPr>
            <a:normAutofit/>
          </a:bodyPr>
          <a:lstStyle/>
          <a:p>
            <a:r>
              <a:rPr lang="da-DK" sz="2800" dirty="0" smtClean="0">
                <a:solidFill>
                  <a:srgbClr val="4F81BD"/>
                </a:solidFill>
                <a:latin typeface="Helvetica Light"/>
                <a:cs typeface="Helvetica Light"/>
              </a:rPr>
              <a:t>Modul </a:t>
            </a:r>
            <a:r>
              <a:rPr lang="da-DK" sz="2800" dirty="0">
                <a:solidFill>
                  <a:srgbClr val="4F81BD"/>
                </a:solidFill>
                <a:latin typeface="Helvetica Light"/>
                <a:cs typeface="Helvetica Light"/>
              </a:rPr>
              <a:t>3</a:t>
            </a:r>
            <a:r>
              <a:rPr lang="da-DK" sz="2800" dirty="0" smtClean="0">
                <a:solidFill>
                  <a:srgbClr val="4F81BD"/>
                </a:solidFill>
                <a:latin typeface="Helvetica Light"/>
                <a:cs typeface="Helvetica Light"/>
              </a:rPr>
              <a:t>: </a:t>
            </a:r>
            <a:r>
              <a:rPr lang="da-DK" sz="2800" dirty="0" smtClean="0">
                <a:latin typeface="Helvetica Light"/>
                <a:cs typeface="Helvetica Light"/>
              </a:rPr>
              <a:t>Argumentation</a:t>
            </a:r>
          </a:p>
          <a:p>
            <a:r>
              <a:rPr lang="da-DK" sz="2800" dirty="0" smtClean="0">
                <a:solidFill>
                  <a:srgbClr val="4F81BD"/>
                </a:solidFill>
                <a:latin typeface="Helvetica Light"/>
                <a:cs typeface="Helvetica Light"/>
              </a:rPr>
              <a:t>Lektion 3: </a:t>
            </a:r>
            <a:r>
              <a:rPr lang="da-DK" sz="2800" dirty="0" smtClean="0">
                <a:latin typeface="Helvetica Light"/>
                <a:cs typeface="Helvetica Light"/>
              </a:rPr>
              <a:t>Sideordnede og underordnede belæg</a:t>
            </a:r>
            <a:endParaRPr lang="da-DK" sz="28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98321310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a-DK" sz="3500" dirty="0" smtClean="0">
                <a:solidFill>
                  <a:srgbClr val="4F81BD"/>
                </a:solidFill>
                <a:latin typeface="Helvetica"/>
                <a:cs typeface="Helvetica"/>
              </a:rPr>
              <a:t>Øvelse 4: </a:t>
            </a:r>
            <a:r>
              <a:rPr lang="da-DK" sz="3500" dirty="0" smtClean="0">
                <a:latin typeface="Helvetica"/>
                <a:cs typeface="Helvetica"/>
              </a:rPr>
              <a:t>Sideordnede og underordnede   belæg i en længere tekst </a:t>
            </a:r>
            <a:endParaRPr lang="da-DK" sz="3500" dirty="0">
              <a:latin typeface="Helvetica"/>
              <a:cs typeface="Helvetica"/>
            </a:endParaRPr>
          </a:p>
        </p:txBody>
      </p:sp>
      <p:sp>
        <p:nvSpPr>
          <p:cNvPr id="3" name="Pladsholder til indhold 2"/>
          <p:cNvSpPr>
            <a:spLocks noGrp="1"/>
          </p:cNvSpPr>
          <p:nvPr>
            <p:ph idx="1"/>
          </p:nvPr>
        </p:nvSpPr>
        <p:spPr/>
        <p:txBody>
          <a:bodyPr>
            <a:normAutofit/>
          </a:bodyPr>
          <a:lstStyle/>
          <a:p>
            <a:r>
              <a:rPr lang="da-DK" sz="2800" dirty="0" smtClean="0">
                <a:latin typeface="Helvetica Light"/>
                <a:cs typeface="Helvetica Light"/>
              </a:rPr>
              <a:t>Kig på teksten ”De farlige vildsvin” fra lektion 1.</a:t>
            </a:r>
          </a:p>
          <a:p>
            <a:r>
              <a:rPr lang="da-DK" sz="2800" dirty="0" smtClean="0">
                <a:latin typeface="Helvetica Light"/>
                <a:cs typeface="Helvetica Light"/>
              </a:rPr>
              <a:t>Her har I allerede fundet påstand (markeret med rød) og belæg (markeret med gul)</a:t>
            </a:r>
          </a:p>
          <a:p>
            <a:r>
              <a:rPr lang="da-DK" sz="2800" dirty="0" smtClean="0">
                <a:latin typeface="Helvetica Light"/>
                <a:cs typeface="Helvetica Light"/>
              </a:rPr>
              <a:t>I skal nu lave en mere grundig analyse, hvor I først finder de sideordnede belæg, som begrunder den overordnede påstand</a:t>
            </a:r>
          </a:p>
          <a:p>
            <a:r>
              <a:rPr lang="da-DK" sz="2800" dirty="0" smtClean="0">
                <a:latin typeface="Helvetica Light"/>
                <a:cs typeface="Helvetica Light"/>
              </a:rPr>
              <a:t>Dernæst skal I finde de underordnede belæg, som begrunder de overordnede</a:t>
            </a:r>
          </a:p>
          <a:p>
            <a:r>
              <a:rPr lang="da-DK" sz="2800" dirty="0" smtClean="0">
                <a:latin typeface="Helvetica Light"/>
                <a:cs typeface="Helvetica Light"/>
              </a:rPr>
              <a:t>Udfyld skemaet i elevmaterialet </a:t>
            </a:r>
          </a:p>
          <a:p>
            <a:pPr marL="0" indent="0">
              <a:buNone/>
            </a:pPr>
            <a:endParaRPr lang="da-DK" sz="2800" dirty="0">
              <a:latin typeface="Helvetica Light"/>
              <a:cs typeface="Helvetica Light"/>
            </a:endParaRPr>
          </a:p>
        </p:txBody>
      </p:sp>
      <p:pic>
        <p:nvPicPr>
          <p:cNvPr id="5" name="Billede 4"/>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5640459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a-DK" dirty="0" smtClean="0">
                <a:latin typeface="Helvetica"/>
                <a:cs typeface="Helvetica"/>
              </a:rPr>
              <a:t>Sideordnede belæg</a:t>
            </a:r>
            <a:endParaRPr lang="da-DK" dirty="0">
              <a:latin typeface="Helvetica"/>
              <a:cs typeface="Helvetica"/>
            </a:endParaRPr>
          </a:p>
        </p:txBody>
      </p:sp>
      <p:sp>
        <p:nvSpPr>
          <p:cNvPr id="5" name="Pladsholder til indhold 4"/>
          <p:cNvSpPr>
            <a:spLocks noGrp="1"/>
          </p:cNvSpPr>
          <p:nvPr>
            <p:ph idx="1"/>
          </p:nvPr>
        </p:nvSpPr>
        <p:spPr>
          <a:xfrm>
            <a:off x="457200" y="1600200"/>
            <a:ext cx="8229600" cy="4657579"/>
          </a:xfrm>
        </p:spPr>
        <p:txBody>
          <a:bodyPr>
            <a:normAutofit/>
          </a:bodyPr>
          <a:lstStyle/>
          <a:p>
            <a:r>
              <a:rPr lang="da-DK" sz="3000" dirty="0" smtClean="0">
                <a:latin typeface="Helvetica Light"/>
                <a:cs typeface="Helvetica Light"/>
              </a:rPr>
              <a:t>Vi taler om sideordnede belæg, når der for den samme påstand anføres flere forskellige og af hinanden uafhængige belæg</a:t>
            </a:r>
          </a:p>
        </p:txBody>
      </p:sp>
      <p:grpSp>
        <p:nvGrpSpPr>
          <p:cNvPr id="28" name="Grupper 27"/>
          <p:cNvGrpSpPr/>
          <p:nvPr/>
        </p:nvGrpSpPr>
        <p:grpSpPr>
          <a:xfrm>
            <a:off x="2323269" y="3842921"/>
            <a:ext cx="4317203" cy="1639071"/>
            <a:chOff x="2323269" y="3842921"/>
            <a:chExt cx="4317203" cy="1639071"/>
          </a:xfrm>
        </p:grpSpPr>
        <p:grpSp>
          <p:nvGrpSpPr>
            <p:cNvPr id="23" name="Grupper 22"/>
            <p:cNvGrpSpPr/>
            <p:nvPr/>
          </p:nvGrpSpPr>
          <p:grpSpPr>
            <a:xfrm>
              <a:off x="3717231" y="4073754"/>
              <a:ext cx="1703732" cy="1187705"/>
              <a:chOff x="1595311" y="3655535"/>
              <a:chExt cx="1703732" cy="1187705"/>
            </a:xfrm>
          </p:grpSpPr>
          <p:cxnSp>
            <p:nvCxnSpPr>
              <p:cNvPr id="14" name="Lige forbindelse 13"/>
              <p:cNvCxnSpPr/>
              <p:nvPr/>
            </p:nvCxnSpPr>
            <p:spPr>
              <a:xfrm>
                <a:off x="1595311" y="3655535"/>
                <a:ext cx="851866"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Lige forbindelse 17"/>
              <p:cNvCxnSpPr/>
              <p:nvPr/>
            </p:nvCxnSpPr>
            <p:spPr>
              <a:xfrm>
                <a:off x="2447177" y="3655535"/>
                <a:ext cx="0" cy="118770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Lige forbindelse 18"/>
              <p:cNvCxnSpPr/>
              <p:nvPr/>
            </p:nvCxnSpPr>
            <p:spPr>
              <a:xfrm>
                <a:off x="1595311" y="4843240"/>
                <a:ext cx="851866"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 name="Lige forbindelse 19"/>
              <p:cNvCxnSpPr/>
              <p:nvPr/>
            </p:nvCxnSpPr>
            <p:spPr>
              <a:xfrm>
                <a:off x="2447177" y="4244655"/>
                <a:ext cx="851866"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4" name="Tekstfelt 23"/>
            <p:cNvSpPr txBox="1"/>
            <p:nvPr/>
          </p:nvSpPr>
          <p:spPr>
            <a:xfrm>
              <a:off x="2323269" y="3842921"/>
              <a:ext cx="1250819" cy="430887"/>
            </a:xfrm>
            <a:prstGeom prst="rect">
              <a:avLst/>
            </a:prstGeom>
            <a:noFill/>
          </p:spPr>
          <p:txBody>
            <a:bodyPr wrap="none" rtlCol="0">
              <a:spAutoFit/>
            </a:bodyPr>
            <a:lstStyle/>
            <a:p>
              <a:r>
                <a:rPr lang="da-DK" sz="2200" dirty="0" smtClean="0">
                  <a:latin typeface="Helvetica Light"/>
                  <a:cs typeface="Helvetica Light"/>
                </a:rPr>
                <a:t>Belæg 1</a:t>
              </a:r>
              <a:endParaRPr lang="da-DK" sz="2200" dirty="0">
                <a:latin typeface="Helvetica Light"/>
                <a:cs typeface="Helvetica Light"/>
              </a:endParaRPr>
            </a:p>
          </p:txBody>
        </p:sp>
        <p:sp>
          <p:nvSpPr>
            <p:cNvPr id="25" name="Tekstfelt 24"/>
            <p:cNvSpPr txBox="1"/>
            <p:nvPr/>
          </p:nvSpPr>
          <p:spPr>
            <a:xfrm>
              <a:off x="2323269" y="5051105"/>
              <a:ext cx="1250819" cy="430887"/>
            </a:xfrm>
            <a:prstGeom prst="rect">
              <a:avLst/>
            </a:prstGeom>
            <a:noFill/>
          </p:spPr>
          <p:txBody>
            <a:bodyPr wrap="none" rtlCol="0">
              <a:spAutoFit/>
            </a:bodyPr>
            <a:lstStyle/>
            <a:p>
              <a:r>
                <a:rPr lang="da-DK" sz="2200" dirty="0" smtClean="0">
                  <a:latin typeface="Helvetica Light"/>
                  <a:cs typeface="Helvetica Light"/>
                </a:rPr>
                <a:t>Belæg 2</a:t>
              </a:r>
              <a:endParaRPr lang="da-DK" sz="2200" dirty="0">
                <a:latin typeface="Helvetica Light"/>
                <a:cs typeface="Helvetica Light"/>
              </a:endParaRPr>
            </a:p>
          </p:txBody>
        </p:sp>
        <p:sp>
          <p:nvSpPr>
            <p:cNvPr id="26" name="Tekstfelt 25"/>
            <p:cNvSpPr txBox="1"/>
            <p:nvPr/>
          </p:nvSpPr>
          <p:spPr>
            <a:xfrm>
              <a:off x="5420963" y="4432041"/>
              <a:ext cx="1219509" cy="430887"/>
            </a:xfrm>
            <a:prstGeom prst="rect">
              <a:avLst/>
            </a:prstGeom>
            <a:noFill/>
          </p:spPr>
          <p:txBody>
            <a:bodyPr wrap="none" rtlCol="0">
              <a:spAutoFit/>
            </a:bodyPr>
            <a:lstStyle/>
            <a:p>
              <a:r>
                <a:rPr lang="da-DK" sz="2200" dirty="0" smtClean="0">
                  <a:latin typeface="Helvetica Light"/>
                  <a:cs typeface="Helvetica Light"/>
                </a:rPr>
                <a:t>Påstand</a:t>
              </a:r>
              <a:endParaRPr lang="da-DK" sz="2200" dirty="0">
                <a:latin typeface="Helvetica Light"/>
                <a:cs typeface="Helvetica Light"/>
              </a:endParaRPr>
            </a:p>
          </p:txBody>
        </p:sp>
      </p:grpSp>
      <p:pic>
        <p:nvPicPr>
          <p:cNvPr id="13" name="Billede 12"/>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29822126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4F81BD"/>
                </a:solidFill>
                <a:latin typeface="Helvetica"/>
                <a:cs typeface="Helvetica"/>
              </a:rPr>
              <a:t>Eksempel: </a:t>
            </a:r>
            <a:r>
              <a:rPr lang="da-DK" dirty="0" smtClean="0">
                <a:latin typeface="Helvetica"/>
                <a:cs typeface="Helvetica"/>
              </a:rPr>
              <a:t>sideordnede belæg</a:t>
            </a:r>
            <a:endParaRPr lang="da-DK" dirty="0">
              <a:latin typeface="Helvetica"/>
              <a:cs typeface="Helvetica"/>
            </a:endParaRPr>
          </a:p>
        </p:txBody>
      </p:sp>
      <p:sp>
        <p:nvSpPr>
          <p:cNvPr id="3" name="Pladsholder til indhold 2"/>
          <p:cNvSpPr>
            <a:spLocks noGrp="1"/>
          </p:cNvSpPr>
          <p:nvPr>
            <p:ph idx="1"/>
          </p:nvPr>
        </p:nvSpPr>
        <p:spPr>
          <a:xfrm>
            <a:off x="457200" y="1600200"/>
            <a:ext cx="8229600" cy="4967371"/>
          </a:xfrm>
        </p:spPr>
        <p:txBody>
          <a:bodyPr>
            <a:normAutofit/>
          </a:bodyPr>
          <a:lstStyle/>
          <a:p>
            <a:pPr marL="0" indent="0">
              <a:buNone/>
            </a:pPr>
            <a:r>
              <a:rPr lang="da-DK" sz="3000" dirty="0" smtClean="0">
                <a:latin typeface="Helvetica Light"/>
                <a:cs typeface="Helvetica Light"/>
              </a:rPr>
              <a:t>”Vi skal ikke have fritlevende vildsvin, fordi de gør skade på landbrugets afgrøder, og de er til fare for trafikanter”</a:t>
            </a:r>
            <a:endParaRPr lang="da-DK" sz="3000" dirty="0">
              <a:latin typeface="Helvetica Light"/>
              <a:cs typeface="Helvetica Light"/>
            </a:endParaRPr>
          </a:p>
        </p:txBody>
      </p:sp>
      <p:grpSp>
        <p:nvGrpSpPr>
          <p:cNvPr id="5" name="Grupper 4"/>
          <p:cNvGrpSpPr/>
          <p:nvPr/>
        </p:nvGrpSpPr>
        <p:grpSpPr>
          <a:xfrm>
            <a:off x="3717231" y="4309472"/>
            <a:ext cx="1703732" cy="1187705"/>
            <a:chOff x="1595311" y="3655535"/>
            <a:chExt cx="1703732" cy="1187705"/>
          </a:xfrm>
        </p:grpSpPr>
        <p:cxnSp>
          <p:nvCxnSpPr>
            <p:cNvPr id="9" name="Lige forbindelse 8"/>
            <p:cNvCxnSpPr/>
            <p:nvPr/>
          </p:nvCxnSpPr>
          <p:spPr>
            <a:xfrm>
              <a:off x="1595311" y="3655535"/>
              <a:ext cx="851866"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Lige forbindelse 9"/>
            <p:cNvCxnSpPr/>
            <p:nvPr/>
          </p:nvCxnSpPr>
          <p:spPr>
            <a:xfrm>
              <a:off x="2447177" y="3655535"/>
              <a:ext cx="0" cy="118770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Lige forbindelse 10"/>
            <p:cNvCxnSpPr/>
            <p:nvPr/>
          </p:nvCxnSpPr>
          <p:spPr>
            <a:xfrm>
              <a:off x="1595311" y="4843240"/>
              <a:ext cx="851866"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Lige forbindelse 11"/>
            <p:cNvCxnSpPr/>
            <p:nvPr/>
          </p:nvCxnSpPr>
          <p:spPr>
            <a:xfrm>
              <a:off x="2447177" y="4244655"/>
              <a:ext cx="851866"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6" name="Tekstfelt 5"/>
          <p:cNvSpPr txBox="1"/>
          <p:nvPr/>
        </p:nvSpPr>
        <p:spPr>
          <a:xfrm>
            <a:off x="836377" y="3692056"/>
            <a:ext cx="2880854" cy="1107996"/>
          </a:xfrm>
          <a:prstGeom prst="rect">
            <a:avLst/>
          </a:prstGeom>
          <a:noFill/>
        </p:spPr>
        <p:txBody>
          <a:bodyPr wrap="square" rtlCol="0">
            <a:spAutoFit/>
          </a:bodyPr>
          <a:lstStyle/>
          <a:p>
            <a:r>
              <a:rPr lang="da-DK" sz="2200" dirty="0" smtClean="0">
                <a:latin typeface="Helvetica Light"/>
                <a:cs typeface="Helvetica Light"/>
              </a:rPr>
              <a:t>Fordi vildsvin gør skade på landbrugets afgrøder</a:t>
            </a:r>
            <a:endParaRPr lang="da-DK" sz="2200" dirty="0">
              <a:latin typeface="Helvetica Light"/>
              <a:cs typeface="Helvetica Light"/>
            </a:endParaRPr>
          </a:p>
        </p:txBody>
      </p:sp>
      <p:sp>
        <p:nvSpPr>
          <p:cNvPr id="7" name="Tekstfelt 6"/>
          <p:cNvSpPr txBox="1"/>
          <p:nvPr/>
        </p:nvSpPr>
        <p:spPr>
          <a:xfrm>
            <a:off x="836377" y="5266344"/>
            <a:ext cx="2555597" cy="769441"/>
          </a:xfrm>
          <a:prstGeom prst="rect">
            <a:avLst/>
          </a:prstGeom>
          <a:noFill/>
        </p:spPr>
        <p:txBody>
          <a:bodyPr wrap="square" rtlCol="0">
            <a:spAutoFit/>
          </a:bodyPr>
          <a:lstStyle/>
          <a:p>
            <a:r>
              <a:rPr lang="da-DK" sz="2200" dirty="0" smtClean="0">
                <a:latin typeface="Helvetica Light"/>
                <a:cs typeface="Helvetica Light"/>
              </a:rPr>
              <a:t>Fordi vildsvin er til fare for trafikanter</a:t>
            </a:r>
            <a:endParaRPr lang="da-DK" sz="2200" dirty="0">
              <a:latin typeface="Helvetica Light"/>
              <a:cs typeface="Helvetica Light"/>
            </a:endParaRPr>
          </a:p>
        </p:txBody>
      </p:sp>
      <p:sp>
        <p:nvSpPr>
          <p:cNvPr id="8" name="Tekstfelt 7"/>
          <p:cNvSpPr txBox="1"/>
          <p:nvPr/>
        </p:nvSpPr>
        <p:spPr>
          <a:xfrm>
            <a:off x="5420963" y="4357969"/>
            <a:ext cx="2725967" cy="1107996"/>
          </a:xfrm>
          <a:prstGeom prst="rect">
            <a:avLst/>
          </a:prstGeom>
          <a:noFill/>
        </p:spPr>
        <p:txBody>
          <a:bodyPr wrap="square" rtlCol="0">
            <a:spAutoFit/>
          </a:bodyPr>
          <a:lstStyle/>
          <a:p>
            <a:r>
              <a:rPr lang="da-DK" sz="2200" dirty="0" smtClean="0">
                <a:latin typeface="Helvetica Light"/>
                <a:cs typeface="Helvetica Light"/>
              </a:rPr>
              <a:t>Derfor skal vi ikke have fritlevende vildsvin</a:t>
            </a:r>
            <a:endParaRPr lang="da-DK" sz="2200" dirty="0">
              <a:latin typeface="Helvetica Light"/>
              <a:cs typeface="Helvetica Light"/>
            </a:endParaRPr>
          </a:p>
        </p:txBody>
      </p:sp>
      <p:pic>
        <p:nvPicPr>
          <p:cNvPr id="13" name="Billede 12"/>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9331700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4F81BD"/>
                </a:solidFill>
                <a:latin typeface="Helvetica"/>
                <a:cs typeface="Helvetica"/>
              </a:rPr>
              <a:t>Øvelse 1: </a:t>
            </a:r>
            <a:r>
              <a:rPr lang="da-DK" dirty="0" smtClean="0">
                <a:latin typeface="Helvetica"/>
                <a:cs typeface="Helvetica"/>
              </a:rPr>
              <a:t>Sideordnede belæg</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3000" dirty="0" smtClean="0">
                <a:latin typeface="Helvetica Light"/>
                <a:cs typeface="Helvetica Light"/>
              </a:rPr>
              <a:t>Find på mindst 3 forskellige og indbyrdes uafhængige belæg for følgende påstand:</a:t>
            </a:r>
          </a:p>
          <a:p>
            <a:pPr marL="0" indent="0">
              <a:buNone/>
            </a:pPr>
            <a:endParaRPr lang="da-DK" sz="3000" dirty="0" smtClean="0">
              <a:latin typeface="Helvetica Light"/>
              <a:cs typeface="Helvetica Light"/>
            </a:endParaRPr>
          </a:p>
          <a:p>
            <a:pPr marL="0" indent="0">
              <a:buNone/>
            </a:pPr>
            <a:r>
              <a:rPr lang="da-DK" sz="3000" dirty="0" smtClean="0">
                <a:latin typeface="Helvetica Light"/>
                <a:cs typeface="Helvetica Light"/>
              </a:rPr>
              <a:t>”Skoledagen bør slutte senest kl. 14:00”</a:t>
            </a:r>
            <a:endParaRPr lang="da-DK" sz="30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45455379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Helvetica"/>
                <a:cs typeface="Helvetica"/>
              </a:rPr>
              <a:t>Underordnede belæg	</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r>
              <a:rPr lang="da-DK" sz="3000" dirty="0" smtClean="0">
                <a:latin typeface="Helvetica Light"/>
                <a:cs typeface="Helvetica Light"/>
              </a:rPr>
              <a:t>Et belæg er ofte i sig selv en påstand</a:t>
            </a:r>
          </a:p>
          <a:p>
            <a:r>
              <a:rPr lang="da-DK" sz="3000" dirty="0" smtClean="0">
                <a:latin typeface="Helvetica Light"/>
                <a:cs typeface="Helvetica Light"/>
              </a:rPr>
              <a:t>Før brugte vi udsagnet: ”Vildsvin er til fare for trafikanter” som belæg for påstanden ”Vi skal ikke have fritlevende vildsvin”.</a:t>
            </a:r>
          </a:p>
          <a:p>
            <a:r>
              <a:rPr lang="da-DK" sz="3000" dirty="0" smtClean="0">
                <a:latin typeface="Helvetica Light"/>
                <a:cs typeface="Helvetica Light"/>
              </a:rPr>
              <a:t>Udsagnet er ikke en kendsgerning, men en påstand der kan argumenteres for.</a:t>
            </a: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22444936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Helvetica"/>
                <a:cs typeface="Helvetica"/>
              </a:rPr>
              <a:t>Underordnede belæg</a:t>
            </a:r>
            <a:endParaRPr lang="da-DK" dirty="0">
              <a:latin typeface="Helvetica"/>
              <a:cs typeface="Helvetica"/>
            </a:endParaRPr>
          </a:p>
        </p:txBody>
      </p:sp>
      <p:sp>
        <p:nvSpPr>
          <p:cNvPr id="3" name="Pladsholder til indhold 2"/>
          <p:cNvSpPr>
            <a:spLocks noGrp="1"/>
          </p:cNvSpPr>
          <p:nvPr>
            <p:ph idx="1"/>
          </p:nvPr>
        </p:nvSpPr>
        <p:spPr>
          <a:xfrm>
            <a:off x="457200" y="1600201"/>
            <a:ext cx="8229600" cy="1172430"/>
          </a:xfrm>
        </p:spPr>
        <p:txBody>
          <a:bodyPr>
            <a:normAutofit/>
          </a:bodyPr>
          <a:lstStyle/>
          <a:p>
            <a:r>
              <a:rPr lang="da-DK" sz="3000" dirty="0">
                <a:latin typeface="Helvetica Light"/>
                <a:cs typeface="Helvetica Light"/>
              </a:rPr>
              <a:t>Et belæg er </a:t>
            </a:r>
            <a:r>
              <a:rPr lang="da-DK" sz="3000" dirty="0" smtClean="0">
                <a:latin typeface="Helvetica Light"/>
                <a:cs typeface="Helvetica Light"/>
              </a:rPr>
              <a:t>underordnet, </a:t>
            </a:r>
            <a:r>
              <a:rPr lang="da-DK" sz="3000" dirty="0">
                <a:latin typeface="Helvetica Light"/>
                <a:cs typeface="Helvetica Light"/>
              </a:rPr>
              <a:t>når det begrunder et mere overordnet belæg</a:t>
            </a:r>
            <a:r>
              <a:rPr lang="da-DK" sz="3000" dirty="0" smtClean="0">
                <a:latin typeface="Helvetica Light"/>
                <a:cs typeface="Helvetica Light"/>
              </a:rPr>
              <a:t>.</a:t>
            </a:r>
          </a:p>
          <a:p>
            <a:endParaRPr lang="da-DK" sz="3000" dirty="0">
              <a:latin typeface="Helvetica Light"/>
              <a:cs typeface="Helvetica Light"/>
            </a:endParaRPr>
          </a:p>
          <a:p>
            <a:endParaRPr lang="da-DK" sz="3000" dirty="0">
              <a:latin typeface="Helvetica Light"/>
              <a:cs typeface="Helvetica Light"/>
            </a:endParaRPr>
          </a:p>
          <a:p>
            <a:endParaRPr lang="da-DK" sz="3000" dirty="0">
              <a:latin typeface="Helvetica Light"/>
              <a:cs typeface="Helvetica Light"/>
            </a:endParaRPr>
          </a:p>
        </p:txBody>
      </p:sp>
      <p:grpSp>
        <p:nvGrpSpPr>
          <p:cNvPr id="16" name="Grupper 15"/>
          <p:cNvGrpSpPr/>
          <p:nvPr/>
        </p:nvGrpSpPr>
        <p:grpSpPr>
          <a:xfrm>
            <a:off x="1320827" y="3175947"/>
            <a:ext cx="6023415" cy="2777365"/>
            <a:chOff x="1320827" y="3175947"/>
            <a:chExt cx="6023415" cy="2777365"/>
          </a:xfrm>
        </p:grpSpPr>
        <p:cxnSp>
          <p:nvCxnSpPr>
            <p:cNvPr id="5" name="Lige forbindelse 4"/>
            <p:cNvCxnSpPr/>
            <p:nvPr/>
          </p:nvCxnSpPr>
          <p:spPr>
            <a:xfrm>
              <a:off x="5025052" y="3560668"/>
              <a:ext cx="1099681" cy="0"/>
            </a:xfrm>
            <a:prstGeom prst="line">
              <a:avLst/>
            </a:prstGeom>
            <a:ln>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7" name="Lige forbindelse 6"/>
            <p:cNvCxnSpPr/>
            <p:nvPr/>
          </p:nvCxnSpPr>
          <p:spPr>
            <a:xfrm>
              <a:off x="2505692" y="5076149"/>
              <a:ext cx="1099681" cy="0"/>
            </a:xfrm>
            <a:prstGeom prst="line">
              <a:avLst/>
            </a:prstGeom>
            <a:ln>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8" name="Lige forbindelse 7"/>
            <p:cNvCxnSpPr/>
            <p:nvPr/>
          </p:nvCxnSpPr>
          <p:spPr>
            <a:xfrm>
              <a:off x="4369567" y="4065847"/>
              <a:ext cx="0" cy="779469"/>
            </a:xfrm>
            <a:prstGeom prst="line">
              <a:avLst/>
            </a:prstGeom>
            <a:ln>
              <a:solidFill>
                <a:schemeClr val="accent1"/>
              </a:solidFill>
            </a:ln>
          </p:spPr>
          <p:style>
            <a:lnRef idx="2">
              <a:schemeClr val="accent1"/>
            </a:lnRef>
            <a:fillRef idx="0">
              <a:schemeClr val="accent1"/>
            </a:fillRef>
            <a:effectRef idx="1">
              <a:schemeClr val="accent1"/>
            </a:effectRef>
            <a:fontRef idx="minor">
              <a:schemeClr val="tx1"/>
            </a:fontRef>
          </p:style>
        </p:cxnSp>
        <p:sp>
          <p:nvSpPr>
            <p:cNvPr id="11" name="Tekstfelt 10"/>
            <p:cNvSpPr txBox="1"/>
            <p:nvPr/>
          </p:nvSpPr>
          <p:spPr>
            <a:xfrm>
              <a:off x="6124733" y="3329835"/>
              <a:ext cx="1219509" cy="430887"/>
            </a:xfrm>
            <a:prstGeom prst="rect">
              <a:avLst/>
            </a:prstGeom>
            <a:noFill/>
          </p:spPr>
          <p:txBody>
            <a:bodyPr wrap="none" rtlCol="0">
              <a:spAutoFit/>
            </a:bodyPr>
            <a:lstStyle/>
            <a:p>
              <a:r>
                <a:rPr lang="da-DK" sz="2200" dirty="0" smtClean="0">
                  <a:latin typeface="Helvetica Light"/>
                  <a:cs typeface="Helvetica Light"/>
                </a:rPr>
                <a:t>Påstand</a:t>
              </a:r>
              <a:endParaRPr lang="da-DK" sz="2200" dirty="0">
                <a:latin typeface="Helvetica Light"/>
                <a:cs typeface="Helvetica Light"/>
              </a:endParaRPr>
            </a:p>
          </p:txBody>
        </p:sp>
        <p:sp>
          <p:nvSpPr>
            <p:cNvPr id="12" name="Tekstfelt 11"/>
            <p:cNvSpPr txBox="1"/>
            <p:nvPr/>
          </p:nvSpPr>
          <p:spPr>
            <a:xfrm>
              <a:off x="3605373" y="3175947"/>
              <a:ext cx="1824982" cy="769441"/>
            </a:xfrm>
            <a:prstGeom prst="rect">
              <a:avLst/>
            </a:prstGeom>
            <a:noFill/>
          </p:spPr>
          <p:txBody>
            <a:bodyPr wrap="square" rtlCol="0">
              <a:spAutoFit/>
            </a:bodyPr>
            <a:lstStyle/>
            <a:p>
              <a:pPr algn="ctr"/>
              <a:r>
                <a:rPr lang="da-DK" sz="2200" dirty="0" smtClean="0">
                  <a:latin typeface="Helvetica Light"/>
                  <a:cs typeface="Helvetica Light"/>
                </a:rPr>
                <a:t>Belæg (</a:t>
              </a:r>
              <a:r>
                <a:rPr lang="da-DK" sz="2200" dirty="0">
                  <a:latin typeface="Helvetica Light"/>
                  <a:cs typeface="Helvetica Light"/>
                </a:rPr>
                <a:t>o</a:t>
              </a:r>
              <a:r>
                <a:rPr lang="da-DK" sz="2200" dirty="0" smtClean="0">
                  <a:latin typeface="Helvetica Light"/>
                  <a:cs typeface="Helvetica Light"/>
                </a:rPr>
                <a:t>verordnet</a:t>
              </a:r>
              <a:r>
                <a:rPr lang="da-DK" sz="2200" dirty="0">
                  <a:latin typeface="Helvetica Light"/>
                  <a:cs typeface="Helvetica Light"/>
                </a:rPr>
                <a:t>)</a:t>
              </a:r>
            </a:p>
          </p:txBody>
        </p:sp>
        <p:sp>
          <p:nvSpPr>
            <p:cNvPr id="13" name="Tekstfelt 12"/>
            <p:cNvSpPr txBox="1"/>
            <p:nvPr/>
          </p:nvSpPr>
          <p:spPr>
            <a:xfrm>
              <a:off x="3671073" y="4845316"/>
              <a:ext cx="1484142" cy="430887"/>
            </a:xfrm>
            <a:prstGeom prst="rect">
              <a:avLst/>
            </a:prstGeom>
            <a:noFill/>
          </p:spPr>
          <p:txBody>
            <a:bodyPr wrap="none" rtlCol="0">
              <a:spAutoFit/>
            </a:bodyPr>
            <a:lstStyle/>
            <a:p>
              <a:r>
                <a:rPr lang="da-DK" sz="2200" dirty="0" smtClean="0">
                  <a:latin typeface="Helvetica Light"/>
                  <a:cs typeface="Helvetica Light"/>
                </a:rPr>
                <a:t>= påstand</a:t>
              </a:r>
              <a:endParaRPr lang="da-DK" sz="2200" dirty="0">
                <a:latin typeface="Helvetica Light"/>
                <a:cs typeface="Helvetica Light"/>
              </a:endParaRPr>
            </a:p>
          </p:txBody>
        </p:sp>
        <p:sp>
          <p:nvSpPr>
            <p:cNvPr id="14" name="Tekstfelt 13"/>
            <p:cNvSpPr txBox="1"/>
            <p:nvPr/>
          </p:nvSpPr>
          <p:spPr>
            <a:xfrm>
              <a:off x="1320827" y="4845316"/>
              <a:ext cx="1582308" cy="1107996"/>
            </a:xfrm>
            <a:prstGeom prst="rect">
              <a:avLst/>
            </a:prstGeom>
            <a:noFill/>
          </p:spPr>
          <p:txBody>
            <a:bodyPr wrap="square" rtlCol="0">
              <a:spAutoFit/>
            </a:bodyPr>
            <a:lstStyle/>
            <a:p>
              <a:r>
                <a:rPr lang="da-DK" sz="2200" dirty="0" smtClean="0">
                  <a:latin typeface="Helvetica Light"/>
                  <a:cs typeface="Helvetica Light"/>
                </a:rPr>
                <a:t>Belæg</a:t>
              </a:r>
            </a:p>
            <a:p>
              <a:r>
                <a:rPr lang="da-DK" sz="2200" dirty="0" smtClean="0">
                  <a:latin typeface="Helvetica Light"/>
                  <a:cs typeface="Helvetica Light"/>
                </a:rPr>
                <a:t>(under-ordnet)</a:t>
              </a:r>
              <a:endParaRPr lang="da-DK" sz="2200" dirty="0">
                <a:latin typeface="Helvetica Light"/>
                <a:cs typeface="Helvetica Light"/>
              </a:endParaRPr>
            </a:p>
          </p:txBody>
        </p:sp>
      </p:grpSp>
      <p:pic>
        <p:nvPicPr>
          <p:cNvPr id="15" name="Billede 14"/>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2495074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4F81BD"/>
                </a:solidFill>
                <a:latin typeface="Helvetica"/>
                <a:cs typeface="Helvetica"/>
              </a:rPr>
              <a:t>Eksempel: </a:t>
            </a:r>
            <a:r>
              <a:rPr lang="da-DK" dirty="0" smtClean="0">
                <a:latin typeface="Helvetica"/>
                <a:cs typeface="Helvetica"/>
              </a:rPr>
              <a:t>Underordnet belæg</a:t>
            </a:r>
            <a:endParaRPr lang="da-DK" dirty="0">
              <a:latin typeface="Helvetica"/>
              <a:cs typeface="Helvetica"/>
            </a:endParaRPr>
          </a:p>
        </p:txBody>
      </p:sp>
      <p:sp>
        <p:nvSpPr>
          <p:cNvPr id="3" name="Pladsholder til indhold 2"/>
          <p:cNvSpPr>
            <a:spLocks noGrp="1"/>
          </p:cNvSpPr>
          <p:nvPr>
            <p:ph idx="1"/>
          </p:nvPr>
        </p:nvSpPr>
        <p:spPr>
          <a:xfrm>
            <a:off x="457200" y="1270144"/>
            <a:ext cx="8229600" cy="4856020"/>
          </a:xfrm>
        </p:spPr>
        <p:txBody>
          <a:bodyPr>
            <a:normAutofit/>
          </a:bodyPr>
          <a:lstStyle/>
          <a:p>
            <a:pPr marL="0" indent="0">
              <a:buNone/>
            </a:pPr>
            <a:r>
              <a:rPr lang="da-DK" sz="2800" dirty="0" smtClean="0">
                <a:latin typeface="Helvetica Light"/>
                <a:cs typeface="Helvetica Light"/>
              </a:rPr>
              <a:t>Vi skal ikke have fritlevende vildsvin i Danmark, fordi de er farlige for trafikanter. Hvert år er vildsvin skyld i 1000 trafikulykker i Sverige</a:t>
            </a:r>
            <a:endParaRPr lang="da-DK" sz="2800" dirty="0">
              <a:latin typeface="Helvetica Light"/>
              <a:cs typeface="Helvetica Light"/>
            </a:endParaRPr>
          </a:p>
        </p:txBody>
      </p:sp>
      <p:cxnSp>
        <p:nvCxnSpPr>
          <p:cNvPr id="5" name="Lige forbindelse 4"/>
          <p:cNvCxnSpPr/>
          <p:nvPr/>
        </p:nvCxnSpPr>
        <p:spPr>
          <a:xfrm>
            <a:off x="5282058" y="3869803"/>
            <a:ext cx="1099681" cy="0"/>
          </a:xfrm>
          <a:prstGeom prst="line">
            <a:avLst/>
          </a:prstGeom>
          <a:ln>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6" name="Lige forbindelse 5"/>
          <p:cNvCxnSpPr/>
          <p:nvPr/>
        </p:nvCxnSpPr>
        <p:spPr>
          <a:xfrm>
            <a:off x="2505692" y="5373862"/>
            <a:ext cx="1099681" cy="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cxnSp>
        <p:nvCxnSpPr>
          <p:cNvPr id="7" name="Lige forbindelse 6"/>
          <p:cNvCxnSpPr/>
          <p:nvPr/>
        </p:nvCxnSpPr>
        <p:spPr>
          <a:xfrm>
            <a:off x="4369567" y="4363560"/>
            <a:ext cx="0" cy="779469"/>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sp>
        <p:nvSpPr>
          <p:cNvPr id="8" name="Tekstfelt 7"/>
          <p:cNvSpPr txBox="1"/>
          <p:nvPr/>
        </p:nvSpPr>
        <p:spPr>
          <a:xfrm>
            <a:off x="6430203" y="3080998"/>
            <a:ext cx="2428424" cy="1785104"/>
          </a:xfrm>
          <a:prstGeom prst="rect">
            <a:avLst/>
          </a:prstGeom>
          <a:noFill/>
        </p:spPr>
        <p:txBody>
          <a:bodyPr wrap="square" rtlCol="0">
            <a:spAutoFit/>
          </a:bodyPr>
          <a:lstStyle/>
          <a:p>
            <a:r>
              <a:rPr lang="da-DK" sz="2200" dirty="0" smtClean="0">
                <a:latin typeface="Helvetica Light"/>
                <a:cs typeface="Helvetica Light"/>
              </a:rPr>
              <a:t>Derfor skal vi ikke have flere fritlevende vildsvin i Danmark</a:t>
            </a:r>
            <a:endParaRPr lang="da-DK" sz="2200" dirty="0">
              <a:latin typeface="Helvetica Light"/>
              <a:cs typeface="Helvetica Light"/>
            </a:endParaRPr>
          </a:p>
        </p:txBody>
      </p:sp>
      <p:sp>
        <p:nvSpPr>
          <p:cNvPr id="9" name="Tekstfelt 8"/>
          <p:cNvSpPr txBox="1"/>
          <p:nvPr/>
        </p:nvSpPr>
        <p:spPr>
          <a:xfrm>
            <a:off x="3457076" y="3201415"/>
            <a:ext cx="1824982" cy="1107996"/>
          </a:xfrm>
          <a:prstGeom prst="rect">
            <a:avLst/>
          </a:prstGeom>
          <a:noFill/>
        </p:spPr>
        <p:txBody>
          <a:bodyPr wrap="square" rtlCol="0">
            <a:spAutoFit/>
          </a:bodyPr>
          <a:lstStyle/>
          <a:p>
            <a:r>
              <a:rPr lang="da-DK" sz="2200" dirty="0" smtClean="0">
                <a:latin typeface="Helvetica Light"/>
                <a:cs typeface="Helvetica Light"/>
              </a:rPr>
              <a:t>Fordi vildsvin er farlige for trafikanter</a:t>
            </a:r>
            <a:endParaRPr lang="da-DK" sz="2200" dirty="0">
              <a:latin typeface="Helvetica Light"/>
              <a:cs typeface="Helvetica Light"/>
            </a:endParaRPr>
          </a:p>
        </p:txBody>
      </p:sp>
      <p:sp>
        <p:nvSpPr>
          <p:cNvPr id="10" name="Tekstfelt 9"/>
          <p:cNvSpPr txBox="1"/>
          <p:nvPr/>
        </p:nvSpPr>
        <p:spPr>
          <a:xfrm>
            <a:off x="3671074" y="5143029"/>
            <a:ext cx="2213242" cy="1107996"/>
          </a:xfrm>
          <a:prstGeom prst="rect">
            <a:avLst/>
          </a:prstGeom>
          <a:noFill/>
        </p:spPr>
        <p:txBody>
          <a:bodyPr wrap="square" rtlCol="0">
            <a:spAutoFit/>
          </a:bodyPr>
          <a:lstStyle/>
          <a:p>
            <a:r>
              <a:rPr lang="da-DK" sz="2200" dirty="0" smtClean="0">
                <a:latin typeface="Helvetica Light"/>
                <a:cs typeface="Helvetica Light"/>
              </a:rPr>
              <a:t>Derfor er </a:t>
            </a:r>
            <a:r>
              <a:rPr lang="da-DK" sz="2200" dirty="0">
                <a:latin typeface="Helvetica Light"/>
                <a:cs typeface="Helvetica Light"/>
              </a:rPr>
              <a:t>vildsvin </a:t>
            </a:r>
            <a:r>
              <a:rPr lang="da-DK" sz="2200" dirty="0" smtClean="0">
                <a:latin typeface="Helvetica Light"/>
                <a:cs typeface="Helvetica Light"/>
              </a:rPr>
              <a:t>farlige </a:t>
            </a:r>
            <a:r>
              <a:rPr lang="da-DK" sz="2200" dirty="0">
                <a:latin typeface="Helvetica Light"/>
                <a:cs typeface="Helvetica Light"/>
              </a:rPr>
              <a:t>for </a:t>
            </a:r>
            <a:r>
              <a:rPr lang="da-DK" sz="2200" dirty="0" smtClean="0">
                <a:latin typeface="Helvetica Light"/>
                <a:cs typeface="Helvetica Light"/>
              </a:rPr>
              <a:t>trafikanter</a:t>
            </a:r>
            <a:endParaRPr lang="da-DK" sz="2200" dirty="0">
              <a:latin typeface="Helvetica Light"/>
              <a:cs typeface="Helvetica Light"/>
            </a:endParaRPr>
          </a:p>
        </p:txBody>
      </p:sp>
      <p:sp>
        <p:nvSpPr>
          <p:cNvPr id="11" name="Tekstfelt 10"/>
          <p:cNvSpPr txBox="1"/>
          <p:nvPr/>
        </p:nvSpPr>
        <p:spPr>
          <a:xfrm>
            <a:off x="216039" y="4735541"/>
            <a:ext cx="2445935" cy="1446550"/>
          </a:xfrm>
          <a:prstGeom prst="rect">
            <a:avLst/>
          </a:prstGeom>
          <a:noFill/>
        </p:spPr>
        <p:txBody>
          <a:bodyPr wrap="square" rtlCol="0">
            <a:spAutoFit/>
          </a:bodyPr>
          <a:lstStyle/>
          <a:p>
            <a:r>
              <a:rPr lang="da-DK" sz="2200" dirty="0" smtClean="0">
                <a:latin typeface="Helvetica Light"/>
                <a:cs typeface="Helvetica Light"/>
              </a:rPr>
              <a:t>Fordi vildsvin hvert år er skyld i 1000 trafikulykker i Sverige</a:t>
            </a:r>
          </a:p>
        </p:txBody>
      </p:sp>
      <p:pic>
        <p:nvPicPr>
          <p:cNvPr id="12" name="Billede 11"/>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8523561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P spid="9" grpId="0"/>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4F81BD"/>
                </a:solidFill>
                <a:latin typeface="Helvetica"/>
                <a:cs typeface="Helvetica"/>
              </a:rPr>
              <a:t>Øvelse 2: </a:t>
            </a:r>
            <a:r>
              <a:rPr lang="da-DK" dirty="0" smtClean="0">
                <a:latin typeface="Helvetica"/>
                <a:cs typeface="Helvetica"/>
              </a:rPr>
              <a:t>Underordnede belæg</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r>
              <a:rPr lang="da-DK" sz="3000" dirty="0" smtClean="0">
                <a:latin typeface="Helvetica Light"/>
                <a:cs typeface="Helvetica Light"/>
              </a:rPr>
              <a:t>Udvælg ét af belæggene fra øvelse 1, hvor du argumenterede for påstanden ”</a:t>
            </a:r>
            <a:r>
              <a:rPr lang="da-DK" sz="3000" dirty="0">
                <a:latin typeface="Helvetica Light"/>
                <a:cs typeface="Helvetica Light"/>
              </a:rPr>
              <a:t>Skoledagen bør </a:t>
            </a:r>
            <a:r>
              <a:rPr lang="da-DK" sz="3000" dirty="0" smtClean="0">
                <a:latin typeface="Helvetica Light"/>
                <a:cs typeface="Helvetica Light"/>
              </a:rPr>
              <a:t>slutte </a:t>
            </a:r>
            <a:r>
              <a:rPr lang="da-DK" sz="3000" dirty="0">
                <a:latin typeface="Helvetica Light"/>
                <a:cs typeface="Helvetica Light"/>
              </a:rPr>
              <a:t>senest kl. </a:t>
            </a:r>
            <a:r>
              <a:rPr lang="da-DK" sz="3000" dirty="0" smtClean="0">
                <a:latin typeface="Helvetica Light"/>
                <a:cs typeface="Helvetica Light"/>
              </a:rPr>
              <a:t>14:00” med sideordnede belæg</a:t>
            </a:r>
          </a:p>
          <a:p>
            <a:r>
              <a:rPr lang="da-DK" sz="3000" dirty="0" smtClean="0">
                <a:latin typeface="Helvetica Light"/>
                <a:cs typeface="Helvetica Light"/>
              </a:rPr>
              <a:t>Lav et underordnet belæg, som begrunder dit første belæg</a:t>
            </a: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39797355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
        <p:nvSpPr>
          <p:cNvPr id="2" name="Titel 1"/>
          <p:cNvSpPr>
            <a:spLocks noGrp="1"/>
          </p:cNvSpPr>
          <p:nvPr>
            <p:ph type="title"/>
          </p:nvPr>
        </p:nvSpPr>
        <p:spPr/>
        <p:txBody>
          <a:bodyPr>
            <a:normAutofit fontScale="90000"/>
          </a:bodyPr>
          <a:lstStyle/>
          <a:p>
            <a:r>
              <a:rPr lang="da-DK" dirty="0" smtClean="0">
                <a:solidFill>
                  <a:srgbClr val="4F81BD"/>
                </a:solidFill>
                <a:latin typeface="Helvetica Light"/>
                <a:cs typeface="Helvetica Light"/>
              </a:rPr>
              <a:t>Øvelse 3: </a:t>
            </a:r>
            <a:r>
              <a:rPr lang="da-DK" dirty="0" smtClean="0">
                <a:latin typeface="Helvetica Light"/>
                <a:cs typeface="Helvetica Light"/>
              </a:rPr>
              <a:t>Sideordnede og underordnede belæg</a:t>
            </a:r>
            <a:endParaRPr lang="da-DK" dirty="0">
              <a:latin typeface="Helvetica Light"/>
              <a:cs typeface="Helvetica Light"/>
            </a:endParaRPr>
          </a:p>
        </p:txBody>
      </p:sp>
      <p:sp>
        <p:nvSpPr>
          <p:cNvPr id="3" name="Pladsholder til indhold 2"/>
          <p:cNvSpPr>
            <a:spLocks noGrp="1"/>
          </p:cNvSpPr>
          <p:nvPr>
            <p:ph idx="1"/>
          </p:nvPr>
        </p:nvSpPr>
        <p:spPr>
          <a:xfrm>
            <a:off x="457200" y="1600200"/>
            <a:ext cx="8229600" cy="4982860"/>
          </a:xfrm>
        </p:spPr>
        <p:txBody>
          <a:bodyPr>
            <a:normAutofit/>
          </a:bodyPr>
          <a:lstStyle/>
          <a:p>
            <a:pPr marL="0" indent="0">
              <a:buNone/>
            </a:pPr>
            <a:r>
              <a:rPr lang="da-DK" sz="2000" dirty="0" smtClean="0">
                <a:latin typeface="Helvetica Light"/>
                <a:cs typeface="Helvetica Light"/>
              </a:rPr>
              <a:t>Analyser nedenstående udsagn vha. argument-modellen. Brug modellerne for sideordnede og underordnede belæg.</a:t>
            </a:r>
          </a:p>
          <a:p>
            <a:pPr marL="0" indent="0">
              <a:buNone/>
            </a:pPr>
            <a:endParaRPr lang="da-DK" sz="2000" dirty="0" smtClean="0">
              <a:latin typeface="Helvetica Light"/>
              <a:cs typeface="Helvetica Light"/>
            </a:endParaRPr>
          </a:p>
          <a:p>
            <a:pPr marL="514350" indent="-514350">
              <a:buFont typeface="+mj-lt"/>
              <a:buAutoNum type="arabicPeriod"/>
            </a:pPr>
            <a:r>
              <a:rPr lang="da-DK" sz="2000" dirty="0" smtClean="0">
                <a:latin typeface="Helvetica Light"/>
                <a:cs typeface="Helvetica Light"/>
              </a:rPr>
              <a:t>”Vi </a:t>
            </a:r>
            <a:r>
              <a:rPr lang="da-DK" sz="2000" dirty="0">
                <a:latin typeface="Helvetica Light"/>
                <a:cs typeface="Helvetica Light"/>
              </a:rPr>
              <a:t>afsætter midler til bygning af flere fængsler og ekstra midler til kriminalpræventivt </a:t>
            </a:r>
            <a:r>
              <a:rPr lang="da-DK" sz="2000" dirty="0" smtClean="0">
                <a:latin typeface="Helvetica Light"/>
                <a:cs typeface="Helvetica Light"/>
              </a:rPr>
              <a:t>arbejde. Det </a:t>
            </a:r>
            <a:r>
              <a:rPr lang="da-DK" sz="2000" dirty="0">
                <a:latin typeface="Helvetica Light"/>
                <a:cs typeface="Helvetica Light"/>
              </a:rPr>
              <a:t>vil tilsammen dæmpe volden” </a:t>
            </a:r>
            <a:endParaRPr lang="da-DK" sz="2000" dirty="0" smtClean="0">
              <a:latin typeface="Helvetica Light"/>
              <a:cs typeface="Helvetica Light"/>
            </a:endParaRPr>
          </a:p>
          <a:p>
            <a:pPr marL="514350" indent="-514350">
              <a:buFont typeface="+mj-lt"/>
              <a:buAutoNum type="arabicPeriod"/>
            </a:pPr>
            <a:r>
              <a:rPr lang="da-DK" sz="2000" dirty="0">
                <a:latin typeface="Helvetica Light"/>
                <a:cs typeface="Helvetica Light"/>
              </a:rPr>
              <a:t>”</a:t>
            </a:r>
            <a:r>
              <a:rPr lang="da-DK" sz="2000" dirty="0" smtClean="0">
                <a:latin typeface="Helvetica Light"/>
                <a:cs typeface="Helvetica Light"/>
              </a:rPr>
              <a:t>Ulandshjælpen </a:t>
            </a:r>
            <a:r>
              <a:rPr lang="da-DK" sz="2000" dirty="0">
                <a:latin typeface="Helvetica Light"/>
                <a:cs typeface="Helvetica Light"/>
              </a:rPr>
              <a:t>er en dårlig ordning. Den medfører problemer i </a:t>
            </a:r>
            <a:r>
              <a:rPr lang="da-DK" sz="2000" dirty="0" smtClean="0">
                <a:latin typeface="Helvetica Light"/>
                <a:cs typeface="Helvetica Light"/>
              </a:rPr>
              <a:t>modtagerlandene, </a:t>
            </a:r>
            <a:r>
              <a:rPr lang="da-DK" sz="2000" dirty="0">
                <a:latin typeface="Helvetica Light"/>
                <a:cs typeface="Helvetica Light"/>
              </a:rPr>
              <a:t>idet den gør dem passive og afhængige. Derfor bør ulandshjælpen ændres</a:t>
            </a:r>
            <a:r>
              <a:rPr lang="da-DK" sz="2000" dirty="0" smtClean="0">
                <a:latin typeface="Helvetica Light"/>
                <a:cs typeface="Helvetica Light"/>
              </a:rPr>
              <a:t>”</a:t>
            </a:r>
          </a:p>
          <a:p>
            <a:pPr marL="514350" indent="-514350">
              <a:buFont typeface="+mj-lt"/>
              <a:buAutoNum type="arabicPeriod"/>
            </a:pPr>
            <a:r>
              <a:rPr lang="da-DK" sz="2000" dirty="0">
                <a:latin typeface="Helvetica Light"/>
                <a:cs typeface="Helvetica Light"/>
              </a:rPr>
              <a:t>”Skoledagen bør sluttes senest kl. </a:t>
            </a:r>
            <a:r>
              <a:rPr lang="da-DK" sz="2000" dirty="0" smtClean="0">
                <a:latin typeface="Helvetica Light"/>
                <a:cs typeface="Helvetica Light"/>
              </a:rPr>
              <a:t>14.00, fordi man alligevel ikke kan koncentrere sig sent på eftermiddagen. Desuden er det vigtigt at have tid til fritidsaktiviteter som fx sport, fordi det er med til at skabe sociale kontakter uden for skolen”</a:t>
            </a:r>
            <a:endParaRPr lang="da-DK" sz="2000" dirty="0">
              <a:latin typeface="Helvetica Light"/>
              <a:cs typeface="Helvetica Light"/>
            </a:endParaRPr>
          </a:p>
          <a:p>
            <a:endParaRPr lang="da-DK" sz="2000" dirty="0">
              <a:latin typeface="Helvetica Light"/>
              <a:cs typeface="Helvetica Light"/>
            </a:endParaRPr>
          </a:p>
          <a:p>
            <a:endParaRPr lang="da-DK" sz="2000" dirty="0">
              <a:latin typeface="Helvetica Light"/>
              <a:cs typeface="Helvetica Light"/>
            </a:endParaRPr>
          </a:p>
          <a:p>
            <a:endParaRPr lang="da-DK" sz="2000" dirty="0">
              <a:latin typeface="Helvetica Light"/>
              <a:cs typeface="Helvetica Light"/>
            </a:endParaRPr>
          </a:p>
        </p:txBody>
      </p:sp>
    </p:spTree>
    <p:extLst>
      <p:ext uri="{BB962C8B-B14F-4D97-AF65-F5344CB8AC3E}">
        <p14:creationId xmlns:p14="http://schemas.microsoft.com/office/powerpoint/2010/main" val="361863966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174</TotalTime>
  <Words>498</Words>
  <Application>Microsoft Macintosh PowerPoint</Application>
  <PresentationFormat>Skærmshow (4:3)</PresentationFormat>
  <Paragraphs>51</Paragraphs>
  <Slides>10</Slides>
  <Notes>0</Notes>
  <HiddenSlides>0</HiddenSlides>
  <MMClips>0</MMClips>
  <ScaleCrop>false</ScaleCrop>
  <HeadingPairs>
    <vt:vector size="4" baseType="variant">
      <vt:variant>
        <vt:lpstr>Tema</vt:lpstr>
      </vt:variant>
      <vt:variant>
        <vt:i4>1</vt:i4>
      </vt:variant>
      <vt:variant>
        <vt:lpstr>Diastitler</vt:lpstr>
      </vt:variant>
      <vt:variant>
        <vt:i4>10</vt:i4>
      </vt:variant>
    </vt:vector>
  </HeadingPairs>
  <TitlesOfParts>
    <vt:vector size="11" baseType="lpstr">
      <vt:lpstr>Kontortema</vt:lpstr>
      <vt:lpstr>SKRIVEFAGET</vt:lpstr>
      <vt:lpstr>Sideordnede belæg</vt:lpstr>
      <vt:lpstr>Eksempel: sideordnede belæg</vt:lpstr>
      <vt:lpstr>Øvelse 1: Sideordnede belæg</vt:lpstr>
      <vt:lpstr>Underordnede belæg </vt:lpstr>
      <vt:lpstr>Underordnede belæg</vt:lpstr>
      <vt:lpstr>Eksempel: Underordnet belæg</vt:lpstr>
      <vt:lpstr>Øvelse 2: Underordnede belæg</vt:lpstr>
      <vt:lpstr>Øvelse 3: Sideordnede og underordnede belæg</vt:lpstr>
      <vt:lpstr>Øvelse 4: Sideordnede og underordnede   belæg i en længere tekst </vt:lpstr>
    </vt:vector>
  </TitlesOfParts>
  <Company>Skanderborg Gymnasium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SKRIVEFAGET</dc:title>
  <dc:creator>Jesper Strøm</dc:creator>
  <cp:lastModifiedBy>Jakob Peter Thomsen</cp:lastModifiedBy>
  <cp:revision>40</cp:revision>
  <dcterms:created xsi:type="dcterms:W3CDTF">2013-06-05T11:46:21Z</dcterms:created>
  <dcterms:modified xsi:type="dcterms:W3CDTF">2015-11-24T22:08:36Z</dcterms:modified>
</cp:coreProperties>
</file>