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74AA-5D3F-024D-AD39-229029DCEA16}" type="datetimeFigureOut">
              <a:rPr lang="da-DK" smtClean="0"/>
              <a:t>24/11/15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73FD7-CBDF-BC44-B3A5-7B848D3341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364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1622B6-2F7D-C94C-9CDE-23D842E0A744}" type="slidenum">
              <a:rPr lang="da-DK"/>
              <a:pPr>
                <a:defRPr/>
              </a:pPr>
              <a:t>2</a:t>
            </a:fld>
            <a:endParaRPr lang="da-DK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a-DK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17D8E3-A869-C848-B7DE-E0969D0A4D1C}" type="slidenum">
              <a:rPr lang="da-DK"/>
              <a:pPr>
                <a:defRPr/>
              </a:pPr>
              <a:t>3</a:t>
            </a:fld>
            <a:endParaRPr lang="da-DK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a-DK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C01A02-393D-DE44-8218-08FD57B08FA9}" type="slidenum">
              <a:rPr lang="da-DK"/>
              <a:pPr>
                <a:defRPr/>
              </a:pPr>
              <a:t>4</a:t>
            </a:fld>
            <a:endParaRPr lang="da-DK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a-DK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C969F-8AA4-FA44-82A8-E10C317D542B}" type="slidenum">
              <a:rPr lang="da-DK"/>
              <a:pPr>
                <a:defRPr/>
              </a:pPr>
              <a:t>5</a:t>
            </a:fld>
            <a:endParaRPr lang="da-DK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a-DK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C969F-8AA4-FA44-82A8-E10C317D542B}" type="slidenum">
              <a:rPr lang="da-DK"/>
              <a:pPr>
                <a:defRPr/>
              </a:pPr>
              <a:t>6</a:t>
            </a:fld>
            <a:endParaRPr lang="da-DK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a-DK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C969F-8AA4-FA44-82A8-E10C317D542B}" type="slidenum">
              <a:rPr lang="da-DK"/>
              <a:pPr>
                <a:defRPr/>
              </a:pPr>
              <a:t>7</a:t>
            </a:fld>
            <a:endParaRPr lang="da-DK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a-DK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6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2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0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24/11/15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latin typeface="Helvetica"/>
                <a:cs typeface="Helvetica"/>
              </a:rPr>
              <a:t>SKRIVEFAGET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06750" y="3886200"/>
            <a:ext cx="7316836" cy="1752600"/>
          </a:xfrm>
        </p:spPr>
        <p:txBody>
          <a:bodyPr>
            <a:normAutofit/>
          </a:bodyPr>
          <a:lstStyle/>
          <a:p>
            <a:r>
              <a:rPr lang="da-DK" sz="30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Modul </a:t>
            </a:r>
            <a:r>
              <a:rPr lang="da-DK" sz="3000" dirty="0">
                <a:solidFill>
                  <a:schemeClr val="accent1"/>
                </a:solidFill>
                <a:latin typeface="Helvetica Light"/>
                <a:cs typeface="Helvetica Light"/>
              </a:rPr>
              <a:t>3</a:t>
            </a:r>
            <a:r>
              <a:rPr lang="da-DK" sz="30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: </a:t>
            </a:r>
            <a:r>
              <a:rPr lang="da-DK" sz="3000" dirty="0" smtClean="0">
                <a:latin typeface="Helvetica Light"/>
                <a:cs typeface="Helvetica Light"/>
              </a:rPr>
              <a:t>Argumentation</a:t>
            </a:r>
          </a:p>
          <a:p>
            <a:r>
              <a:rPr lang="da-DK" sz="30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Lektion 2: </a:t>
            </a:r>
            <a:r>
              <a:rPr lang="da-DK" sz="3000" dirty="0" err="1" smtClean="0">
                <a:latin typeface="Helvetica Light"/>
                <a:cs typeface="Helvetica Light"/>
              </a:rPr>
              <a:t>Toulmins</a:t>
            </a:r>
            <a:r>
              <a:rPr lang="da-DK" sz="3000" dirty="0" smtClean="0">
                <a:latin typeface="Helvetica Light"/>
                <a:cs typeface="Helvetica Light"/>
              </a:rPr>
              <a:t> argumentationsmodel</a:t>
            </a:r>
            <a:endParaRPr lang="da-DK" sz="3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Argumentation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da-DK" sz="2500" dirty="0">
                <a:latin typeface="Helvetica Light"/>
                <a:cs typeface="Helvetica Light"/>
              </a:rPr>
              <a:t>Det er vigtigt at kunne udtrykke sig korrekt</a:t>
            </a:r>
          </a:p>
          <a:p>
            <a:pPr marL="609600" indent="-609600">
              <a:buFontTx/>
              <a:buAutoNum type="arabicPeriod"/>
            </a:pPr>
            <a:r>
              <a:rPr lang="da-DK" sz="2500" dirty="0">
                <a:latin typeface="Helvetica Light"/>
                <a:cs typeface="Helvetica Light"/>
              </a:rPr>
              <a:t>Det er vigtigt at kunne udtrykke sig korrekt, for så fungerer kommunikationen bedre. </a:t>
            </a:r>
          </a:p>
          <a:p>
            <a:pPr marL="609600" indent="-609600">
              <a:buFontTx/>
              <a:buAutoNum type="arabicPeriod"/>
            </a:pPr>
            <a:r>
              <a:rPr lang="da-DK" sz="2500" dirty="0">
                <a:latin typeface="Helvetica Light"/>
                <a:cs typeface="Helvetica Light"/>
              </a:rPr>
              <a:t>Det er vigtigt at kunne udtrykke sig korrekt, for så fungerer kommunikationen bedre, idet jeg antager, at sproglig korrekthed fjerner unødig støj på kommunikationslinjen </a:t>
            </a:r>
          </a:p>
          <a:p>
            <a:pPr marL="609600" indent="-609600">
              <a:buFontTx/>
              <a:buNone/>
            </a:pPr>
            <a:endParaRPr lang="da-DK" sz="25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6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895600" y="25908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32327" y="2057400"/>
            <a:ext cx="312047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2700" dirty="0">
                <a:latin typeface="Helvetica Light"/>
                <a:cs typeface="Helvetica Light"/>
              </a:rPr>
              <a:t>For så fungerer kommunikationen bedre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943600" y="1981200"/>
            <a:ext cx="26670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700" dirty="0">
                <a:latin typeface="Helvetica Light"/>
                <a:cs typeface="Helvetica Light"/>
              </a:rPr>
              <a:t>Det er vigtigt at kunne udtrykke sig korrekt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38400" y="4267200"/>
            <a:ext cx="46482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700" dirty="0">
                <a:latin typeface="Helvetica Light"/>
                <a:cs typeface="Helvetica Light"/>
              </a:rPr>
              <a:t>Jeg antager, at sproglig korrekthed fjerner unødig støj på kommunikationslinjen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343400" y="25908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19800" y="1524000"/>
            <a:ext cx="1031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dirty="0">
                <a:solidFill>
                  <a:srgbClr val="4F81BD"/>
                </a:solidFill>
                <a:latin typeface="Helvetica Light"/>
                <a:cs typeface="Helvetica Light"/>
              </a:rPr>
              <a:t>Påstand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90600" y="4724400"/>
            <a:ext cx="1095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dirty="0">
                <a:solidFill>
                  <a:srgbClr val="4F81BD"/>
                </a:solidFill>
                <a:latin typeface="Helvetica Light"/>
                <a:cs typeface="Helvetica Light"/>
              </a:rPr>
              <a:t>Hjemmel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57200" y="1524000"/>
            <a:ext cx="8644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dirty="0">
                <a:solidFill>
                  <a:srgbClr val="4F81BD"/>
                </a:solidFill>
                <a:latin typeface="Helvetica Light"/>
                <a:cs typeface="Helvetica Light"/>
              </a:rPr>
              <a:t>Belæg</a:t>
            </a:r>
          </a:p>
        </p:txBody>
      </p:sp>
      <p:sp>
        <p:nvSpPr>
          <p:cNvPr id="9225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da-DK" dirty="0">
                <a:latin typeface="Helvetica"/>
                <a:cs typeface="Helvetica"/>
              </a:rPr>
              <a:t>Analyse af argumentationen</a:t>
            </a: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6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8203" grpId="0" autoUpdateAnimBg="0"/>
      <p:bldP spid="82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895600" y="25908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a-DK">
              <a:cs typeface="+mn-cs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71600" y="2286000"/>
            <a:ext cx="12954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800" dirty="0">
                <a:latin typeface="Helvetica Light"/>
                <a:cs typeface="Helvetica Light"/>
              </a:rPr>
              <a:t>Belæg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19800" y="2286000"/>
            <a:ext cx="266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800" dirty="0">
                <a:latin typeface="Helvetica Light"/>
                <a:cs typeface="Helvetica Light"/>
              </a:rPr>
              <a:t>Påstand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05200" y="42672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800" dirty="0">
                <a:latin typeface="Helvetica Light"/>
                <a:cs typeface="Helvetica Light"/>
              </a:rPr>
              <a:t>Hjemmel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343400" y="25908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err="1" smtClean="0">
                <a:latin typeface="Helvetica"/>
                <a:ea typeface="+mj-ea"/>
                <a:cs typeface="Helvetica"/>
              </a:rPr>
              <a:t>Toulmins</a:t>
            </a:r>
            <a:r>
              <a:rPr lang="da-DK" dirty="0" smtClean="0">
                <a:latin typeface="Helvetica"/>
                <a:ea typeface="+mj-ea"/>
                <a:cs typeface="Helvetica"/>
              </a:rPr>
              <a:t> argumentationsmodel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47800" y="4724400"/>
            <a:ext cx="6400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Den indirekte eller underforståede begrundelse, der er et generelt synspunkt, som både taleren og tilhørerne </a:t>
            </a:r>
            <a:r>
              <a:rPr lang="da-DK" sz="16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kender. Hjemlen findes ved at spørge: Hvilken tankegang kan få belægget og påstanden til at hænge sammen? </a:t>
            </a:r>
            <a:endParaRPr lang="da-DK" sz="1600" dirty="0">
              <a:solidFill>
                <a:srgbClr val="4F81BD"/>
              </a:solidFill>
              <a:latin typeface="Helvetica Light"/>
              <a:cs typeface="Helvetica Light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943600" y="2819400"/>
            <a:ext cx="28352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Det synspunkt, der skal argumenteres </a:t>
            </a:r>
            <a:r>
              <a:rPr lang="da-DK" sz="16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for. Påstanden findes ved at spørge: Hvad vil afsenderen have modtagerens tilslutning til?</a:t>
            </a:r>
            <a:endParaRPr lang="da-DK" sz="1600" dirty="0">
              <a:solidFill>
                <a:srgbClr val="4F81BD"/>
              </a:solidFill>
              <a:latin typeface="Helvetica Light"/>
              <a:cs typeface="Helvetica Light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04800" y="2819400"/>
            <a:ext cx="3352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Den direkte begrundelse, der udgør den afgørende støtte for </a:t>
            </a:r>
            <a:r>
              <a:rPr lang="da-DK" sz="1600" dirty="0" smtClean="0">
                <a:solidFill>
                  <a:srgbClr val="4F81BD"/>
                </a:solidFill>
                <a:latin typeface="Helvetica Light"/>
                <a:cs typeface="Helvetica Light"/>
              </a:rPr>
              <a:t>påstanden. Belægget findes ved at spørge: Hvad bygger afsenderen påstanden på?</a:t>
            </a:r>
            <a:endParaRPr lang="da-DK" sz="1600" dirty="0">
              <a:solidFill>
                <a:srgbClr val="4F81BD"/>
              </a:solidFill>
              <a:latin typeface="Helvetica Light"/>
              <a:cs typeface="Helvetica Light"/>
            </a:endParaRPr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0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utoUpdateAnimBg="0"/>
      <p:bldP spid="10253" grpId="0" autoUpdateAnimBg="0"/>
      <p:bldP spid="102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a-DK">
              <a:cs typeface="+mn-cs"/>
            </a:endParaRPr>
          </a:p>
        </p:txBody>
      </p:sp>
      <p:sp>
        <p:nvSpPr>
          <p:cNvPr id="215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Eksempel 1</a:t>
            </a:r>
            <a:endParaRPr lang="da-DK" dirty="0">
              <a:solidFill>
                <a:srgbClr val="4F81BD"/>
              </a:solidFill>
              <a:latin typeface="Helvetica"/>
              <a:cs typeface="Helvetica"/>
            </a:endParaRP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952343" y="3210382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61543" y="2856188"/>
            <a:ext cx="259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Fordi Simon kun er 12 år</a:t>
            </a:r>
            <a:endParaRPr lang="da-DK" sz="2000" dirty="0">
              <a:latin typeface="Helvetica Light"/>
              <a:cs typeface="Helvetica Light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76543" y="2905582"/>
            <a:ext cx="2667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Derfor skal Simon ikke straffes</a:t>
            </a:r>
            <a:endParaRPr lang="da-DK" sz="2000" dirty="0">
              <a:latin typeface="Helvetica Light"/>
              <a:cs typeface="Helvetica Ligh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76143" y="4886782"/>
            <a:ext cx="3581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Vi bør ikke straffe børn, fordi de ikke kan gennemskue konsekvenserne af deres handlinger</a:t>
            </a:r>
            <a:endParaRPr lang="da-DK" sz="2000" dirty="0">
              <a:latin typeface="Helvetica Light"/>
              <a:cs typeface="Helvetica Light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400143" y="3210382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836534" y="2720916"/>
            <a:ext cx="9372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Påstand</a:t>
            </a:r>
          </a:p>
        </p:txBody>
      </p:sp>
      <p:sp>
        <p:nvSpPr>
          <p:cNvPr id="3" name="Rektangel 2"/>
          <p:cNvSpPr/>
          <p:nvPr/>
        </p:nvSpPr>
        <p:spPr>
          <a:xfrm>
            <a:off x="2952343" y="2720916"/>
            <a:ext cx="78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Belæg</a:t>
            </a:r>
          </a:p>
        </p:txBody>
      </p:sp>
      <p:sp>
        <p:nvSpPr>
          <p:cNvPr id="4" name="Rektangel 3"/>
          <p:cNvSpPr/>
          <p:nvPr/>
        </p:nvSpPr>
        <p:spPr>
          <a:xfrm>
            <a:off x="3882551" y="4539957"/>
            <a:ext cx="993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Hjemmel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477835" y="1480629"/>
            <a:ext cx="7844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Simon er kun 12 år, så han skal ikke straffes, da børn ikke kan gennemskue konsekvenserne af deres handlinger</a:t>
            </a: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4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a-DK">
              <a:cs typeface="+mn-cs"/>
            </a:endParaRPr>
          </a:p>
        </p:txBody>
      </p:sp>
      <p:sp>
        <p:nvSpPr>
          <p:cNvPr id="215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Eksempel 2</a:t>
            </a:r>
            <a:endParaRPr lang="da-DK" dirty="0">
              <a:solidFill>
                <a:srgbClr val="4F81BD"/>
              </a:solidFill>
              <a:latin typeface="Helvetica"/>
              <a:cs typeface="Helvetica"/>
            </a:endParaRP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895600" y="3225872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2871678"/>
            <a:ext cx="259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Fordi vildsvin er til fare for trafikanter</a:t>
            </a:r>
            <a:endParaRPr lang="da-DK" sz="2000" dirty="0">
              <a:latin typeface="Helvetica Light"/>
              <a:cs typeface="Helvetica Light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19800" y="2921072"/>
            <a:ext cx="2667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Derfor skal vi ikke have fritlevende vildsvin i Danmark</a:t>
            </a:r>
            <a:endParaRPr lang="da-DK" sz="2000" dirty="0">
              <a:latin typeface="Helvetica Light"/>
              <a:cs typeface="Helvetica Ligh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19400" y="4902272"/>
            <a:ext cx="3581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Trafiksikkerhed bør prioriteres meget højt. I hvert fald højere end fritlevende vildsvin </a:t>
            </a:r>
            <a:r>
              <a:rPr lang="da-DK" sz="2000" dirty="0" smtClean="0">
                <a:solidFill>
                  <a:srgbClr val="FF6600"/>
                </a:solidFill>
                <a:latin typeface="Helvetica Light"/>
                <a:cs typeface="Helvetica Light"/>
              </a:rPr>
              <a:t>(implicit)</a:t>
            </a:r>
            <a:endParaRPr lang="da-DK" sz="2000" dirty="0">
              <a:solidFill>
                <a:srgbClr val="FF6600"/>
              </a:solidFill>
              <a:latin typeface="Helvetica Light"/>
              <a:cs typeface="Helvetica Light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343400" y="3225872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779791" y="2736406"/>
            <a:ext cx="9372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Påstand</a:t>
            </a:r>
          </a:p>
        </p:txBody>
      </p:sp>
      <p:sp>
        <p:nvSpPr>
          <p:cNvPr id="3" name="Rektangel 2"/>
          <p:cNvSpPr/>
          <p:nvPr/>
        </p:nvSpPr>
        <p:spPr>
          <a:xfrm>
            <a:off x="2895600" y="2736406"/>
            <a:ext cx="78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Belæg</a:t>
            </a:r>
          </a:p>
        </p:txBody>
      </p:sp>
      <p:sp>
        <p:nvSpPr>
          <p:cNvPr id="4" name="Rektangel 3"/>
          <p:cNvSpPr/>
          <p:nvPr/>
        </p:nvSpPr>
        <p:spPr>
          <a:xfrm>
            <a:off x="3825808" y="4555447"/>
            <a:ext cx="993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Hjemmel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457200" y="146211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Vildsvin er til fare for trafikanter, så derfor skal vi ikke have fritlevende vildsvin i Danmark</a:t>
            </a: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1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a-DK">
              <a:cs typeface="+mn-cs"/>
            </a:endParaRPr>
          </a:p>
        </p:txBody>
      </p:sp>
      <p:sp>
        <p:nvSpPr>
          <p:cNvPr id="215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Eksempel 3</a:t>
            </a:r>
            <a:endParaRPr lang="da-DK" dirty="0">
              <a:solidFill>
                <a:srgbClr val="4F81BD"/>
              </a:solidFill>
              <a:latin typeface="Helvetica"/>
              <a:cs typeface="Helvetica"/>
            </a:endParaRP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895600" y="3225872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2871678"/>
            <a:ext cx="259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Mine venner må være ude til kl. 23</a:t>
            </a:r>
            <a:endParaRPr lang="da-DK" sz="2000" dirty="0">
              <a:latin typeface="Helvetica Light"/>
              <a:cs typeface="Helvetica Light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19800" y="2921072"/>
            <a:ext cx="2667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Jeg skal have lov til at være ude til kl. 23 </a:t>
            </a:r>
            <a:r>
              <a:rPr lang="da-DK" sz="2000" dirty="0" smtClean="0">
                <a:solidFill>
                  <a:srgbClr val="FF6600"/>
                </a:solidFill>
                <a:latin typeface="Helvetica Light"/>
                <a:cs typeface="Helvetica Light"/>
              </a:rPr>
              <a:t>(implicit)</a:t>
            </a:r>
            <a:endParaRPr lang="da-DK" sz="2000" dirty="0">
              <a:solidFill>
                <a:srgbClr val="FF6600"/>
              </a:solidFill>
              <a:latin typeface="Helvetica Light"/>
              <a:cs typeface="Helvetica Ligh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19400" y="4902272"/>
            <a:ext cx="3581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a-DK" sz="2000" dirty="0" smtClean="0">
                <a:latin typeface="Helvetica Light"/>
                <a:cs typeface="Helvetica Light"/>
              </a:rPr>
              <a:t>Det er rimeligt, at der gælder de samme regler for mig, som gælder for mine venner </a:t>
            </a:r>
            <a:r>
              <a:rPr lang="da-DK" sz="2000" dirty="0" smtClean="0">
                <a:solidFill>
                  <a:srgbClr val="FF6600"/>
                </a:solidFill>
                <a:latin typeface="Helvetica Light"/>
                <a:cs typeface="Helvetica Light"/>
              </a:rPr>
              <a:t>(implicit)</a:t>
            </a:r>
            <a:endParaRPr lang="da-DK" sz="2000" dirty="0">
              <a:solidFill>
                <a:srgbClr val="FF6600"/>
              </a:solidFill>
              <a:latin typeface="Helvetica Light"/>
              <a:cs typeface="Helvetica Light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343400" y="3225872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a-DK">
              <a:cs typeface="+mn-cs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779791" y="2736406"/>
            <a:ext cx="9372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Påstand</a:t>
            </a:r>
          </a:p>
        </p:txBody>
      </p:sp>
      <p:sp>
        <p:nvSpPr>
          <p:cNvPr id="3" name="Rektangel 2"/>
          <p:cNvSpPr/>
          <p:nvPr/>
        </p:nvSpPr>
        <p:spPr>
          <a:xfrm>
            <a:off x="2895600" y="2736406"/>
            <a:ext cx="78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Belæg</a:t>
            </a:r>
          </a:p>
        </p:txBody>
      </p:sp>
      <p:sp>
        <p:nvSpPr>
          <p:cNvPr id="4" name="Rektangel 3"/>
          <p:cNvSpPr/>
          <p:nvPr/>
        </p:nvSpPr>
        <p:spPr>
          <a:xfrm>
            <a:off x="3825808" y="4555447"/>
            <a:ext cx="993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4F81BD"/>
                </a:solidFill>
                <a:latin typeface="Helvetica Light"/>
                <a:cs typeface="Helvetica Light"/>
              </a:rPr>
              <a:t>Hjemmel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2019969" y="1467336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 smtClean="0">
                <a:latin typeface="Helvetica Light"/>
                <a:cs typeface="Helvetica Light"/>
              </a:rPr>
              <a:t>Mine venner må være ude til </a:t>
            </a:r>
            <a:r>
              <a:rPr lang="da-DK" sz="2200" dirty="0" smtClean="0">
                <a:latin typeface="Helvetica Light"/>
                <a:cs typeface="Helvetica Light"/>
              </a:rPr>
              <a:t>kl. </a:t>
            </a:r>
            <a:r>
              <a:rPr lang="da-DK" sz="2200" dirty="0" smtClean="0">
                <a:latin typeface="Helvetica Light"/>
                <a:cs typeface="Helvetica Light"/>
              </a:rPr>
              <a:t>23!</a:t>
            </a: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5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Øvelse 1: </a:t>
            </a:r>
            <a:r>
              <a:rPr lang="da-DK" dirty="0" smtClean="0">
                <a:latin typeface="Helvetica"/>
                <a:cs typeface="Helvetica"/>
              </a:rPr>
              <a:t>Påstand, belæg, hjemmel</a:t>
            </a:r>
            <a:endParaRPr lang="da-DK" dirty="0">
              <a:solidFill>
                <a:srgbClr val="FFFF00"/>
              </a:solidFill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000" dirty="0" smtClean="0">
                <a:latin typeface="Helvetica Light"/>
                <a:cs typeface="Helvetica Light"/>
              </a:rPr>
              <a:t>Find påstand og  belæg i udsagnene under øvelse 1 i elevmaterialet</a:t>
            </a:r>
          </a:p>
          <a:p>
            <a:r>
              <a:rPr lang="da-DK" sz="3000" dirty="0" smtClean="0">
                <a:latin typeface="Helvetica Light"/>
                <a:cs typeface="Helvetica Light"/>
              </a:rPr>
              <a:t>Formuler selv hjemmel</a:t>
            </a:r>
          </a:p>
          <a:p>
            <a:r>
              <a:rPr lang="da-DK" sz="3000" dirty="0" smtClean="0">
                <a:latin typeface="Helvetica Light"/>
                <a:cs typeface="Helvetica Light"/>
              </a:rPr>
              <a:t>Overvej om hjemlen kan anfægtes – dvs. om det er en antagelse, som alle kan acceptere</a:t>
            </a:r>
            <a:endParaRPr lang="da-DK" sz="30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5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4F81BD"/>
                </a:solidFill>
                <a:latin typeface="Helvetica"/>
                <a:cs typeface="Helvetica"/>
              </a:rPr>
              <a:t>Øvelse 2: </a:t>
            </a:r>
            <a:r>
              <a:rPr lang="da-DK" dirty="0" smtClean="0">
                <a:latin typeface="Helvetica"/>
                <a:cs typeface="Helvetica"/>
              </a:rPr>
              <a:t>Skriv argumenterende</a:t>
            </a:r>
            <a:endParaRPr lang="da-DK" dirty="0">
              <a:latin typeface="Helvetica"/>
              <a:cs typeface="Helvetica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13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 smtClean="0">
                <a:latin typeface="Helvetica Light"/>
                <a:cs typeface="Helvetica Light"/>
              </a:rPr>
              <a:t>Du skal argumentere imod nedenstående udsagn af Joacim B. Olesen:</a:t>
            </a:r>
          </a:p>
          <a:p>
            <a:pPr marL="0" indent="0">
              <a:buNone/>
            </a:pPr>
            <a:endParaRPr lang="da-DK" sz="2200" dirty="0" smtClean="0">
              <a:latin typeface="Helvetica Light"/>
              <a:cs typeface="Helvetica Light"/>
            </a:endParaRPr>
          </a:p>
          <a:p>
            <a:pPr marL="400050" lvl="1" indent="0">
              <a:buNone/>
            </a:pPr>
            <a:r>
              <a:rPr lang="da-DK" sz="2200" dirty="0" smtClean="0">
                <a:latin typeface="Helvetica Light"/>
                <a:cs typeface="Helvetica Light"/>
              </a:rPr>
              <a:t>”Jeg så hellere, at man havde et system, hvor man ikke var så gavmild med overførselsindkomsterne. Det ville styrke den enkeltes incitament til at finde et arbejde”</a:t>
            </a:r>
          </a:p>
          <a:p>
            <a:pPr marL="0" indent="0">
              <a:buNone/>
            </a:pPr>
            <a:endParaRPr lang="da-DK" sz="2200" dirty="0">
              <a:latin typeface="Helvetica Light"/>
              <a:cs typeface="Helvetica Light"/>
            </a:endParaRPr>
          </a:p>
          <a:p>
            <a:r>
              <a:rPr lang="da-DK" sz="2200" dirty="0" smtClean="0">
                <a:latin typeface="Helvetica Light"/>
                <a:cs typeface="Helvetica Light"/>
              </a:rPr>
              <a:t>Du skal fremsætte en overordnet påstand, og du skal begrunde den med en række belæg. </a:t>
            </a:r>
          </a:p>
          <a:p>
            <a:r>
              <a:rPr lang="da-DK" sz="2200" dirty="0" smtClean="0">
                <a:latin typeface="Helvetica Light"/>
                <a:cs typeface="Helvetica Light"/>
              </a:rPr>
              <a:t>Påstand og belæg skal være eksplicitte. Hjemlen må gerne være implicit, men skal så tilføjes i parentes</a:t>
            </a:r>
            <a:endParaRPr lang="da-DK" sz="2200" dirty="0">
              <a:latin typeface="Helvetica Light"/>
              <a:cs typeface="Helvetica Ligh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661248"/>
            <a:ext cx="1540644" cy="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71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476</Words>
  <Application>Microsoft Macintosh PowerPoint</Application>
  <PresentationFormat>Skærmshow (4:3)</PresentationFormat>
  <Paragraphs>62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SKRIVEFAGET</vt:lpstr>
      <vt:lpstr>Argumentation</vt:lpstr>
      <vt:lpstr>Analyse af argumentationen</vt:lpstr>
      <vt:lpstr>Toulmins argumentationsmodel</vt:lpstr>
      <vt:lpstr>Eksempel 1</vt:lpstr>
      <vt:lpstr>Eksempel 2</vt:lpstr>
      <vt:lpstr>Eksempel 3</vt:lpstr>
      <vt:lpstr>Øvelse 1: Påstand, belæg, hjemmel</vt:lpstr>
      <vt:lpstr>Øvelse 2: Skriv argumenterende</vt:lpstr>
    </vt:vector>
  </TitlesOfParts>
  <Company>Skanderborg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SKRIVEFAGET</dc:title>
  <dc:creator>Jesper Strøm</dc:creator>
  <cp:lastModifiedBy>Jakob Peter Thomsen</cp:lastModifiedBy>
  <cp:revision>29</cp:revision>
  <dcterms:created xsi:type="dcterms:W3CDTF">2013-06-03T11:27:21Z</dcterms:created>
  <dcterms:modified xsi:type="dcterms:W3CDTF">2015-11-24T21:54:36Z</dcterms:modified>
</cp:coreProperties>
</file>