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81" r:id="rId5"/>
    <p:sldId id="259" r:id="rId6"/>
    <p:sldId id="282" r:id="rId7"/>
    <p:sldId id="260" r:id="rId8"/>
    <p:sldId id="262" r:id="rId9"/>
    <p:sldId id="268" r:id="rId10"/>
    <p:sldId id="269" r:id="rId11"/>
    <p:sldId id="270" r:id="rId12"/>
    <p:sldId id="263" r:id="rId13"/>
    <p:sldId id="271" r:id="rId14"/>
    <p:sldId id="272" r:id="rId15"/>
    <p:sldId id="286" r:id="rId16"/>
    <p:sldId id="287" r:id="rId17"/>
    <p:sldId id="284" r:id="rId18"/>
    <p:sldId id="277" r:id="rId19"/>
    <p:sldId id="278" r:id="rId20"/>
    <p:sldId id="285" r:id="rId21"/>
    <p:sldId id="280" r:id="rId22"/>
    <p:sldId id="288" r:id="rId23"/>
    <p:sldId id="279" r:id="rId24"/>
  </p:sldIdLst>
  <p:sldSz cx="9144000" cy="6858000" type="screen4x3"/>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888" y="-3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609BC776-E3F0-7B4D-9934-14DC0265340D}" type="datetimeFigureOut">
              <a:rPr lang="da-DK" smtClean="0"/>
              <a:t>24/11/15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C319940-CA0C-C744-9B07-3582C74EA270}" type="slidenum">
              <a:rPr lang="da-DK" smtClean="0"/>
              <a:t>‹nr.›</a:t>
            </a:fld>
            <a:endParaRPr lang="da-DK"/>
          </a:p>
        </p:txBody>
      </p:sp>
    </p:spTree>
    <p:extLst>
      <p:ext uri="{BB962C8B-B14F-4D97-AF65-F5344CB8AC3E}">
        <p14:creationId xmlns:p14="http://schemas.microsoft.com/office/powerpoint/2010/main" val="467455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09BC776-E3F0-7B4D-9934-14DC0265340D}" type="datetimeFigureOut">
              <a:rPr lang="da-DK" smtClean="0"/>
              <a:t>24/11/15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C319940-CA0C-C744-9B07-3582C74EA270}" type="slidenum">
              <a:rPr lang="da-DK" smtClean="0"/>
              <a:t>‹nr.›</a:t>
            </a:fld>
            <a:endParaRPr lang="da-DK"/>
          </a:p>
        </p:txBody>
      </p:sp>
    </p:spTree>
    <p:extLst>
      <p:ext uri="{BB962C8B-B14F-4D97-AF65-F5344CB8AC3E}">
        <p14:creationId xmlns:p14="http://schemas.microsoft.com/office/powerpoint/2010/main" val="239347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09BC776-E3F0-7B4D-9934-14DC0265340D}" type="datetimeFigureOut">
              <a:rPr lang="da-DK" smtClean="0"/>
              <a:t>24/11/15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C319940-CA0C-C744-9B07-3582C74EA270}" type="slidenum">
              <a:rPr lang="da-DK" smtClean="0"/>
              <a:t>‹nr.›</a:t>
            </a:fld>
            <a:endParaRPr lang="da-DK"/>
          </a:p>
        </p:txBody>
      </p:sp>
    </p:spTree>
    <p:extLst>
      <p:ext uri="{BB962C8B-B14F-4D97-AF65-F5344CB8AC3E}">
        <p14:creationId xmlns:p14="http://schemas.microsoft.com/office/powerpoint/2010/main" val="296322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09BC776-E3F0-7B4D-9934-14DC0265340D}" type="datetimeFigureOut">
              <a:rPr lang="da-DK" smtClean="0"/>
              <a:t>24/11/15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C319940-CA0C-C744-9B07-3582C74EA270}" type="slidenum">
              <a:rPr lang="da-DK" smtClean="0"/>
              <a:t>‹nr.›</a:t>
            </a:fld>
            <a:endParaRPr lang="da-DK"/>
          </a:p>
        </p:txBody>
      </p:sp>
    </p:spTree>
    <p:extLst>
      <p:ext uri="{BB962C8B-B14F-4D97-AF65-F5344CB8AC3E}">
        <p14:creationId xmlns:p14="http://schemas.microsoft.com/office/powerpoint/2010/main" val="64858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609BC776-E3F0-7B4D-9934-14DC0265340D}" type="datetimeFigureOut">
              <a:rPr lang="da-DK" smtClean="0"/>
              <a:t>24/11/15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BC319940-CA0C-C744-9B07-3582C74EA270}" type="slidenum">
              <a:rPr lang="da-DK" smtClean="0"/>
              <a:t>‹nr.›</a:t>
            </a:fld>
            <a:endParaRPr lang="da-DK"/>
          </a:p>
        </p:txBody>
      </p:sp>
    </p:spTree>
    <p:extLst>
      <p:ext uri="{BB962C8B-B14F-4D97-AF65-F5344CB8AC3E}">
        <p14:creationId xmlns:p14="http://schemas.microsoft.com/office/powerpoint/2010/main" val="8572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609BC776-E3F0-7B4D-9934-14DC0265340D}" type="datetimeFigureOut">
              <a:rPr lang="da-DK" smtClean="0"/>
              <a:t>24/11/15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BC319940-CA0C-C744-9B07-3582C74EA270}" type="slidenum">
              <a:rPr lang="da-DK" smtClean="0"/>
              <a:t>‹nr.›</a:t>
            </a:fld>
            <a:endParaRPr lang="da-DK"/>
          </a:p>
        </p:txBody>
      </p:sp>
    </p:spTree>
    <p:extLst>
      <p:ext uri="{BB962C8B-B14F-4D97-AF65-F5344CB8AC3E}">
        <p14:creationId xmlns:p14="http://schemas.microsoft.com/office/powerpoint/2010/main" val="120541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609BC776-E3F0-7B4D-9934-14DC0265340D}" type="datetimeFigureOut">
              <a:rPr lang="da-DK" smtClean="0"/>
              <a:t>24/11/15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BC319940-CA0C-C744-9B07-3582C74EA270}" type="slidenum">
              <a:rPr lang="da-DK" smtClean="0"/>
              <a:t>‹nr.›</a:t>
            </a:fld>
            <a:endParaRPr lang="da-DK"/>
          </a:p>
        </p:txBody>
      </p:sp>
    </p:spTree>
    <p:extLst>
      <p:ext uri="{BB962C8B-B14F-4D97-AF65-F5344CB8AC3E}">
        <p14:creationId xmlns:p14="http://schemas.microsoft.com/office/powerpoint/2010/main" val="53895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609BC776-E3F0-7B4D-9934-14DC0265340D}" type="datetimeFigureOut">
              <a:rPr lang="da-DK" smtClean="0"/>
              <a:t>24/11/15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BC319940-CA0C-C744-9B07-3582C74EA270}" type="slidenum">
              <a:rPr lang="da-DK" smtClean="0"/>
              <a:t>‹nr.›</a:t>
            </a:fld>
            <a:endParaRPr lang="da-DK"/>
          </a:p>
        </p:txBody>
      </p:sp>
    </p:spTree>
    <p:extLst>
      <p:ext uri="{BB962C8B-B14F-4D97-AF65-F5344CB8AC3E}">
        <p14:creationId xmlns:p14="http://schemas.microsoft.com/office/powerpoint/2010/main" val="2961710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09BC776-E3F0-7B4D-9934-14DC0265340D}" type="datetimeFigureOut">
              <a:rPr lang="da-DK" smtClean="0"/>
              <a:t>24/11/15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BC319940-CA0C-C744-9B07-3582C74EA270}" type="slidenum">
              <a:rPr lang="da-DK" smtClean="0"/>
              <a:t>‹nr.›</a:t>
            </a:fld>
            <a:endParaRPr lang="da-DK"/>
          </a:p>
        </p:txBody>
      </p:sp>
    </p:spTree>
    <p:extLst>
      <p:ext uri="{BB962C8B-B14F-4D97-AF65-F5344CB8AC3E}">
        <p14:creationId xmlns:p14="http://schemas.microsoft.com/office/powerpoint/2010/main" val="523523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609BC776-E3F0-7B4D-9934-14DC0265340D}" type="datetimeFigureOut">
              <a:rPr lang="da-DK" smtClean="0"/>
              <a:t>24/11/15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BC319940-CA0C-C744-9B07-3582C74EA270}" type="slidenum">
              <a:rPr lang="da-DK" smtClean="0"/>
              <a:t>‹nr.›</a:t>
            </a:fld>
            <a:endParaRPr lang="da-DK"/>
          </a:p>
        </p:txBody>
      </p:sp>
    </p:spTree>
    <p:extLst>
      <p:ext uri="{BB962C8B-B14F-4D97-AF65-F5344CB8AC3E}">
        <p14:creationId xmlns:p14="http://schemas.microsoft.com/office/powerpoint/2010/main" val="344723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609BC776-E3F0-7B4D-9934-14DC0265340D}" type="datetimeFigureOut">
              <a:rPr lang="da-DK" smtClean="0"/>
              <a:t>24/11/15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BC319940-CA0C-C744-9B07-3582C74EA270}" type="slidenum">
              <a:rPr lang="da-DK" smtClean="0"/>
              <a:t>‹nr.›</a:t>
            </a:fld>
            <a:endParaRPr lang="da-DK"/>
          </a:p>
        </p:txBody>
      </p:sp>
    </p:spTree>
    <p:extLst>
      <p:ext uri="{BB962C8B-B14F-4D97-AF65-F5344CB8AC3E}">
        <p14:creationId xmlns:p14="http://schemas.microsoft.com/office/powerpoint/2010/main" val="22231251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BC776-E3F0-7B4D-9934-14DC0265340D}" type="datetimeFigureOut">
              <a:rPr lang="da-DK" smtClean="0"/>
              <a:t>24/11/15</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19940-CA0C-C744-9B07-3582C74EA270}" type="slidenum">
              <a:rPr lang="da-DK" smtClean="0"/>
              <a:t>‹nr.›</a:t>
            </a:fld>
            <a:endParaRPr lang="da-DK"/>
          </a:p>
        </p:txBody>
      </p:sp>
    </p:spTree>
    <p:extLst>
      <p:ext uri="{BB962C8B-B14F-4D97-AF65-F5344CB8AC3E}">
        <p14:creationId xmlns:p14="http://schemas.microsoft.com/office/powerpoint/2010/main" val="2517534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latin typeface="Helvetica"/>
                <a:cs typeface="Helvetica"/>
              </a:rPr>
              <a:t>SKRIVEFAGET</a:t>
            </a:r>
            <a:endParaRPr lang="da-DK" dirty="0">
              <a:latin typeface="Helvetica"/>
              <a:cs typeface="Helvetica"/>
            </a:endParaRPr>
          </a:p>
        </p:txBody>
      </p:sp>
      <p:sp>
        <p:nvSpPr>
          <p:cNvPr id="3" name="Undertitel 2"/>
          <p:cNvSpPr>
            <a:spLocks noGrp="1"/>
          </p:cNvSpPr>
          <p:nvPr>
            <p:ph type="subTitle" idx="1"/>
          </p:nvPr>
        </p:nvSpPr>
        <p:spPr/>
        <p:txBody>
          <a:bodyPr/>
          <a:lstStyle/>
          <a:p>
            <a:r>
              <a:rPr lang="da-DK" dirty="0" smtClean="0">
                <a:solidFill>
                  <a:srgbClr val="4F81BD"/>
                </a:solidFill>
                <a:latin typeface="Helvetica Light"/>
                <a:cs typeface="Helvetica Light"/>
              </a:rPr>
              <a:t>Modul </a:t>
            </a:r>
            <a:r>
              <a:rPr lang="da-DK" dirty="0">
                <a:solidFill>
                  <a:srgbClr val="4F81BD"/>
                </a:solidFill>
                <a:latin typeface="Helvetica Light"/>
                <a:cs typeface="Helvetica Light"/>
              </a:rPr>
              <a:t>2</a:t>
            </a:r>
            <a:r>
              <a:rPr lang="da-DK" dirty="0" smtClean="0">
                <a:solidFill>
                  <a:srgbClr val="4F81BD"/>
                </a:solidFill>
                <a:latin typeface="Helvetica Light"/>
                <a:cs typeface="Helvetica Light"/>
              </a:rPr>
              <a:t>: </a:t>
            </a:r>
            <a:r>
              <a:rPr lang="da-DK" dirty="0" smtClean="0">
                <a:latin typeface="Helvetica Light"/>
                <a:cs typeface="Helvetica Light"/>
              </a:rPr>
              <a:t>Tekstsammenhæng</a:t>
            </a:r>
          </a:p>
          <a:p>
            <a:r>
              <a:rPr lang="da-DK" dirty="0" smtClean="0">
                <a:solidFill>
                  <a:srgbClr val="4F81BD"/>
                </a:solidFill>
                <a:latin typeface="Helvetica Light"/>
                <a:cs typeface="Helvetica Light"/>
              </a:rPr>
              <a:t>Lektion 5: </a:t>
            </a:r>
            <a:r>
              <a:rPr lang="da-DK" dirty="0" smtClean="0">
                <a:latin typeface="Helvetica Light"/>
                <a:cs typeface="Helvetica Light"/>
              </a:rPr>
              <a:t>Tænk på din læser!</a:t>
            </a:r>
            <a:endParaRPr lang="da-DK" dirty="0">
              <a:latin typeface="Helvetica Light"/>
              <a:cs typeface="Helvetica Light"/>
            </a:endParaRPr>
          </a:p>
        </p:txBody>
      </p:sp>
      <p:pic>
        <p:nvPicPr>
          <p:cNvPr id="4" name="Billede 3"/>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8674018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solidFill>
                  <a:schemeClr val="accent1"/>
                </a:solidFill>
                <a:latin typeface="Helvetica"/>
                <a:cs typeface="Helvetica"/>
              </a:rPr>
              <a:t>Eksempel 1: </a:t>
            </a:r>
            <a:r>
              <a:rPr lang="da-DK" dirty="0" smtClean="0">
                <a:latin typeface="Helvetica"/>
                <a:cs typeface="Helvetica"/>
              </a:rPr>
              <a:t>Indforståethed</a:t>
            </a:r>
            <a:endParaRPr lang="da-DK" dirty="0">
              <a:latin typeface="Helvetica"/>
              <a:cs typeface="Helvetica"/>
            </a:endParaRPr>
          </a:p>
        </p:txBody>
      </p:sp>
      <p:sp>
        <p:nvSpPr>
          <p:cNvPr id="3" name="Pladsholder til indhold 2"/>
          <p:cNvSpPr>
            <a:spLocks noGrp="1"/>
          </p:cNvSpPr>
          <p:nvPr>
            <p:ph idx="1"/>
          </p:nvPr>
        </p:nvSpPr>
        <p:spPr/>
        <p:txBody>
          <a:bodyPr>
            <a:normAutofit/>
          </a:bodyPr>
          <a:lstStyle/>
          <a:p>
            <a:pPr marL="0" indent="0">
              <a:buNone/>
            </a:pPr>
            <a:r>
              <a:rPr lang="da-DK" sz="2600" dirty="0">
                <a:latin typeface="Helvetica Light"/>
                <a:cs typeface="Helvetica Light"/>
              </a:rPr>
              <a:t>I </a:t>
            </a:r>
            <a:r>
              <a:rPr lang="da-DK" sz="2600" dirty="0" smtClean="0">
                <a:solidFill>
                  <a:srgbClr val="4F81BD"/>
                </a:solidFill>
                <a:latin typeface="Helvetica Light"/>
                <a:cs typeface="Helvetica Light"/>
              </a:rPr>
              <a:t>diskussionen</a:t>
            </a:r>
            <a:r>
              <a:rPr lang="da-DK" sz="2600" dirty="0" smtClean="0">
                <a:latin typeface="Helvetica Light"/>
                <a:cs typeface="Helvetica Light"/>
              </a:rPr>
              <a:t> </a:t>
            </a:r>
            <a:r>
              <a:rPr lang="da-DK" sz="2600" dirty="0">
                <a:latin typeface="Helvetica Light"/>
                <a:cs typeface="Helvetica Light"/>
              </a:rPr>
              <a:t>mellem Jesper Ryberg og Peter </a:t>
            </a:r>
            <a:r>
              <a:rPr lang="da-DK" sz="2600" dirty="0" smtClean="0">
                <a:latin typeface="Helvetica Light"/>
                <a:cs typeface="Helvetica Light"/>
              </a:rPr>
              <a:t>Skaarup </a:t>
            </a:r>
            <a:r>
              <a:rPr lang="da-DK" sz="2600" dirty="0">
                <a:latin typeface="Helvetica Light"/>
                <a:cs typeface="Helvetica Light"/>
              </a:rPr>
              <a:t>ses der på, om hårde straffe virkelig er nødvendigt i et samfund som vores. </a:t>
            </a:r>
            <a:r>
              <a:rPr lang="da-DK" sz="2600" dirty="0" smtClean="0">
                <a:solidFill>
                  <a:srgbClr val="FF0000"/>
                </a:solidFill>
                <a:latin typeface="Helvetica Light"/>
                <a:cs typeface="Helvetica Light"/>
              </a:rPr>
              <a:t>Han</a:t>
            </a:r>
            <a:r>
              <a:rPr lang="da-DK" sz="2600" dirty="0" smtClean="0">
                <a:latin typeface="Helvetica Light"/>
                <a:cs typeface="Helvetica Light"/>
              </a:rPr>
              <a:t> </a:t>
            </a:r>
            <a:r>
              <a:rPr lang="da-DK" sz="2600" dirty="0">
                <a:latin typeface="Helvetica Light"/>
                <a:cs typeface="Helvetica Light"/>
              </a:rPr>
              <a:t>mener at forskningen om at straf ikke virker præventivt er </a:t>
            </a:r>
            <a:r>
              <a:rPr lang="da-DK" sz="2600" dirty="0" smtClean="0">
                <a:latin typeface="Helvetica Light"/>
                <a:cs typeface="Helvetica Light"/>
              </a:rPr>
              <a:t>tom snak</a:t>
            </a:r>
            <a:r>
              <a:rPr lang="da-DK" sz="2600" dirty="0">
                <a:latin typeface="Helvetica Light"/>
                <a:cs typeface="Helvetica Light"/>
              </a:rPr>
              <a:t>. </a:t>
            </a:r>
            <a:r>
              <a:rPr lang="da-DK" sz="2600" dirty="0">
                <a:solidFill>
                  <a:srgbClr val="FF0000"/>
                </a:solidFill>
                <a:latin typeface="Helvetica Light"/>
                <a:cs typeface="Helvetica Light"/>
              </a:rPr>
              <a:t>Han</a:t>
            </a:r>
            <a:r>
              <a:rPr lang="da-DK" sz="2600" dirty="0">
                <a:latin typeface="Helvetica Light"/>
                <a:cs typeface="Helvetica Light"/>
              </a:rPr>
              <a:t> mener bestemt at konsekvens har en effekt (bilag </a:t>
            </a:r>
            <a:r>
              <a:rPr lang="da-DK" sz="2600" dirty="0" smtClean="0">
                <a:latin typeface="Helvetica Light"/>
                <a:cs typeface="Helvetica Light"/>
              </a:rPr>
              <a:t>2). </a:t>
            </a:r>
            <a:r>
              <a:rPr lang="da-DK" sz="2600" dirty="0" smtClean="0">
                <a:solidFill>
                  <a:srgbClr val="4F81BD"/>
                </a:solidFill>
                <a:latin typeface="Helvetica Light"/>
                <a:cs typeface="Helvetica Light"/>
              </a:rPr>
              <a:t>Folkeafstemningen</a:t>
            </a:r>
            <a:r>
              <a:rPr lang="da-DK" sz="2600" dirty="0" smtClean="0">
                <a:latin typeface="Helvetica Light"/>
                <a:cs typeface="Helvetica Light"/>
              </a:rPr>
              <a:t> </a:t>
            </a:r>
            <a:r>
              <a:rPr lang="da-DK" sz="2600" dirty="0">
                <a:latin typeface="Helvetica Light"/>
                <a:cs typeface="Helvetica Light"/>
              </a:rPr>
              <a:t>på Facebook har også rettet blikket mod hårdere straffe, og her mener Peter Skaarup at man skal lytte til </a:t>
            </a:r>
            <a:r>
              <a:rPr lang="da-DK" sz="2600" dirty="0" smtClean="0">
                <a:latin typeface="Helvetica Light"/>
                <a:cs typeface="Helvetica Light"/>
              </a:rPr>
              <a:t>befolkningen </a:t>
            </a:r>
            <a:r>
              <a:rPr lang="da-DK" sz="2600" dirty="0">
                <a:latin typeface="Helvetica Light"/>
                <a:cs typeface="Helvetica Light"/>
              </a:rPr>
              <a:t>(bilag </a:t>
            </a:r>
            <a:r>
              <a:rPr lang="da-DK" sz="2600" dirty="0" smtClean="0">
                <a:latin typeface="Helvetica Light"/>
                <a:cs typeface="Helvetica Light"/>
              </a:rPr>
              <a:t>2). </a:t>
            </a:r>
            <a:r>
              <a:rPr lang="da-DK" sz="2600" dirty="0">
                <a:latin typeface="Helvetica Light"/>
                <a:cs typeface="Helvetica Light"/>
              </a:rPr>
              <a:t>Peter Skaarup slutter af med sige at han søger hurtig handling fra </a:t>
            </a:r>
            <a:r>
              <a:rPr lang="da-DK" sz="2600" dirty="0">
                <a:solidFill>
                  <a:srgbClr val="3366FF"/>
                </a:solidFill>
                <a:latin typeface="Helvetica Light"/>
                <a:cs typeface="Helvetica Light"/>
              </a:rPr>
              <a:t>ministeriets</a:t>
            </a:r>
            <a:r>
              <a:rPr lang="da-DK" sz="2600" dirty="0">
                <a:latin typeface="Helvetica Light"/>
                <a:cs typeface="Helvetica Light"/>
              </a:rPr>
              <a:t> side. </a:t>
            </a:r>
          </a:p>
        </p:txBody>
      </p:sp>
      <p:pic>
        <p:nvPicPr>
          <p:cNvPr id="4" name="Billede 3"/>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16037879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solidFill>
                  <a:schemeClr val="accent1"/>
                </a:solidFill>
                <a:latin typeface="Helvetica"/>
                <a:cs typeface="Helvetica"/>
              </a:rPr>
              <a:t>Eksempel 1: </a:t>
            </a:r>
            <a:r>
              <a:rPr lang="da-DK" dirty="0" smtClean="0">
                <a:latin typeface="Helvetica"/>
                <a:cs typeface="Helvetica"/>
              </a:rPr>
              <a:t>Indforståethed</a:t>
            </a:r>
            <a:endParaRPr lang="da-DK" dirty="0">
              <a:latin typeface="Helvetica"/>
              <a:cs typeface="Helvetica"/>
            </a:endParaRPr>
          </a:p>
        </p:txBody>
      </p:sp>
      <p:sp>
        <p:nvSpPr>
          <p:cNvPr id="3" name="Pladsholder til indhold 2"/>
          <p:cNvSpPr>
            <a:spLocks noGrp="1"/>
          </p:cNvSpPr>
          <p:nvPr>
            <p:ph idx="1"/>
          </p:nvPr>
        </p:nvSpPr>
        <p:spPr/>
        <p:txBody>
          <a:bodyPr>
            <a:normAutofit/>
          </a:bodyPr>
          <a:lstStyle/>
          <a:p>
            <a:pPr marL="0" indent="0">
              <a:buNone/>
            </a:pPr>
            <a:r>
              <a:rPr lang="da-DK" sz="2600" dirty="0">
                <a:latin typeface="Helvetica Light"/>
                <a:cs typeface="Helvetica Light"/>
              </a:rPr>
              <a:t>I </a:t>
            </a:r>
            <a:r>
              <a:rPr lang="da-DK" sz="2600" dirty="0" smtClean="0">
                <a:latin typeface="Helvetica Light"/>
                <a:cs typeface="Helvetica Light"/>
              </a:rPr>
              <a:t>diskussionen </a:t>
            </a:r>
            <a:r>
              <a:rPr lang="da-DK" sz="2600" dirty="0">
                <a:latin typeface="Helvetica Light"/>
                <a:cs typeface="Helvetica Light"/>
              </a:rPr>
              <a:t>mellem Jesper Ryberg og Peter </a:t>
            </a:r>
            <a:r>
              <a:rPr lang="da-DK" sz="2600" dirty="0" smtClean="0">
                <a:latin typeface="Helvetica Light"/>
                <a:cs typeface="Helvetica Light"/>
              </a:rPr>
              <a:t>Skaarup i </a:t>
            </a:r>
            <a:r>
              <a:rPr lang="da-DK" sz="2600" dirty="0" smtClean="0">
                <a:solidFill>
                  <a:schemeClr val="accent1"/>
                </a:solidFill>
                <a:latin typeface="Helvetica Light"/>
                <a:cs typeface="Helvetica Light"/>
              </a:rPr>
              <a:t>bilag 2 </a:t>
            </a:r>
            <a:r>
              <a:rPr lang="da-DK" sz="2600" dirty="0" smtClean="0">
                <a:latin typeface="Helvetica Light"/>
                <a:cs typeface="Helvetica Light"/>
              </a:rPr>
              <a:t>ses </a:t>
            </a:r>
            <a:r>
              <a:rPr lang="da-DK" sz="2600" dirty="0">
                <a:latin typeface="Helvetica Light"/>
                <a:cs typeface="Helvetica Light"/>
              </a:rPr>
              <a:t>der på, om hårde straffe virkelig er nødvendigt i et samfund som vores. </a:t>
            </a:r>
            <a:r>
              <a:rPr lang="da-DK" sz="2600" dirty="0" smtClean="0">
                <a:solidFill>
                  <a:srgbClr val="FF0000"/>
                </a:solidFill>
                <a:latin typeface="Helvetica Light"/>
                <a:cs typeface="Helvetica Light"/>
              </a:rPr>
              <a:t>Skaarup</a:t>
            </a:r>
            <a:r>
              <a:rPr lang="da-DK" sz="2600" dirty="0" smtClean="0">
                <a:latin typeface="Helvetica Light"/>
                <a:cs typeface="Helvetica Light"/>
              </a:rPr>
              <a:t> </a:t>
            </a:r>
            <a:r>
              <a:rPr lang="da-DK" sz="2600" dirty="0">
                <a:latin typeface="Helvetica Light"/>
                <a:cs typeface="Helvetica Light"/>
              </a:rPr>
              <a:t>mener at forskningen om at straf ikke virker præventivt er </a:t>
            </a:r>
            <a:r>
              <a:rPr lang="da-DK" sz="2600" dirty="0" smtClean="0">
                <a:latin typeface="Helvetica Light"/>
                <a:cs typeface="Helvetica Light"/>
              </a:rPr>
              <a:t>tom snak</a:t>
            </a:r>
            <a:r>
              <a:rPr lang="da-DK" sz="2600" dirty="0">
                <a:latin typeface="Helvetica Light"/>
                <a:cs typeface="Helvetica Light"/>
              </a:rPr>
              <a:t>. </a:t>
            </a:r>
            <a:r>
              <a:rPr lang="da-DK" sz="2600" dirty="0">
                <a:solidFill>
                  <a:srgbClr val="FF0000"/>
                </a:solidFill>
                <a:latin typeface="Helvetica Light"/>
                <a:cs typeface="Helvetica Light"/>
              </a:rPr>
              <a:t>Han</a:t>
            </a:r>
            <a:r>
              <a:rPr lang="da-DK" sz="2600" dirty="0">
                <a:latin typeface="Helvetica Light"/>
                <a:cs typeface="Helvetica Light"/>
              </a:rPr>
              <a:t> mener bestemt at konsekvens har en </a:t>
            </a:r>
            <a:r>
              <a:rPr lang="da-DK" sz="2600" dirty="0" smtClean="0">
                <a:latin typeface="Helvetica Light"/>
                <a:cs typeface="Helvetica Light"/>
              </a:rPr>
              <a:t>effekt (bilag 2). </a:t>
            </a:r>
            <a:r>
              <a:rPr lang="da-DK" sz="2600" dirty="0" smtClean="0">
                <a:solidFill>
                  <a:srgbClr val="4F81BD"/>
                </a:solidFill>
                <a:latin typeface="Helvetica Light"/>
                <a:cs typeface="Helvetica Light"/>
              </a:rPr>
              <a:t>En folkeafstemning </a:t>
            </a:r>
            <a:r>
              <a:rPr lang="da-DK" sz="2600" dirty="0">
                <a:latin typeface="Helvetica Light"/>
                <a:cs typeface="Helvetica Light"/>
              </a:rPr>
              <a:t>på Facebook har også rettet blikket mod hårdere straffe, og her mener Peter Skaarup at man skal lytte til </a:t>
            </a:r>
            <a:r>
              <a:rPr lang="da-DK" sz="2600" dirty="0" smtClean="0">
                <a:latin typeface="Helvetica Light"/>
                <a:cs typeface="Helvetica Light"/>
              </a:rPr>
              <a:t>befolkningen </a:t>
            </a:r>
            <a:r>
              <a:rPr lang="da-DK" sz="2600" dirty="0">
                <a:latin typeface="Helvetica Light"/>
                <a:cs typeface="Helvetica Light"/>
              </a:rPr>
              <a:t>(bilag </a:t>
            </a:r>
            <a:r>
              <a:rPr lang="da-DK" sz="2600" dirty="0" smtClean="0">
                <a:latin typeface="Helvetica Light"/>
                <a:cs typeface="Helvetica Light"/>
              </a:rPr>
              <a:t>2). </a:t>
            </a:r>
            <a:r>
              <a:rPr lang="da-DK" sz="2600" dirty="0">
                <a:latin typeface="Helvetica Light"/>
                <a:cs typeface="Helvetica Light"/>
              </a:rPr>
              <a:t>Peter Skaarup slutter af med sige at han søger hurtig handling fra</a:t>
            </a:r>
            <a:r>
              <a:rPr lang="da-DK" sz="2600" dirty="0">
                <a:solidFill>
                  <a:srgbClr val="3366FF"/>
                </a:solidFill>
                <a:latin typeface="Helvetica Light"/>
                <a:cs typeface="Helvetica Light"/>
              </a:rPr>
              <a:t> </a:t>
            </a:r>
            <a:r>
              <a:rPr lang="da-DK" sz="2600" dirty="0" smtClean="0">
                <a:solidFill>
                  <a:srgbClr val="3366FF"/>
                </a:solidFill>
                <a:latin typeface="Helvetica Light"/>
                <a:cs typeface="Helvetica Light"/>
              </a:rPr>
              <a:t>Justitsministeriets </a:t>
            </a:r>
            <a:r>
              <a:rPr lang="da-DK" sz="2600" dirty="0">
                <a:latin typeface="Helvetica Light"/>
                <a:cs typeface="Helvetica Light"/>
              </a:rPr>
              <a:t>side. </a:t>
            </a:r>
          </a:p>
        </p:txBody>
      </p:sp>
      <p:pic>
        <p:nvPicPr>
          <p:cNvPr id="4" name="Billede 3"/>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28781397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solidFill>
                  <a:schemeClr val="accent1"/>
                </a:solidFill>
                <a:latin typeface="Helvetica"/>
                <a:cs typeface="Helvetica"/>
              </a:rPr>
              <a:t>Øvelse 1: </a:t>
            </a:r>
            <a:r>
              <a:rPr lang="da-DK" dirty="0" smtClean="0">
                <a:latin typeface="Helvetica"/>
                <a:cs typeface="Helvetica"/>
              </a:rPr>
              <a:t>Find ni fejl. Ret. Forklar.</a:t>
            </a:r>
            <a:endParaRPr lang="da-DK" dirty="0">
              <a:latin typeface="Helvetica"/>
              <a:cs typeface="Helvetica"/>
            </a:endParaRPr>
          </a:p>
        </p:txBody>
      </p:sp>
      <p:sp>
        <p:nvSpPr>
          <p:cNvPr id="3" name="Pladsholder til indhold 2"/>
          <p:cNvSpPr>
            <a:spLocks noGrp="1"/>
          </p:cNvSpPr>
          <p:nvPr>
            <p:ph idx="1"/>
          </p:nvPr>
        </p:nvSpPr>
        <p:spPr/>
        <p:txBody>
          <a:bodyPr>
            <a:noAutofit/>
          </a:bodyPr>
          <a:lstStyle/>
          <a:p>
            <a:pPr marL="0" indent="0">
              <a:buNone/>
            </a:pPr>
            <a:r>
              <a:rPr lang="da-DK" sz="2200" dirty="0">
                <a:latin typeface="Helvetica Light"/>
                <a:cs typeface="Helvetica Light"/>
              </a:rPr>
              <a:t>De hårde straffe har ifølge politikeren Peter Skaarup (DF) en præventiv virkning, idet det gøres mindre attraktivt at begå kriminalitet når straffen er hård. Resocialiseringsprocessen kan ligeledes ikke gennemføres, når strafreduktionen indføres for de stærkt kriminelle. Ved en skærpning af strammerammer kan det ifølge Peter Skaarup ”</a:t>
            </a:r>
            <a:r>
              <a:rPr lang="da-DK" sz="2200" i="1" dirty="0">
                <a:latin typeface="Helvetica Light"/>
                <a:cs typeface="Helvetica Light"/>
              </a:rPr>
              <a:t>tilfredsstille det naturlige behov for straf</a:t>
            </a:r>
            <a:r>
              <a:rPr lang="da-DK" sz="2200" dirty="0">
                <a:latin typeface="Helvetica Light"/>
                <a:cs typeface="Helvetica Light"/>
              </a:rPr>
              <a:t>”. Peter Skaarup kritiserer kriminologen Flemming </a:t>
            </a:r>
            <a:r>
              <a:rPr lang="da-DK" sz="2200" dirty="0" err="1">
                <a:latin typeface="Helvetica Light"/>
                <a:cs typeface="Helvetica Light"/>
              </a:rPr>
              <a:t>Balvig</a:t>
            </a:r>
            <a:r>
              <a:rPr lang="da-DK" sz="2200" dirty="0">
                <a:latin typeface="Helvetica Light"/>
                <a:cs typeface="Helvetica Light"/>
              </a:rPr>
              <a:t> for hans synspunkter, om at fængslingen ikke har en præventiv effekt på deres adfærd. Idet han ikke tror på den strafferetslige forskning, men derimod at konsekvens har effekt, vil en stramning af strafferammerne hindre, at de østeuropæiske kriminelle tiltrækkes af de lave straffe her i landet.</a:t>
            </a:r>
          </a:p>
          <a:p>
            <a:endParaRPr lang="da-DK" sz="2200" dirty="0">
              <a:latin typeface="Helvetica Light"/>
              <a:cs typeface="Helvetica Light"/>
            </a:endParaRPr>
          </a:p>
        </p:txBody>
      </p:sp>
      <p:pic>
        <p:nvPicPr>
          <p:cNvPr id="4" name="Billede 3"/>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11085362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solidFill>
                  <a:srgbClr val="4F81BD"/>
                </a:solidFill>
                <a:latin typeface="Helvetica"/>
                <a:cs typeface="Helvetica"/>
              </a:rPr>
              <a:t>Øvelse 1: </a:t>
            </a:r>
            <a:r>
              <a:rPr lang="da-DK" dirty="0" smtClean="0">
                <a:latin typeface="Helvetica"/>
                <a:cs typeface="Helvetica"/>
              </a:rPr>
              <a:t>Find ni fejl. Ret. Forklar.</a:t>
            </a:r>
            <a:endParaRPr lang="da-DK" dirty="0">
              <a:latin typeface="Helvetica"/>
              <a:cs typeface="Helvetica"/>
            </a:endParaRPr>
          </a:p>
        </p:txBody>
      </p:sp>
      <p:sp>
        <p:nvSpPr>
          <p:cNvPr id="3" name="Pladsholder til indhold 2"/>
          <p:cNvSpPr>
            <a:spLocks noGrp="1"/>
          </p:cNvSpPr>
          <p:nvPr>
            <p:ph idx="1"/>
          </p:nvPr>
        </p:nvSpPr>
        <p:spPr/>
        <p:txBody>
          <a:bodyPr>
            <a:normAutofit/>
          </a:bodyPr>
          <a:lstStyle/>
          <a:p>
            <a:pPr marL="0" indent="0">
              <a:buNone/>
            </a:pPr>
            <a:r>
              <a:rPr lang="da-DK" sz="2200" dirty="0">
                <a:solidFill>
                  <a:srgbClr val="4F81BD"/>
                </a:solidFill>
                <a:latin typeface="Helvetica Light"/>
                <a:cs typeface="Helvetica Light"/>
              </a:rPr>
              <a:t>De hårde straffe </a:t>
            </a:r>
            <a:r>
              <a:rPr lang="da-DK" sz="2200" dirty="0">
                <a:latin typeface="Helvetica Light"/>
                <a:cs typeface="Helvetica Light"/>
              </a:rPr>
              <a:t>har ifølge politikeren Peter Skaarup (DF) en præventiv virkning, idet det gøres mindre attraktivt at begå kriminalitet når straffen er hård. </a:t>
            </a:r>
            <a:r>
              <a:rPr lang="da-DK" sz="2200" dirty="0">
                <a:solidFill>
                  <a:srgbClr val="4F81BD"/>
                </a:solidFill>
                <a:latin typeface="Helvetica Light"/>
                <a:cs typeface="Helvetica Light"/>
              </a:rPr>
              <a:t>Resocialiseringsprocessen </a:t>
            </a:r>
            <a:r>
              <a:rPr lang="da-DK" sz="2200" dirty="0">
                <a:latin typeface="Helvetica Light"/>
                <a:cs typeface="Helvetica Light"/>
              </a:rPr>
              <a:t>kan ligeledes ikke gennemføres, når </a:t>
            </a:r>
            <a:r>
              <a:rPr lang="da-DK" sz="2200" dirty="0">
                <a:solidFill>
                  <a:srgbClr val="4F81BD"/>
                </a:solidFill>
                <a:latin typeface="Helvetica Light"/>
                <a:cs typeface="Helvetica Light"/>
              </a:rPr>
              <a:t>strafreduktionen</a:t>
            </a:r>
            <a:r>
              <a:rPr lang="da-DK" sz="2200" dirty="0">
                <a:latin typeface="Helvetica Light"/>
                <a:cs typeface="Helvetica Light"/>
              </a:rPr>
              <a:t> indføres for de stærkt kriminelle. Ved en skærpning</a:t>
            </a:r>
            <a:r>
              <a:rPr lang="da-DK" sz="2200" dirty="0">
                <a:solidFill>
                  <a:srgbClr val="FFFF00"/>
                </a:solidFill>
                <a:latin typeface="Helvetica Light"/>
                <a:cs typeface="Helvetica Light"/>
              </a:rPr>
              <a:t> </a:t>
            </a:r>
            <a:r>
              <a:rPr lang="da-DK" sz="2200" dirty="0">
                <a:latin typeface="Helvetica Light"/>
                <a:cs typeface="Helvetica Light"/>
              </a:rPr>
              <a:t>af </a:t>
            </a:r>
            <a:r>
              <a:rPr lang="da-DK" sz="2200" dirty="0">
                <a:solidFill>
                  <a:srgbClr val="4F81BD"/>
                </a:solidFill>
                <a:latin typeface="Helvetica Light"/>
                <a:cs typeface="Helvetica Light"/>
              </a:rPr>
              <a:t>strammerammer</a:t>
            </a:r>
            <a:r>
              <a:rPr lang="da-DK" sz="2200" dirty="0">
                <a:latin typeface="Helvetica Light"/>
                <a:cs typeface="Helvetica Light"/>
              </a:rPr>
              <a:t> kan det ifølge Peter Skaarup ”</a:t>
            </a:r>
            <a:r>
              <a:rPr lang="da-DK" sz="2200" i="1" dirty="0">
                <a:latin typeface="Helvetica Light"/>
                <a:cs typeface="Helvetica Light"/>
              </a:rPr>
              <a:t>tilfredsstille det naturlige behov for straf</a:t>
            </a:r>
            <a:r>
              <a:rPr lang="da-DK" sz="2200" dirty="0">
                <a:latin typeface="Helvetica Light"/>
                <a:cs typeface="Helvetica Light"/>
              </a:rPr>
              <a:t>”. Peter Skaarup kritiserer kriminologen Flemming </a:t>
            </a:r>
            <a:r>
              <a:rPr lang="da-DK" sz="2200" dirty="0" err="1">
                <a:latin typeface="Helvetica Light"/>
                <a:cs typeface="Helvetica Light"/>
              </a:rPr>
              <a:t>Balvig</a:t>
            </a:r>
            <a:r>
              <a:rPr lang="da-DK" sz="2200" dirty="0">
                <a:latin typeface="Helvetica Light"/>
                <a:cs typeface="Helvetica Light"/>
              </a:rPr>
              <a:t> for hans synspunkter, om at </a:t>
            </a:r>
            <a:r>
              <a:rPr lang="da-DK" sz="2200" dirty="0">
                <a:solidFill>
                  <a:srgbClr val="4F81BD"/>
                </a:solidFill>
                <a:latin typeface="Helvetica Light"/>
                <a:cs typeface="Helvetica Light"/>
              </a:rPr>
              <a:t>fængslingen</a:t>
            </a:r>
            <a:r>
              <a:rPr lang="da-DK" sz="2200" dirty="0">
                <a:latin typeface="Helvetica Light"/>
                <a:cs typeface="Helvetica Light"/>
              </a:rPr>
              <a:t> ikke har en præventiv effekt på </a:t>
            </a:r>
            <a:r>
              <a:rPr lang="da-DK" sz="2200" dirty="0">
                <a:solidFill>
                  <a:srgbClr val="FF0000"/>
                </a:solidFill>
                <a:latin typeface="Helvetica Light"/>
                <a:cs typeface="Helvetica Light"/>
              </a:rPr>
              <a:t>deres</a:t>
            </a:r>
            <a:r>
              <a:rPr lang="da-DK" sz="2200" dirty="0">
                <a:latin typeface="Helvetica Light"/>
                <a:cs typeface="Helvetica Light"/>
              </a:rPr>
              <a:t> adfærd. Idet </a:t>
            </a:r>
            <a:r>
              <a:rPr lang="da-DK" sz="2200" dirty="0">
                <a:solidFill>
                  <a:srgbClr val="FF0000"/>
                </a:solidFill>
                <a:latin typeface="Helvetica Light"/>
                <a:cs typeface="Helvetica Light"/>
              </a:rPr>
              <a:t>han</a:t>
            </a:r>
            <a:r>
              <a:rPr lang="da-DK" sz="2200" dirty="0">
                <a:latin typeface="Helvetica Light"/>
                <a:cs typeface="Helvetica Light"/>
              </a:rPr>
              <a:t> ikke tror på den strafferetslige forskning, men derimod at konsekvens har effekt, vil </a:t>
            </a:r>
            <a:r>
              <a:rPr lang="da-DK" sz="2200" dirty="0">
                <a:solidFill>
                  <a:srgbClr val="4F81BD"/>
                </a:solidFill>
                <a:latin typeface="Helvetica Light"/>
                <a:cs typeface="Helvetica Light"/>
              </a:rPr>
              <a:t>en stramning </a:t>
            </a:r>
            <a:r>
              <a:rPr lang="da-DK" sz="2200" dirty="0">
                <a:latin typeface="Helvetica Light"/>
                <a:cs typeface="Helvetica Light"/>
              </a:rPr>
              <a:t>af strafferammerne hindre, at </a:t>
            </a:r>
            <a:r>
              <a:rPr lang="da-DK" sz="2200" dirty="0">
                <a:solidFill>
                  <a:srgbClr val="4F81BD"/>
                </a:solidFill>
                <a:latin typeface="Helvetica Light"/>
                <a:cs typeface="Helvetica Light"/>
              </a:rPr>
              <a:t>de østeuropæiske kriminelle </a:t>
            </a:r>
            <a:r>
              <a:rPr lang="da-DK" sz="2200" dirty="0">
                <a:latin typeface="Helvetica Light"/>
                <a:cs typeface="Helvetica Light"/>
              </a:rPr>
              <a:t>tiltrækkes af de lave straffe her i landet.</a:t>
            </a:r>
          </a:p>
          <a:p>
            <a:endParaRPr lang="da-DK" sz="2200" dirty="0">
              <a:latin typeface="Helvetica Light"/>
              <a:cs typeface="Helvetica Light"/>
            </a:endParaRPr>
          </a:p>
        </p:txBody>
      </p:sp>
      <p:pic>
        <p:nvPicPr>
          <p:cNvPr id="4" name="Billede 3"/>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33229319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solidFill>
                  <a:srgbClr val="4F81BD"/>
                </a:solidFill>
                <a:latin typeface="Helvetica"/>
                <a:cs typeface="Helvetica"/>
              </a:rPr>
              <a:t>Øvelse 1: </a:t>
            </a:r>
            <a:r>
              <a:rPr lang="da-DK" dirty="0" smtClean="0">
                <a:latin typeface="Helvetica"/>
                <a:cs typeface="Helvetica"/>
              </a:rPr>
              <a:t>Find ni fejl. Ret. Forklar.</a:t>
            </a:r>
            <a:endParaRPr lang="da-DK" dirty="0">
              <a:latin typeface="Helvetica"/>
              <a:cs typeface="Helvetica"/>
            </a:endParaRPr>
          </a:p>
        </p:txBody>
      </p:sp>
      <p:sp>
        <p:nvSpPr>
          <p:cNvPr id="3" name="Pladsholder til indhold 2"/>
          <p:cNvSpPr>
            <a:spLocks noGrp="1"/>
          </p:cNvSpPr>
          <p:nvPr>
            <p:ph idx="1"/>
          </p:nvPr>
        </p:nvSpPr>
        <p:spPr/>
        <p:txBody>
          <a:bodyPr>
            <a:noAutofit/>
          </a:bodyPr>
          <a:lstStyle/>
          <a:p>
            <a:pPr marL="0" indent="0">
              <a:buNone/>
            </a:pPr>
            <a:r>
              <a:rPr lang="da-DK" sz="2200" dirty="0" smtClean="0">
                <a:solidFill>
                  <a:srgbClr val="4F81BD"/>
                </a:solidFill>
                <a:latin typeface="Helvetica Light"/>
                <a:cs typeface="Helvetica Light"/>
              </a:rPr>
              <a:t>Hårde </a:t>
            </a:r>
            <a:r>
              <a:rPr lang="da-DK" sz="2200" dirty="0">
                <a:solidFill>
                  <a:srgbClr val="4F81BD"/>
                </a:solidFill>
                <a:latin typeface="Helvetica Light"/>
                <a:cs typeface="Helvetica Light"/>
              </a:rPr>
              <a:t>straffe </a:t>
            </a:r>
            <a:r>
              <a:rPr lang="da-DK" sz="2200" dirty="0">
                <a:latin typeface="Helvetica Light"/>
                <a:cs typeface="Helvetica Light"/>
              </a:rPr>
              <a:t>har ifølge politikeren Peter Skaarup (DF) en præventiv virkning, idet det gøres mindre attraktivt at begå kriminalitet når straffen er hård. </a:t>
            </a:r>
            <a:r>
              <a:rPr lang="da-DK" sz="2200" dirty="0" smtClean="0">
                <a:solidFill>
                  <a:srgbClr val="4F81BD"/>
                </a:solidFill>
                <a:latin typeface="Helvetica Light"/>
                <a:cs typeface="Helvetica Light"/>
              </a:rPr>
              <a:t>En resocialiseringsproces </a:t>
            </a:r>
            <a:r>
              <a:rPr lang="da-DK" sz="2200" dirty="0">
                <a:latin typeface="Helvetica Light"/>
                <a:cs typeface="Helvetica Light"/>
              </a:rPr>
              <a:t>kan ligeledes ikke gennemføres, når </a:t>
            </a:r>
            <a:r>
              <a:rPr lang="da-DK" sz="2200" dirty="0" smtClean="0">
                <a:solidFill>
                  <a:srgbClr val="4F81BD"/>
                </a:solidFill>
                <a:latin typeface="Helvetica Light"/>
                <a:cs typeface="Helvetica Light"/>
              </a:rPr>
              <a:t>en strafreduktion </a:t>
            </a:r>
            <a:r>
              <a:rPr lang="da-DK" sz="2200" dirty="0">
                <a:latin typeface="Helvetica Light"/>
                <a:cs typeface="Helvetica Light"/>
              </a:rPr>
              <a:t>indføres for de stærkt kriminelle. Ved en skærpning</a:t>
            </a:r>
            <a:r>
              <a:rPr lang="da-DK" sz="2200" dirty="0">
                <a:solidFill>
                  <a:srgbClr val="FFFF00"/>
                </a:solidFill>
                <a:latin typeface="Helvetica Light"/>
                <a:cs typeface="Helvetica Light"/>
              </a:rPr>
              <a:t> </a:t>
            </a:r>
            <a:r>
              <a:rPr lang="da-DK" sz="2200" dirty="0">
                <a:latin typeface="Helvetica Light"/>
                <a:cs typeface="Helvetica Light"/>
              </a:rPr>
              <a:t>af </a:t>
            </a:r>
            <a:r>
              <a:rPr lang="da-DK" sz="2200" dirty="0" smtClean="0">
                <a:solidFill>
                  <a:srgbClr val="4F81BD"/>
                </a:solidFill>
                <a:latin typeface="Helvetica Light"/>
                <a:cs typeface="Helvetica Light"/>
              </a:rPr>
              <a:t>strammerammerne </a:t>
            </a:r>
            <a:r>
              <a:rPr lang="da-DK" sz="2200" dirty="0">
                <a:latin typeface="Helvetica Light"/>
                <a:cs typeface="Helvetica Light"/>
              </a:rPr>
              <a:t>kan det ifølge Peter Skaarup ”tilfredsstille det naturlige behov for straf”. Peter Skaarup kritiserer kriminologen Flemming </a:t>
            </a:r>
            <a:r>
              <a:rPr lang="da-DK" sz="2200" dirty="0" err="1">
                <a:latin typeface="Helvetica Light"/>
                <a:cs typeface="Helvetica Light"/>
              </a:rPr>
              <a:t>Balvig</a:t>
            </a:r>
            <a:r>
              <a:rPr lang="da-DK" sz="2200" dirty="0">
                <a:latin typeface="Helvetica Light"/>
                <a:cs typeface="Helvetica Light"/>
              </a:rPr>
              <a:t> for hans synspunkter, om at </a:t>
            </a:r>
            <a:r>
              <a:rPr lang="da-DK" sz="2200" dirty="0" smtClean="0">
                <a:solidFill>
                  <a:srgbClr val="4F81BD"/>
                </a:solidFill>
                <a:latin typeface="Helvetica Light"/>
                <a:cs typeface="Helvetica Light"/>
              </a:rPr>
              <a:t>fængsling</a:t>
            </a:r>
            <a:r>
              <a:rPr lang="da-DK" sz="2200" dirty="0" smtClean="0">
                <a:latin typeface="Helvetica Light"/>
                <a:cs typeface="Helvetica Light"/>
              </a:rPr>
              <a:t> </a:t>
            </a:r>
            <a:r>
              <a:rPr lang="da-DK" sz="2200" dirty="0">
                <a:latin typeface="Helvetica Light"/>
                <a:cs typeface="Helvetica Light"/>
              </a:rPr>
              <a:t>ikke har en præventiv effekt på </a:t>
            </a:r>
            <a:r>
              <a:rPr lang="da-DK" sz="2200" dirty="0" smtClean="0">
                <a:solidFill>
                  <a:srgbClr val="FF0000"/>
                </a:solidFill>
                <a:latin typeface="Helvetica Light"/>
                <a:cs typeface="Helvetica Light"/>
              </a:rPr>
              <a:t>de kriminelles</a:t>
            </a:r>
            <a:r>
              <a:rPr lang="da-DK" sz="2200" dirty="0" smtClean="0">
                <a:latin typeface="Helvetica Light"/>
                <a:cs typeface="Helvetica Light"/>
              </a:rPr>
              <a:t> </a:t>
            </a:r>
            <a:r>
              <a:rPr lang="da-DK" sz="2200" dirty="0">
                <a:latin typeface="Helvetica Light"/>
                <a:cs typeface="Helvetica Light"/>
              </a:rPr>
              <a:t>adfærd. Idet </a:t>
            </a:r>
            <a:r>
              <a:rPr lang="da-DK" sz="2200" dirty="0" smtClean="0">
                <a:solidFill>
                  <a:srgbClr val="FF0000"/>
                </a:solidFill>
                <a:latin typeface="Helvetica Light"/>
                <a:cs typeface="Helvetica Light"/>
              </a:rPr>
              <a:t>Skaarup</a:t>
            </a:r>
            <a:r>
              <a:rPr lang="da-DK" sz="2200" dirty="0" smtClean="0">
                <a:latin typeface="Helvetica Light"/>
                <a:cs typeface="Helvetica Light"/>
              </a:rPr>
              <a:t> </a:t>
            </a:r>
            <a:r>
              <a:rPr lang="da-DK" sz="2200" dirty="0">
                <a:latin typeface="Helvetica Light"/>
                <a:cs typeface="Helvetica Light"/>
              </a:rPr>
              <a:t>ikke tror på den strafferetslige forskning, men derimod at konsekvens har effekt, vil</a:t>
            </a:r>
            <a:r>
              <a:rPr lang="da-DK" sz="2200" dirty="0">
                <a:solidFill>
                  <a:srgbClr val="4F81BD"/>
                </a:solidFill>
                <a:latin typeface="Helvetica Light"/>
                <a:cs typeface="Helvetica Light"/>
              </a:rPr>
              <a:t> </a:t>
            </a:r>
            <a:r>
              <a:rPr lang="da-DK" sz="2200" dirty="0" smtClean="0">
                <a:solidFill>
                  <a:srgbClr val="4F81BD"/>
                </a:solidFill>
                <a:latin typeface="Helvetica Light"/>
                <a:cs typeface="Helvetica Light"/>
              </a:rPr>
              <a:t>stramningen </a:t>
            </a:r>
            <a:r>
              <a:rPr lang="da-DK" sz="2200" dirty="0">
                <a:latin typeface="Helvetica Light"/>
                <a:cs typeface="Helvetica Light"/>
              </a:rPr>
              <a:t>af strafferammerne hindre, at </a:t>
            </a:r>
            <a:r>
              <a:rPr lang="da-DK" sz="2200" dirty="0" smtClean="0">
                <a:solidFill>
                  <a:srgbClr val="4F81BD"/>
                </a:solidFill>
                <a:latin typeface="Helvetica Light"/>
                <a:cs typeface="Helvetica Light"/>
              </a:rPr>
              <a:t>østeuropæiske </a:t>
            </a:r>
            <a:r>
              <a:rPr lang="da-DK" sz="2200" dirty="0">
                <a:solidFill>
                  <a:srgbClr val="4F81BD"/>
                </a:solidFill>
                <a:latin typeface="Helvetica Light"/>
                <a:cs typeface="Helvetica Light"/>
              </a:rPr>
              <a:t>kriminelle</a:t>
            </a:r>
            <a:r>
              <a:rPr lang="da-DK" sz="2200" dirty="0">
                <a:solidFill>
                  <a:srgbClr val="FFFF00"/>
                </a:solidFill>
                <a:latin typeface="Helvetica Light"/>
                <a:cs typeface="Helvetica Light"/>
              </a:rPr>
              <a:t> </a:t>
            </a:r>
            <a:r>
              <a:rPr lang="da-DK" sz="2200" dirty="0">
                <a:latin typeface="Helvetica Light"/>
                <a:cs typeface="Helvetica Light"/>
              </a:rPr>
              <a:t>tiltrækkes af de lave straffe her i landet</a:t>
            </a:r>
            <a:r>
              <a:rPr lang="da-DK" sz="2200" dirty="0" smtClean="0">
                <a:latin typeface="Helvetica Light"/>
                <a:cs typeface="Helvetica Light"/>
              </a:rPr>
              <a:t>.</a:t>
            </a:r>
            <a:endParaRPr lang="da-DK" sz="2200" dirty="0">
              <a:latin typeface="Helvetica Light"/>
              <a:cs typeface="Helvetica Light"/>
            </a:endParaRPr>
          </a:p>
        </p:txBody>
      </p:sp>
      <p:pic>
        <p:nvPicPr>
          <p:cNvPr id="4" name="Billede 3"/>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24045011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solidFill>
                  <a:srgbClr val="4F81BD"/>
                </a:solidFill>
                <a:latin typeface="Helvetica"/>
                <a:cs typeface="Helvetica"/>
              </a:rPr>
              <a:t>Øvelse 2: </a:t>
            </a:r>
            <a:r>
              <a:rPr lang="da-DK" dirty="0" smtClean="0">
                <a:latin typeface="Helvetica"/>
                <a:cs typeface="Helvetica"/>
              </a:rPr>
              <a:t>Beskriv et billede</a:t>
            </a:r>
            <a:endParaRPr lang="da-DK" dirty="0">
              <a:latin typeface="Helvetica"/>
              <a:cs typeface="Helvetica"/>
            </a:endParaRPr>
          </a:p>
        </p:txBody>
      </p:sp>
      <p:sp>
        <p:nvSpPr>
          <p:cNvPr id="3" name="Pladsholder til indhold 2"/>
          <p:cNvSpPr>
            <a:spLocks noGrp="1"/>
          </p:cNvSpPr>
          <p:nvPr>
            <p:ph idx="1"/>
          </p:nvPr>
        </p:nvSpPr>
        <p:spPr/>
        <p:txBody>
          <a:bodyPr>
            <a:normAutofit/>
          </a:bodyPr>
          <a:lstStyle/>
          <a:p>
            <a:r>
              <a:rPr lang="da-DK" sz="3000" dirty="0" smtClean="0">
                <a:latin typeface="Helvetica Light"/>
                <a:cs typeface="Helvetica Light"/>
              </a:rPr>
              <a:t>Beskriv billedet på næste side, så én, der ikke har set billedet, kan forstå, hvad du skriver</a:t>
            </a:r>
          </a:p>
          <a:p>
            <a:r>
              <a:rPr lang="da-DK" sz="3000" dirty="0" smtClean="0">
                <a:latin typeface="Helvetica Light"/>
                <a:cs typeface="Helvetica Light"/>
              </a:rPr>
              <a:t>Du må ikke skrive indforstået. Vær derfor opmærksom på brug af proformer og substantivernes bestemthedsform</a:t>
            </a:r>
          </a:p>
          <a:p>
            <a:r>
              <a:rPr lang="da-DK" sz="3000" dirty="0" smtClean="0">
                <a:latin typeface="Helvetica Light"/>
                <a:cs typeface="Helvetica Light"/>
              </a:rPr>
              <a:t>Du har 5 minutter til øvelsen</a:t>
            </a:r>
            <a:endParaRPr lang="da-DK" sz="3000" dirty="0">
              <a:latin typeface="Helvetica Light"/>
              <a:cs typeface="Helvetica Light"/>
            </a:endParaRPr>
          </a:p>
        </p:txBody>
      </p:sp>
      <p:pic>
        <p:nvPicPr>
          <p:cNvPr id="4" name="Billede 3"/>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388863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descr="thomas-hoepker-9-11.jpg"/>
          <p:cNvPicPr>
            <a:picLocks noGrp="1" noChangeAspect="1"/>
          </p:cNvPicPr>
          <p:nvPr>
            <p:ph idx="1"/>
          </p:nvPr>
        </p:nvPicPr>
        <p:blipFill>
          <a:blip r:embed="rId2">
            <a:extLst>
              <a:ext uri="{28A0092B-C50C-407E-A947-70E740481C1C}">
                <a14:useLocalDpi xmlns:a14="http://schemas.microsoft.com/office/drawing/2010/main" val="0"/>
              </a:ext>
            </a:extLst>
          </a:blip>
          <a:srcRect t="9004" b="9004"/>
          <a:stretch>
            <a:fillRect/>
          </a:stretch>
        </p:blipFill>
        <p:spPr>
          <a:xfrm>
            <a:off x="-23733" y="492348"/>
            <a:ext cx="9167733" cy="5041900"/>
          </a:xfrm>
        </p:spPr>
      </p:pic>
      <p:pic>
        <p:nvPicPr>
          <p:cNvPr id="5" name="Billede 4"/>
          <p:cNvPicPr>
            <a:picLocks noChangeAspect="1"/>
          </p:cNvPicPr>
          <p:nvPr/>
        </p:nvPicPr>
        <p:blipFill>
          <a:blip r:embed="rId3"/>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8565913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Helvetica"/>
                <a:cs typeface="Helvetica"/>
              </a:rPr>
              <a:t>Læserens forhåndsviden</a:t>
            </a:r>
            <a:endParaRPr lang="da-DK" dirty="0">
              <a:latin typeface="Helvetica"/>
              <a:cs typeface="Helvetica"/>
            </a:endParaRPr>
          </a:p>
        </p:txBody>
      </p:sp>
      <p:pic>
        <p:nvPicPr>
          <p:cNvPr id="3" name="Billede 2"/>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9707398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Helvetica"/>
                <a:cs typeface="Helvetica"/>
              </a:rPr>
              <a:t>Læserens forhåndsviden</a:t>
            </a:r>
            <a:endParaRPr lang="da-DK" dirty="0">
              <a:latin typeface="Helvetica"/>
              <a:cs typeface="Helvetica"/>
            </a:endParaRPr>
          </a:p>
        </p:txBody>
      </p:sp>
      <p:sp>
        <p:nvSpPr>
          <p:cNvPr id="3" name="Pladsholder til indhold 2"/>
          <p:cNvSpPr>
            <a:spLocks noGrp="1"/>
          </p:cNvSpPr>
          <p:nvPr>
            <p:ph idx="1"/>
          </p:nvPr>
        </p:nvSpPr>
        <p:spPr/>
        <p:txBody>
          <a:bodyPr>
            <a:normAutofit/>
          </a:bodyPr>
          <a:lstStyle/>
          <a:p>
            <a:r>
              <a:rPr lang="da-DK" sz="3000" dirty="0" smtClean="0">
                <a:latin typeface="Helvetica Light"/>
                <a:cs typeface="Helvetica Light"/>
              </a:rPr>
              <a:t>Tekstforståelse </a:t>
            </a:r>
            <a:r>
              <a:rPr lang="da-DK" sz="3000" dirty="0">
                <a:latin typeface="Helvetica Light"/>
                <a:cs typeface="Helvetica Light"/>
              </a:rPr>
              <a:t>sker i en vekselvirkning mellem den </a:t>
            </a:r>
            <a:r>
              <a:rPr lang="da-DK" sz="3000" dirty="0" smtClean="0">
                <a:latin typeface="Helvetica Light"/>
                <a:cs typeface="Helvetica Light"/>
              </a:rPr>
              <a:t>information, </a:t>
            </a:r>
            <a:r>
              <a:rPr lang="da-DK" sz="3000" dirty="0">
                <a:latin typeface="Helvetica Light"/>
                <a:cs typeface="Helvetica Light"/>
              </a:rPr>
              <a:t>teksten </a:t>
            </a:r>
            <a:r>
              <a:rPr lang="da-DK" sz="3000" dirty="0" smtClean="0">
                <a:latin typeface="Helvetica Light"/>
                <a:cs typeface="Helvetica Light"/>
              </a:rPr>
              <a:t>leverer, </a:t>
            </a:r>
            <a:r>
              <a:rPr lang="da-DK" sz="3000" dirty="0">
                <a:latin typeface="Helvetica Light"/>
                <a:cs typeface="Helvetica Light"/>
              </a:rPr>
              <a:t>og den viden, som læseren bidrager </a:t>
            </a:r>
            <a:r>
              <a:rPr lang="da-DK" sz="3000" dirty="0" smtClean="0">
                <a:latin typeface="Helvetica Light"/>
                <a:cs typeface="Helvetica Light"/>
              </a:rPr>
              <a:t>med</a:t>
            </a:r>
          </a:p>
          <a:p>
            <a:r>
              <a:rPr lang="da-DK" sz="3000" dirty="0" smtClean="0">
                <a:latin typeface="Helvetica Light"/>
                <a:cs typeface="Helvetica Light"/>
              </a:rPr>
              <a:t>På </a:t>
            </a:r>
            <a:r>
              <a:rPr lang="da-DK" sz="3000" dirty="0">
                <a:latin typeface="Helvetica Light"/>
                <a:cs typeface="Helvetica Light"/>
              </a:rPr>
              <a:t>den måde skal teksten ikke eksplicitere </a:t>
            </a:r>
            <a:r>
              <a:rPr lang="da-DK" sz="3000" dirty="0" smtClean="0">
                <a:latin typeface="Helvetica Light"/>
                <a:cs typeface="Helvetica Light"/>
              </a:rPr>
              <a:t>alt</a:t>
            </a:r>
          </a:p>
        </p:txBody>
      </p:sp>
      <p:pic>
        <p:nvPicPr>
          <p:cNvPr id="4" name="Billede 3"/>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3759118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Helvetica"/>
                <a:cs typeface="Helvetica"/>
              </a:rPr>
              <a:t>Læserens forhåndsviden</a:t>
            </a:r>
            <a:endParaRPr lang="da-DK" dirty="0">
              <a:latin typeface="Helvetica"/>
              <a:cs typeface="Helvetica"/>
            </a:endParaRPr>
          </a:p>
        </p:txBody>
      </p:sp>
      <p:sp>
        <p:nvSpPr>
          <p:cNvPr id="3" name="Pladsholder til indhold 2"/>
          <p:cNvSpPr>
            <a:spLocks noGrp="1"/>
          </p:cNvSpPr>
          <p:nvPr>
            <p:ph idx="1"/>
          </p:nvPr>
        </p:nvSpPr>
        <p:spPr/>
        <p:txBody>
          <a:bodyPr>
            <a:noAutofit/>
          </a:bodyPr>
          <a:lstStyle/>
          <a:p>
            <a:r>
              <a:rPr lang="da-DK" sz="2800" dirty="0">
                <a:latin typeface="Helvetica Light"/>
                <a:cs typeface="Helvetica Light"/>
              </a:rPr>
              <a:t>Det, som læseren bidrager med, i forståelse af en tekst, kaldes </a:t>
            </a:r>
            <a:r>
              <a:rPr lang="da-DK" sz="2800" dirty="0" smtClean="0">
                <a:latin typeface="Helvetica Light"/>
                <a:cs typeface="Helvetica Light"/>
              </a:rPr>
              <a:t>skema</a:t>
            </a:r>
            <a:endParaRPr lang="da-DK" sz="2800" dirty="0">
              <a:latin typeface="Helvetica Light"/>
              <a:cs typeface="Helvetica Light"/>
            </a:endParaRPr>
          </a:p>
          <a:p>
            <a:r>
              <a:rPr lang="da-DK" sz="2800" dirty="0">
                <a:latin typeface="Helvetica Light"/>
                <a:cs typeface="Helvetica Light"/>
              </a:rPr>
              <a:t>Skemaer kan beskrives som fælleskulturel baggrundsviden, som er en forudsætning for, at vi kan tale sammen om forskellige </a:t>
            </a:r>
            <a:r>
              <a:rPr lang="da-DK" sz="2800" dirty="0" smtClean="0">
                <a:latin typeface="Helvetica Light"/>
                <a:cs typeface="Helvetica Light"/>
              </a:rPr>
              <a:t>emner</a:t>
            </a:r>
            <a:endParaRPr lang="da-DK" sz="2800" dirty="0">
              <a:latin typeface="Helvetica Light"/>
              <a:cs typeface="Helvetica Light"/>
            </a:endParaRPr>
          </a:p>
          <a:p>
            <a:r>
              <a:rPr lang="da-DK" sz="2800" dirty="0">
                <a:latin typeface="Helvetica Light"/>
                <a:cs typeface="Helvetica Light"/>
              </a:rPr>
              <a:t>Hvis jeg skal skrive en tekst om en skole, så behøver jeg ikke at forklare, hvad en skole er, men kan forudsætte, at læseren kan aktivere skemaet ”skole</a:t>
            </a:r>
            <a:r>
              <a:rPr lang="da-DK" sz="2800" dirty="0" smtClean="0">
                <a:latin typeface="Helvetica Light"/>
                <a:cs typeface="Helvetica Light"/>
              </a:rPr>
              <a:t>”</a:t>
            </a:r>
            <a:endParaRPr lang="da-DK" sz="2800" dirty="0">
              <a:latin typeface="Helvetica Light"/>
              <a:cs typeface="Helvetica Light"/>
            </a:endParaRPr>
          </a:p>
        </p:txBody>
      </p:sp>
      <p:pic>
        <p:nvPicPr>
          <p:cNvPr id="4" name="Billede 3"/>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446267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Helvetica"/>
                <a:cs typeface="Helvetica"/>
              </a:rPr>
              <a:t>Dårlig indledning til en dansk stil</a:t>
            </a:r>
            <a:endParaRPr lang="da-DK" dirty="0">
              <a:latin typeface="Helvetica"/>
              <a:cs typeface="Helvetica"/>
            </a:endParaRPr>
          </a:p>
        </p:txBody>
      </p:sp>
      <p:sp>
        <p:nvSpPr>
          <p:cNvPr id="3" name="Pladsholder til indhold 2"/>
          <p:cNvSpPr>
            <a:spLocks noGrp="1"/>
          </p:cNvSpPr>
          <p:nvPr>
            <p:ph idx="1"/>
          </p:nvPr>
        </p:nvSpPr>
        <p:spPr/>
        <p:txBody>
          <a:bodyPr>
            <a:normAutofit/>
          </a:bodyPr>
          <a:lstStyle/>
          <a:p>
            <a:pPr marL="0" indent="0">
              <a:buNone/>
            </a:pPr>
            <a:r>
              <a:rPr lang="da-DK" sz="2700" dirty="0" smtClean="0">
                <a:solidFill>
                  <a:srgbClr val="4F81BD"/>
                </a:solidFill>
                <a:latin typeface="Helvetica Light"/>
                <a:cs typeface="Helvetica Light"/>
              </a:rPr>
              <a:t>”Teksten </a:t>
            </a:r>
            <a:r>
              <a:rPr lang="da-DK" sz="2700" dirty="0">
                <a:solidFill>
                  <a:srgbClr val="4F81BD"/>
                </a:solidFill>
                <a:latin typeface="Helvetica Light"/>
                <a:cs typeface="Helvetica Light"/>
              </a:rPr>
              <a:t>handler om drengen, der </a:t>
            </a:r>
            <a:r>
              <a:rPr lang="da-DK" sz="2700" dirty="0" smtClean="0">
                <a:solidFill>
                  <a:srgbClr val="4F81BD"/>
                </a:solidFill>
                <a:latin typeface="Helvetica Light"/>
                <a:cs typeface="Helvetica Light"/>
              </a:rPr>
              <a:t>bagefter gik </a:t>
            </a:r>
            <a:r>
              <a:rPr lang="da-DK" sz="2700" dirty="0">
                <a:solidFill>
                  <a:srgbClr val="4F81BD"/>
                </a:solidFill>
                <a:latin typeface="Helvetica Light"/>
                <a:cs typeface="Helvetica Light"/>
              </a:rPr>
              <a:t>derover</a:t>
            </a:r>
            <a:r>
              <a:rPr lang="da-DK" sz="2700" dirty="0" smtClean="0">
                <a:solidFill>
                  <a:srgbClr val="4F81BD"/>
                </a:solidFill>
                <a:latin typeface="Helvetica Light"/>
                <a:cs typeface="Helvetica Light"/>
              </a:rPr>
              <a:t>.”</a:t>
            </a:r>
          </a:p>
          <a:p>
            <a:pPr marL="0" indent="0">
              <a:buNone/>
            </a:pPr>
            <a:r>
              <a:rPr lang="da-DK" sz="2700" dirty="0" smtClean="0">
                <a:latin typeface="Helvetica Light"/>
                <a:cs typeface="Helvetica Light"/>
              </a:rPr>
              <a:t>Indledningen efterlader os med en række spørgsmål:</a:t>
            </a:r>
            <a:endParaRPr lang="da-DK" sz="2700" dirty="0">
              <a:latin typeface="Helvetica Light"/>
              <a:cs typeface="Helvetica Light"/>
            </a:endParaRPr>
          </a:p>
          <a:p>
            <a:pPr lvl="1"/>
            <a:r>
              <a:rPr lang="da-DK" sz="2700" dirty="0">
                <a:latin typeface="Helvetica Light"/>
                <a:cs typeface="Helvetica Light"/>
              </a:rPr>
              <a:t>hvilken tekst?</a:t>
            </a:r>
          </a:p>
          <a:p>
            <a:pPr lvl="1"/>
            <a:r>
              <a:rPr lang="da-DK" sz="2700" dirty="0">
                <a:latin typeface="Helvetica Light"/>
                <a:cs typeface="Helvetica Light"/>
              </a:rPr>
              <a:t>hvilken dreng</a:t>
            </a:r>
            <a:r>
              <a:rPr lang="da-DK" sz="2700" dirty="0" smtClean="0">
                <a:latin typeface="Helvetica Light"/>
                <a:cs typeface="Helvetica Light"/>
              </a:rPr>
              <a:t>?</a:t>
            </a:r>
          </a:p>
          <a:p>
            <a:pPr lvl="1"/>
            <a:r>
              <a:rPr lang="da-DK" sz="2700" dirty="0" smtClean="0">
                <a:latin typeface="Helvetica Light"/>
                <a:cs typeface="Helvetica Light"/>
              </a:rPr>
              <a:t>hvor kom han fra?</a:t>
            </a:r>
            <a:endParaRPr lang="da-DK" sz="2700" dirty="0">
              <a:latin typeface="Helvetica Light"/>
              <a:cs typeface="Helvetica Light"/>
            </a:endParaRPr>
          </a:p>
          <a:p>
            <a:pPr lvl="1"/>
            <a:r>
              <a:rPr lang="da-DK" sz="2700" dirty="0">
                <a:latin typeface="Helvetica Light"/>
                <a:cs typeface="Helvetica Light"/>
              </a:rPr>
              <a:t>hvor gik han hen?</a:t>
            </a:r>
          </a:p>
          <a:p>
            <a:endParaRPr lang="da-DK" sz="2700" dirty="0">
              <a:latin typeface="Helvetica Light"/>
              <a:cs typeface="Helvetica Light"/>
            </a:endParaRPr>
          </a:p>
        </p:txBody>
      </p:sp>
      <p:pic>
        <p:nvPicPr>
          <p:cNvPr id="4" name="Billede 3"/>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33499843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Helvetica"/>
                <a:cs typeface="Helvetica"/>
              </a:rPr>
              <a:t>Læserens forhåndsviden</a:t>
            </a:r>
            <a:endParaRPr lang="da-DK" b="1" dirty="0">
              <a:latin typeface="Helvetica"/>
              <a:cs typeface="Helvetica"/>
            </a:endParaRPr>
          </a:p>
        </p:txBody>
      </p:sp>
      <p:sp>
        <p:nvSpPr>
          <p:cNvPr id="3" name="Pladsholder til indhold 2"/>
          <p:cNvSpPr>
            <a:spLocks noGrp="1"/>
          </p:cNvSpPr>
          <p:nvPr>
            <p:ph idx="1"/>
          </p:nvPr>
        </p:nvSpPr>
        <p:spPr/>
        <p:txBody>
          <a:bodyPr>
            <a:normAutofit/>
          </a:bodyPr>
          <a:lstStyle/>
          <a:p>
            <a:r>
              <a:rPr lang="da-DK" sz="2800" dirty="0">
                <a:latin typeface="Helvetica Light"/>
                <a:cs typeface="Helvetica Light"/>
              </a:rPr>
              <a:t>En teksts forståelighed afhænger altså i høj grad </a:t>
            </a:r>
            <a:r>
              <a:rPr lang="da-DK" sz="2800" dirty="0" smtClean="0">
                <a:latin typeface="Helvetica Light"/>
                <a:cs typeface="Helvetica Light"/>
              </a:rPr>
              <a:t>af, </a:t>
            </a:r>
            <a:r>
              <a:rPr lang="da-DK" sz="2800" dirty="0">
                <a:latin typeface="Helvetica Light"/>
                <a:cs typeface="Helvetica Light"/>
              </a:rPr>
              <a:t>om modtageren er i stand til – og får muligheden for – at aktivere det relevante skema.</a:t>
            </a:r>
          </a:p>
          <a:p>
            <a:r>
              <a:rPr lang="da-DK" sz="2800" dirty="0">
                <a:latin typeface="Helvetica Light"/>
                <a:cs typeface="Helvetica Light"/>
              </a:rPr>
              <a:t>Når </a:t>
            </a:r>
            <a:r>
              <a:rPr lang="da-DK" sz="2800" dirty="0" smtClean="0">
                <a:latin typeface="Helvetica Light"/>
                <a:cs typeface="Helvetica Light"/>
              </a:rPr>
              <a:t>du skriver</a:t>
            </a:r>
            <a:r>
              <a:rPr lang="da-DK" sz="2800" dirty="0">
                <a:latin typeface="Helvetica Light"/>
                <a:cs typeface="Helvetica Light"/>
              </a:rPr>
              <a:t>, skal </a:t>
            </a:r>
            <a:r>
              <a:rPr lang="da-DK" sz="2800" dirty="0" smtClean="0">
                <a:latin typeface="Helvetica Light"/>
                <a:cs typeface="Helvetica Light"/>
              </a:rPr>
              <a:t>du give </a:t>
            </a:r>
            <a:r>
              <a:rPr lang="da-DK" sz="2800" dirty="0">
                <a:latin typeface="Helvetica Light"/>
                <a:cs typeface="Helvetica Light"/>
              </a:rPr>
              <a:t>lige tilpas information til, at </a:t>
            </a:r>
            <a:r>
              <a:rPr lang="da-DK" sz="2800" dirty="0" smtClean="0">
                <a:latin typeface="Helvetica Light"/>
                <a:cs typeface="Helvetica Light"/>
              </a:rPr>
              <a:t>din modtager </a:t>
            </a:r>
            <a:r>
              <a:rPr lang="da-DK" sz="2800" dirty="0">
                <a:latin typeface="Helvetica Light"/>
                <a:cs typeface="Helvetica Light"/>
              </a:rPr>
              <a:t>kan </a:t>
            </a:r>
            <a:r>
              <a:rPr lang="da-DK" sz="2800" dirty="0" smtClean="0">
                <a:latin typeface="Helvetica Light"/>
                <a:cs typeface="Helvetica Light"/>
              </a:rPr>
              <a:t>forstå, hvad du mener</a:t>
            </a:r>
          </a:p>
          <a:p>
            <a:r>
              <a:rPr lang="da-DK" sz="2800" dirty="0" smtClean="0">
                <a:latin typeface="Helvetica Light"/>
                <a:cs typeface="Helvetica Light"/>
              </a:rPr>
              <a:t>Det drejer sig altså om at have et klart billede af modtagerens forudsætninger</a:t>
            </a:r>
            <a:endParaRPr lang="da-DK" sz="2800" dirty="0">
              <a:latin typeface="Helvetica Light"/>
              <a:cs typeface="Helvetica Light"/>
            </a:endParaRPr>
          </a:p>
          <a:p>
            <a:endParaRPr lang="da-DK" sz="2800" dirty="0">
              <a:latin typeface="Helvetica Light"/>
              <a:cs typeface="Helvetica Light"/>
            </a:endParaRPr>
          </a:p>
        </p:txBody>
      </p:sp>
      <p:pic>
        <p:nvPicPr>
          <p:cNvPr id="4" name="Billede 3"/>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2883552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79438"/>
            <a:ext cx="8229600" cy="1143000"/>
          </a:xfrm>
        </p:spPr>
        <p:txBody>
          <a:bodyPr>
            <a:normAutofit fontScale="90000"/>
          </a:bodyPr>
          <a:lstStyle/>
          <a:p>
            <a:r>
              <a:rPr lang="da-DK" dirty="0" smtClean="0">
                <a:solidFill>
                  <a:srgbClr val="4F81BD"/>
                </a:solidFill>
                <a:latin typeface="Helvetica"/>
                <a:cs typeface="Helvetica"/>
              </a:rPr>
              <a:t>Eksempel 2: </a:t>
            </a:r>
            <a:r>
              <a:rPr lang="da-DK" dirty="0" smtClean="0">
                <a:latin typeface="Helvetica"/>
                <a:cs typeface="Helvetica"/>
              </a:rPr>
              <a:t>Hvilken type læser henvender denne tekst sig til?</a:t>
            </a:r>
            <a:endParaRPr lang="da-DK" dirty="0">
              <a:latin typeface="Helvetica"/>
              <a:cs typeface="Helvetica"/>
            </a:endParaRPr>
          </a:p>
        </p:txBody>
      </p:sp>
      <p:sp>
        <p:nvSpPr>
          <p:cNvPr id="3" name="Pladsholder til indhold 2"/>
          <p:cNvSpPr>
            <a:spLocks noGrp="1"/>
          </p:cNvSpPr>
          <p:nvPr>
            <p:ph idx="1"/>
          </p:nvPr>
        </p:nvSpPr>
        <p:spPr>
          <a:xfrm>
            <a:off x="457200" y="1993900"/>
            <a:ext cx="8229600" cy="4132263"/>
          </a:xfrm>
        </p:spPr>
        <p:txBody>
          <a:bodyPr>
            <a:normAutofit/>
          </a:bodyPr>
          <a:lstStyle/>
          <a:p>
            <a:pPr marL="0" indent="0">
              <a:buNone/>
            </a:pPr>
            <a:r>
              <a:rPr lang="da-DK" sz="2900" dirty="0" err="1" smtClean="0">
                <a:latin typeface="Helvetica Light"/>
                <a:cs typeface="Helvetica Light"/>
              </a:rPr>
              <a:t>Supinatorerne</a:t>
            </a:r>
            <a:r>
              <a:rPr lang="da-DK" sz="2900" dirty="0" smtClean="0">
                <a:latin typeface="Helvetica Light"/>
                <a:cs typeface="Helvetica Light"/>
              </a:rPr>
              <a:t> er stærkere (har større drejningsmoment) end </a:t>
            </a:r>
            <a:r>
              <a:rPr lang="da-DK" sz="2900" dirty="0" err="1" smtClean="0">
                <a:latin typeface="Helvetica Light"/>
                <a:cs typeface="Helvetica Light"/>
              </a:rPr>
              <a:t>pronatorerne</a:t>
            </a:r>
            <a:r>
              <a:rPr lang="da-DK" sz="2900" dirty="0" smtClean="0">
                <a:latin typeface="Helvetica Light"/>
                <a:cs typeface="Helvetica Light"/>
              </a:rPr>
              <a:t>. Dette har bl.a. </a:t>
            </a:r>
            <a:r>
              <a:rPr lang="da-DK" sz="2900" dirty="0">
                <a:latin typeface="Helvetica Light"/>
                <a:cs typeface="Helvetica Light"/>
              </a:rPr>
              <a:t>r</a:t>
            </a:r>
            <a:r>
              <a:rPr lang="da-DK" sz="2900" dirty="0" smtClean="0">
                <a:latin typeface="Helvetica Light"/>
                <a:cs typeface="Helvetica Light"/>
              </a:rPr>
              <a:t>esulteret i, at skruer har </a:t>
            </a:r>
            <a:r>
              <a:rPr lang="da-DK" sz="2900" dirty="0" err="1" smtClean="0">
                <a:latin typeface="Helvetica Light"/>
                <a:cs typeface="Helvetica Light"/>
              </a:rPr>
              <a:t>højregevind</a:t>
            </a:r>
            <a:r>
              <a:rPr lang="da-DK" sz="2900" dirty="0" smtClean="0">
                <a:latin typeface="Helvetica Light"/>
                <a:cs typeface="Helvetica Light"/>
              </a:rPr>
              <a:t>. Når man skruer en skrue i, arbejder en højrehåndet person med </a:t>
            </a:r>
            <a:r>
              <a:rPr lang="da-DK" sz="2900" dirty="0" err="1" smtClean="0">
                <a:latin typeface="Helvetica Light"/>
                <a:cs typeface="Helvetica Light"/>
              </a:rPr>
              <a:t>supinerende</a:t>
            </a:r>
            <a:r>
              <a:rPr lang="da-DK" sz="2900" dirty="0" smtClean="0">
                <a:latin typeface="Helvetica Light"/>
                <a:cs typeface="Helvetica Light"/>
              </a:rPr>
              <a:t> bevægelser, og musklerne arbejder koncentrisk. Det er let at mærke, hvordan biceps </a:t>
            </a:r>
            <a:r>
              <a:rPr lang="da-DK" sz="2900" dirty="0" err="1" smtClean="0">
                <a:latin typeface="Helvetica Light"/>
                <a:cs typeface="Helvetica Light"/>
              </a:rPr>
              <a:t>brachii</a:t>
            </a:r>
            <a:r>
              <a:rPr lang="da-DK" sz="2900" dirty="0" smtClean="0">
                <a:latin typeface="Helvetica Light"/>
                <a:cs typeface="Helvetica Light"/>
              </a:rPr>
              <a:t> deltager med stor kraft.</a:t>
            </a:r>
            <a:endParaRPr lang="da-DK" sz="2900" dirty="0">
              <a:latin typeface="Helvetica Light"/>
              <a:cs typeface="Helvetica Light"/>
            </a:endParaRPr>
          </a:p>
        </p:txBody>
      </p:sp>
      <p:pic>
        <p:nvPicPr>
          <p:cNvPr id="4" name="Billede 3"/>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4084827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solidFill>
                  <a:srgbClr val="4F81BD"/>
                </a:solidFill>
                <a:latin typeface="Helvetica"/>
                <a:cs typeface="Helvetica"/>
              </a:rPr>
              <a:t>Eksempel 3: </a:t>
            </a:r>
            <a:r>
              <a:rPr lang="da-DK" dirty="0">
                <a:latin typeface="Helvetica"/>
                <a:cs typeface="Helvetica"/>
              </a:rPr>
              <a:t>Hvilken type læser henvender denne tekst sig til?</a:t>
            </a:r>
          </a:p>
        </p:txBody>
      </p:sp>
      <p:sp>
        <p:nvSpPr>
          <p:cNvPr id="3" name="Pladsholder til indhold 2"/>
          <p:cNvSpPr>
            <a:spLocks noGrp="1"/>
          </p:cNvSpPr>
          <p:nvPr>
            <p:ph idx="1"/>
          </p:nvPr>
        </p:nvSpPr>
        <p:spPr/>
        <p:txBody>
          <a:bodyPr>
            <a:normAutofit/>
          </a:bodyPr>
          <a:lstStyle/>
          <a:p>
            <a:pPr marL="0" indent="0">
              <a:buNone/>
            </a:pPr>
            <a:r>
              <a:rPr lang="da-DK" sz="2900" dirty="0" smtClean="0">
                <a:latin typeface="Helvetica Light"/>
                <a:cs typeface="Helvetica Light"/>
              </a:rPr>
              <a:t>I Danmark, som er et land i Europa, har man noget som kaldes SU. SU er en forkortelse for Statens </a:t>
            </a:r>
            <a:r>
              <a:rPr lang="da-DK" sz="2900" dirty="0">
                <a:latin typeface="Helvetica Light"/>
                <a:cs typeface="Helvetica Light"/>
              </a:rPr>
              <a:t>U</a:t>
            </a:r>
            <a:r>
              <a:rPr lang="da-DK" sz="2900" dirty="0" smtClean="0">
                <a:latin typeface="Helvetica Light"/>
                <a:cs typeface="Helvetica Light"/>
              </a:rPr>
              <a:t>ddannelsesstøtte, som er en overførselsindkomst, som alle, der tager en uddannelse, kan modtage. Mange studerende har kun denne indkomst at leve for, mens de læser. SU’en er et element i den skandinaviske velfærdsmodel, som er karakteriseret ved, at der er høje ydelser og et højt skatteniveau…</a:t>
            </a:r>
            <a:endParaRPr lang="da-DK" sz="2900" dirty="0">
              <a:latin typeface="Helvetica Light"/>
              <a:cs typeface="Helvetica Light"/>
            </a:endParaRPr>
          </a:p>
        </p:txBody>
      </p:sp>
      <p:pic>
        <p:nvPicPr>
          <p:cNvPr id="4" name="Billede 3"/>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3717271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solidFill>
                  <a:srgbClr val="4F81BD"/>
                </a:solidFill>
                <a:latin typeface="Helvetica"/>
                <a:cs typeface="Helvetica"/>
              </a:rPr>
              <a:t>Øvelse 3: </a:t>
            </a:r>
            <a:r>
              <a:rPr lang="da-DK" dirty="0" smtClean="0">
                <a:latin typeface="Helvetica"/>
                <a:cs typeface="Helvetica"/>
              </a:rPr>
              <a:t>Læserens forhåndsviden</a:t>
            </a:r>
            <a:endParaRPr lang="da-DK" dirty="0">
              <a:latin typeface="Helvetica"/>
              <a:cs typeface="Helvetica"/>
            </a:endParaRPr>
          </a:p>
        </p:txBody>
      </p:sp>
      <p:sp>
        <p:nvSpPr>
          <p:cNvPr id="3" name="Pladsholder til indhold 2"/>
          <p:cNvSpPr>
            <a:spLocks noGrp="1"/>
          </p:cNvSpPr>
          <p:nvPr>
            <p:ph idx="1"/>
          </p:nvPr>
        </p:nvSpPr>
        <p:spPr>
          <a:xfrm>
            <a:off x="457200" y="1600200"/>
            <a:ext cx="8343900" cy="4525963"/>
          </a:xfrm>
        </p:spPr>
        <p:txBody>
          <a:bodyPr>
            <a:normAutofit/>
          </a:bodyPr>
          <a:lstStyle/>
          <a:p>
            <a:r>
              <a:rPr lang="da-DK" dirty="0" smtClean="0">
                <a:latin typeface="Helvetica Light"/>
                <a:cs typeface="Helvetica Light"/>
              </a:rPr>
              <a:t>Forklar nedenstående udsagn </a:t>
            </a:r>
            <a:r>
              <a:rPr lang="da-DK" dirty="0">
                <a:latin typeface="Helvetica Light"/>
                <a:cs typeface="Helvetica Light"/>
              </a:rPr>
              <a:t>for hhv. </a:t>
            </a:r>
            <a:endParaRPr lang="da-DK" dirty="0" smtClean="0">
              <a:latin typeface="Helvetica Light"/>
              <a:cs typeface="Helvetica Light"/>
            </a:endParaRPr>
          </a:p>
          <a:p>
            <a:pPr lvl="1"/>
            <a:r>
              <a:rPr lang="da-DK" dirty="0" smtClean="0">
                <a:latin typeface="Helvetica Light"/>
                <a:cs typeface="Helvetica Light"/>
              </a:rPr>
              <a:t>din </a:t>
            </a:r>
            <a:r>
              <a:rPr lang="da-DK" dirty="0">
                <a:latin typeface="Helvetica Light"/>
                <a:cs typeface="Helvetica Light"/>
              </a:rPr>
              <a:t>lillebror på otte </a:t>
            </a:r>
            <a:r>
              <a:rPr lang="da-DK" dirty="0" smtClean="0">
                <a:latin typeface="Helvetica Light"/>
                <a:cs typeface="Helvetica Light"/>
              </a:rPr>
              <a:t>år</a:t>
            </a:r>
          </a:p>
          <a:p>
            <a:pPr lvl="1"/>
            <a:r>
              <a:rPr lang="da-DK" dirty="0" smtClean="0">
                <a:latin typeface="Helvetica Light"/>
                <a:cs typeface="Helvetica Light"/>
              </a:rPr>
              <a:t>én </a:t>
            </a:r>
            <a:r>
              <a:rPr lang="da-DK" dirty="0">
                <a:latin typeface="Helvetica Light"/>
                <a:cs typeface="Helvetica Light"/>
              </a:rPr>
              <a:t>fra din </a:t>
            </a:r>
            <a:r>
              <a:rPr lang="da-DK" dirty="0" smtClean="0">
                <a:latin typeface="Helvetica Light"/>
                <a:cs typeface="Helvetica Light"/>
              </a:rPr>
              <a:t>klasse.</a:t>
            </a:r>
          </a:p>
          <a:p>
            <a:r>
              <a:rPr lang="da-DK" dirty="0" smtClean="0">
                <a:latin typeface="Helvetica Light"/>
                <a:cs typeface="Helvetica Light"/>
              </a:rPr>
              <a:t>Hvad </a:t>
            </a:r>
            <a:r>
              <a:rPr lang="da-DK" dirty="0">
                <a:latin typeface="Helvetica Light"/>
                <a:cs typeface="Helvetica Light"/>
              </a:rPr>
              <a:t>kan du </a:t>
            </a:r>
            <a:r>
              <a:rPr lang="da-DK" dirty="0" smtClean="0">
                <a:latin typeface="Helvetica Light"/>
                <a:cs typeface="Helvetica Light"/>
              </a:rPr>
              <a:t>forudsætte i </a:t>
            </a:r>
            <a:r>
              <a:rPr lang="da-DK" dirty="0">
                <a:latin typeface="Helvetica Light"/>
                <a:cs typeface="Helvetica Light"/>
              </a:rPr>
              <a:t>de to situationer, og hvordan vil du forklare udsagnet</a:t>
            </a:r>
            <a:r>
              <a:rPr lang="da-DK" dirty="0" smtClean="0">
                <a:latin typeface="Helvetica Light"/>
                <a:cs typeface="Helvetica Light"/>
              </a:rPr>
              <a:t>?</a:t>
            </a:r>
          </a:p>
          <a:p>
            <a:endParaRPr lang="da-DK" dirty="0">
              <a:latin typeface="Helvetica Light"/>
              <a:cs typeface="Helvetica Light"/>
            </a:endParaRPr>
          </a:p>
          <a:p>
            <a:pPr marL="0" indent="0" algn="ctr">
              <a:buNone/>
            </a:pPr>
            <a:r>
              <a:rPr lang="da-DK" dirty="0" smtClean="0">
                <a:latin typeface="Helvetica Light"/>
                <a:cs typeface="Helvetica Light"/>
              </a:rPr>
              <a:t>”</a:t>
            </a:r>
            <a:r>
              <a:rPr lang="da-DK" dirty="0">
                <a:latin typeface="Helvetica Light"/>
                <a:cs typeface="Helvetica Light"/>
              </a:rPr>
              <a:t>Regeringens skattelettelse vil sætte gang i økonomien</a:t>
            </a:r>
            <a:r>
              <a:rPr lang="da-DK" dirty="0" smtClean="0">
                <a:latin typeface="Helvetica Light"/>
                <a:cs typeface="Helvetica Light"/>
              </a:rPr>
              <a:t>”</a:t>
            </a:r>
            <a:endParaRPr lang="da-DK" dirty="0">
              <a:latin typeface="Helvetica Light"/>
              <a:cs typeface="Helvetica Light"/>
            </a:endParaRPr>
          </a:p>
        </p:txBody>
      </p:sp>
      <p:pic>
        <p:nvPicPr>
          <p:cNvPr id="4" name="Billede 3"/>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3216033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p>
            <a:pPr marL="0" indent="0" algn="ctr">
              <a:buNone/>
            </a:pPr>
            <a:r>
              <a:rPr lang="da-DK" sz="4000" dirty="0" smtClean="0">
                <a:latin typeface="Helvetica"/>
                <a:cs typeface="Helvetica"/>
              </a:rPr>
              <a:t>ALT</a:t>
            </a:r>
          </a:p>
          <a:p>
            <a:pPr marL="0" indent="0" algn="ctr">
              <a:buNone/>
            </a:pPr>
            <a:r>
              <a:rPr lang="da-DK" sz="5000" dirty="0" smtClean="0">
                <a:latin typeface="Helvetica"/>
                <a:cs typeface="Helvetica"/>
              </a:rPr>
              <a:t>FOR</a:t>
            </a:r>
          </a:p>
          <a:p>
            <a:pPr marL="0" indent="0" algn="ctr">
              <a:buNone/>
            </a:pPr>
            <a:r>
              <a:rPr lang="da-DK" sz="6000" dirty="0" smtClean="0">
                <a:solidFill>
                  <a:srgbClr val="4F81BD"/>
                </a:solidFill>
                <a:latin typeface="Helvetica"/>
                <a:cs typeface="Helvetica"/>
              </a:rPr>
              <a:t>INDFORSTÅET</a:t>
            </a:r>
            <a:endParaRPr lang="da-DK" sz="6000" dirty="0">
              <a:solidFill>
                <a:srgbClr val="4F81BD"/>
              </a:solidFill>
              <a:latin typeface="Helvetica"/>
              <a:cs typeface="Helvetica"/>
            </a:endParaRPr>
          </a:p>
        </p:txBody>
      </p:sp>
      <p:pic>
        <p:nvPicPr>
          <p:cNvPr id="4" name="Billede 3"/>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3304153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Helvetica"/>
                <a:cs typeface="Helvetica"/>
              </a:rPr>
              <a:t>Indforståethed</a:t>
            </a:r>
            <a:endParaRPr lang="da-DK" dirty="0">
              <a:latin typeface="Helvetica"/>
              <a:cs typeface="Helvetica"/>
            </a:endParaRPr>
          </a:p>
        </p:txBody>
      </p:sp>
      <p:pic>
        <p:nvPicPr>
          <p:cNvPr id="3" name="Billede 2"/>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11402261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Helvetica"/>
                <a:cs typeface="Helvetica"/>
              </a:rPr>
              <a:t>Tekstens brug af informationer</a:t>
            </a:r>
            <a:endParaRPr lang="da-DK" dirty="0">
              <a:latin typeface="Helvetica"/>
              <a:cs typeface="Helvetica"/>
            </a:endParaRPr>
          </a:p>
        </p:txBody>
      </p:sp>
      <p:sp>
        <p:nvSpPr>
          <p:cNvPr id="3" name="Pladsholder til indhold 2"/>
          <p:cNvSpPr>
            <a:spLocks noGrp="1"/>
          </p:cNvSpPr>
          <p:nvPr>
            <p:ph idx="1"/>
          </p:nvPr>
        </p:nvSpPr>
        <p:spPr>
          <a:xfrm>
            <a:off x="457200" y="1600200"/>
            <a:ext cx="8229600" cy="4736633"/>
          </a:xfrm>
        </p:spPr>
        <p:txBody>
          <a:bodyPr>
            <a:normAutofit/>
          </a:bodyPr>
          <a:lstStyle/>
          <a:p>
            <a:r>
              <a:rPr lang="da-DK" sz="2800" dirty="0" smtClean="0">
                <a:latin typeface="Helvetica Light"/>
                <a:cs typeface="Helvetica Light"/>
              </a:rPr>
              <a:t>Når man skriver, er det vigtigt at være bevidst om, </a:t>
            </a:r>
            <a:r>
              <a:rPr lang="da-DK" sz="2800" dirty="0">
                <a:latin typeface="Helvetica Light"/>
                <a:cs typeface="Helvetica Light"/>
              </a:rPr>
              <a:t>hvordan man organiserer informationen i </a:t>
            </a:r>
            <a:r>
              <a:rPr lang="da-DK" sz="2800" dirty="0" smtClean="0">
                <a:latin typeface="Helvetica Light"/>
                <a:cs typeface="Helvetica Light"/>
              </a:rPr>
              <a:t>sin tekst. Man skal tage hensyn </a:t>
            </a:r>
            <a:r>
              <a:rPr lang="da-DK" sz="2800" dirty="0">
                <a:latin typeface="Helvetica Light"/>
                <a:cs typeface="Helvetica Light"/>
              </a:rPr>
              <a:t>til sin </a:t>
            </a:r>
            <a:r>
              <a:rPr lang="da-DK" sz="2800" dirty="0" smtClean="0">
                <a:latin typeface="Helvetica Light"/>
                <a:cs typeface="Helvetica Light"/>
              </a:rPr>
              <a:t>læser</a:t>
            </a:r>
          </a:p>
          <a:p>
            <a:r>
              <a:rPr lang="da-DK" sz="2800" dirty="0" smtClean="0">
                <a:latin typeface="Helvetica Light"/>
                <a:cs typeface="Helvetica Light"/>
              </a:rPr>
              <a:t>Teksten kan henvise til noget, der allerede er kendt fra tidligere i teksten; eller den kan henvise til noget nyt og dermed præsentere ny viden.</a:t>
            </a:r>
          </a:p>
        </p:txBody>
      </p:sp>
      <p:pic>
        <p:nvPicPr>
          <p:cNvPr id="4" name="Billede 3"/>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354939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Helvetica"/>
                <a:cs typeface="Helvetica"/>
              </a:rPr>
              <a:t>Tekstens </a:t>
            </a:r>
            <a:r>
              <a:rPr lang="da-DK" dirty="0" smtClean="0">
                <a:latin typeface="Helvetica"/>
                <a:cs typeface="Helvetica"/>
              </a:rPr>
              <a:t>brug af informationer</a:t>
            </a:r>
            <a:endParaRPr lang="da-DK" dirty="0">
              <a:latin typeface="Helvetica"/>
              <a:cs typeface="Helvetica"/>
            </a:endParaRPr>
          </a:p>
        </p:txBody>
      </p:sp>
      <p:sp>
        <p:nvSpPr>
          <p:cNvPr id="3" name="Pladsholder til indhold 2"/>
          <p:cNvSpPr>
            <a:spLocks noGrp="1"/>
          </p:cNvSpPr>
          <p:nvPr>
            <p:ph idx="1"/>
          </p:nvPr>
        </p:nvSpPr>
        <p:spPr/>
        <p:txBody>
          <a:bodyPr>
            <a:noAutofit/>
          </a:bodyPr>
          <a:lstStyle/>
          <a:p>
            <a:r>
              <a:rPr lang="da-DK" sz="2600" dirty="0" smtClean="0">
                <a:latin typeface="Helvetica Light"/>
                <a:cs typeface="Helvetica Light"/>
              </a:rPr>
              <a:t>En </a:t>
            </a:r>
            <a:r>
              <a:rPr lang="da-DK" sz="2600" dirty="0">
                <a:latin typeface="Helvetica Light"/>
                <a:cs typeface="Helvetica Light"/>
              </a:rPr>
              <a:t>kendt </a:t>
            </a:r>
            <a:r>
              <a:rPr lang="da-DK" sz="2600" dirty="0" smtClean="0">
                <a:latin typeface="Helvetica Light"/>
                <a:cs typeface="Helvetica Light"/>
              </a:rPr>
              <a:t>sammenhæng </a:t>
            </a:r>
            <a:r>
              <a:rPr lang="da-DK" sz="2600" dirty="0">
                <a:latin typeface="Helvetica Light"/>
                <a:cs typeface="Helvetica Light"/>
              </a:rPr>
              <a:t>kan forstås på to måder:</a:t>
            </a:r>
          </a:p>
          <a:p>
            <a:pPr lvl="1"/>
            <a:r>
              <a:rPr lang="da-DK" sz="2600" dirty="0">
                <a:latin typeface="Helvetica Light"/>
                <a:cs typeface="Helvetica Light"/>
              </a:rPr>
              <a:t>som noget, der allerede er præsenteret tidligere i teksten</a:t>
            </a:r>
          </a:p>
          <a:p>
            <a:pPr lvl="1"/>
            <a:r>
              <a:rPr lang="da-DK" sz="2600" dirty="0">
                <a:latin typeface="Helvetica Light"/>
                <a:cs typeface="Helvetica Light"/>
              </a:rPr>
              <a:t>som noget uden for teksten, der er alment kendt (fx </a:t>
            </a:r>
            <a:r>
              <a:rPr lang="da-DK" sz="2600" dirty="0" smtClean="0">
                <a:latin typeface="Helvetica Light"/>
                <a:cs typeface="Helvetica Light"/>
              </a:rPr>
              <a:t>Kulturministeren). Om sammenhængen er </a:t>
            </a:r>
            <a:r>
              <a:rPr lang="da-DK" sz="2600" dirty="0">
                <a:latin typeface="Helvetica Light"/>
                <a:cs typeface="Helvetica Light"/>
              </a:rPr>
              <a:t>kendt eller ukendt afhænger af læseren.</a:t>
            </a:r>
          </a:p>
          <a:p>
            <a:r>
              <a:rPr lang="da-DK" sz="2600" dirty="0">
                <a:latin typeface="Helvetica Light"/>
                <a:cs typeface="Helvetica Light"/>
              </a:rPr>
              <a:t>Når ny information er introduceret, kan den fungere som grundlag for introduktion af en anden ny information</a:t>
            </a:r>
          </a:p>
          <a:p>
            <a:endParaRPr lang="da-DK" sz="2600" dirty="0">
              <a:latin typeface="Helvetica Light"/>
              <a:cs typeface="Helvetica Light"/>
            </a:endParaRPr>
          </a:p>
        </p:txBody>
      </p:sp>
      <p:pic>
        <p:nvPicPr>
          <p:cNvPr id="4" name="Billede 3"/>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2773995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Helvetica"/>
                <a:cs typeface="Helvetica"/>
              </a:rPr>
              <a:t>Substantivers bestemthedsform</a:t>
            </a:r>
            <a:endParaRPr lang="da-DK" dirty="0">
              <a:latin typeface="Helvetica"/>
              <a:cs typeface="Helvetica"/>
            </a:endParaRPr>
          </a:p>
        </p:txBody>
      </p:sp>
      <p:sp>
        <p:nvSpPr>
          <p:cNvPr id="3" name="Pladsholder til indhold 2"/>
          <p:cNvSpPr>
            <a:spLocks noGrp="1"/>
          </p:cNvSpPr>
          <p:nvPr>
            <p:ph idx="1"/>
          </p:nvPr>
        </p:nvSpPr>
        <p:spPr/>
        <p:txBody>
          <a:bodyPr>
            <a:normAutofit fontScale="85000" lnSpcReduction="20000"/>
          </a:bodyPr>
          <a:lstStyle/>
          <a:p>
            <a:pPr marL="0" indent="0">
              <a:buNone/>
            </a:pPr>
            <a:r>
              <a:rPr lang="da-DK" dirty="0" smtClean="0">
                <a:latin typeface="Helvetica Light"/>
                <a:cs typeface="Helvetica Light"/>
              </a:rPr>
              <a:t>Når man bruger substantiver i sin tekst, skal man være opmærksom på, om man stiller dem i bestemt eller ubestemt form</a:t>
            </a:r>
          </a:p>
          <a:p>
            <a:r>
              <a:rPr lang="da-DK" dirty="0" smtClean="0">
                <a:latin typeface="Helvetica Light"/>
                <a:cs typeface="Helvetica Light"/>
              </a:rPr>
              <a:t>Ubestemt form bruges til at introducere ny information</a:t>
            </a:r>
          </a:p>
          <a:p>
            <a:pPr lvl="2"/>
            <a:r>
              <a:rPr lang="da-DK" dirty="0" smtClean="0">
                <a:latin typeface="Helvetica Light"/>
                <a:cs typeface="Helvetica Light"/>
              </a:rPr>
              <a:t>Her er en mand…</a:t>
            </a:r>
          </a:p>
          <a:p>
            <a:r>
              <a:rPr lang="da-DK" dirty="0" smtClean="0">
                <a:latin typeface="Helvetica Light"/>
                <a:cs typeface="Helvetica Light"/>
              </a:rPr>
              <a:t>Bestemt form bruges, når man</a:t>
            </a:r>
          </a:p>
          <a:p>
            <a:pPr lvl="1"/>
            <a:r>
              <a:rPr lang="da-DK" dirty="0" smtClean="0">
                <a:latin typeface="Helvetica Light"/>
                <a:cs typeface="Helvetica Light"/>
              </a:rPr>
              <a:t>omtaler noget, som allerede er kendt fra tidligere i din tekst</a:t>
            </a:r>
          </a:p>
          <a:p>
            <a:pPr lvl="2"/>
            <a:r>
              <a:rPr lang="da-DK" dirty="0" smtClean="0">
                <a:latin typeface="Helvetica Light"/>
                <a:cs typeface="Helvetica Light"/>
              </a:rPr>
              <a:t>Manden er på vej på arbejde</a:t>
            </a:r>
          </a:p>
          <a:p>
            <a:pPr lvl="1"/>
            <a:r>
              <a:rPr lang="da-DK" dirty="0" smtClean="0">
                <a:latin typeface="Helvetica Light"/>
                <a:cs typeface="Helvetica Light"/>
              </a:rPr>
              <a:t>omtaler noget alment kendt uden for teksten</a:t>
            </a:r>
          </a:p>
          <a:p>
            <a:pPr lvl="2"/>
            <a:r>
              <a:rPr lang="da-DK" dirty="0" smtClean="0">
                <a:latin typeface="Helvetica Light"/>
                <a:cs typeface="Helvetica Light"/>
              </a:rPr>
              <a:t> Kulturministeren har foreslået en ny lov</a:t>
            </a:r>
            <a:endParaRPr lang="da-DK" dirty="0">
              <a:latin typeface="Helvetica Light"/>
              <a:cs typeface="Helvetica Light"/>
            </a:endParaRPr>
          </a:p>
        </p:txBody>
      </p:sp>
      <p:pic>
        <p:nvPicPr>
          <p:cNvPr id="4" name="Billede 3"/>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514574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Helvetica"/>
                <a:cs typeface="Helvetica"/>
              </a:rPr>
              <a:t>Brug af proformer</a:t>
            </a:r>
            <a:endParaRPr lang="da-DK" dirty="0">
              <a:latin typeface="Helvetica"/>
              <a:cs typeface="Helvetica"/>
            </a:endParaRPr>
          </a:p>
        </p:txBody>
      </p:sp>
      <p:sp>
        <p:nvSpPr>
          <p:cNvPr id="3" name="Pladsholder til indhold 2"/>
          <p:cNvSpPr>
            <a:spLocks noGrp="1"/>
          </p:cNvSpPr>
          <p:nvPr>
            <p:ph idx="1"/>
          </p:nvPr>
        </p:nvSpPr>
        <p:spPr/>
        <p:txBody>
          <a:bodyPr>
            <a:normAutofit fontScale="92500" lnSpcReduction="10000"/>
          </a:bodyPr>
          <a:lstStyle/>
          <a:p>
            <a:r>
              <a:rPr lang="da-DK" sz="3000" dirty="0">
                <a:latin typeface="Helvetica Light"/>
                <a:cs typeface="Helvetica Light"/>
              </a:rPr>
              <a:t>Proformer refererer til noget forudgående i din tekst og er dermed allerede kendt.</a:t>
            </a:r>
          </a:p>
          <a:p>
            <a:r>
              <a:rPr lang="da-DK" sz="3000" dirty="0" smtClean="0">
                <a:latin typeface="Helvetica Light"/>
                <a:cs typeface="Helvetica Light"/>
              </a:rPr>
              <a:t>Vi bruger proformer, når vi siger ”han” i stedet for ”Peter”, ”den” i stedet for ”cyklen” eller ”gjorde” i stedet for ”punkterede”.</a:t>
            </a:r>
          </a:p>
          <a:p>
            <a:pPr lvl="1"/>
            <a:r>
              <a:rPr lang="da-DK" sz="2600" dirty="0" smtClean="0">
                <a:latin typeface="Helvetica Light"/>
                <a:cs typeface="Helvetica Light"/>
              </a:rPr>
              <a:t>Peters cykel var punkteret. Cyklen punkterede tit. Derfor trak </a:t>
            </a:r>
            <a:r>
              <a:rPr lang="da-DK" sz="2600" dirty="0">
                <a:latin typeface="Helvetica Light"/>
                <a:cs typeface="Helvetica Light"/>
              </a:rPr>
              <a:t>P</a:t>
            </a:r>
            <a:r>
              <a:rPr lang="da-DK" sz="2600" dirty="0" smtClean="0">
                <a:latin typeface="Helvetica Light"/>
                <a:cs typeface="Helvetica Light"/>
              </a:rPr>
              <a:t>eter hjem</a:t>
            </a:r>
          </a:p>
          <a:p>
            <a:pPr lvl="1"/>
            <a:r>
              <a:rPr lang="da-DK" sz="2600" dirty="0" smtClean="0">
                <a:latin typeface="Helvetica Light"/>
                <a:cs typeface="Helvetica Light"/>
              </a:rPr>
              <a:t>Peters cykel var punkteret. Det gjorde den tit. Derfor trak han hjem</a:t>
            </a:r>
          </a:p>
          <a:p>
            <a:r>
              <a:rPr lang="da-DK" sz="3000" dirty="0" smtClean="0">
                <a:latin typeface="Helvetica Light"/>
                <a:cs typeface="Helvetica Light"/>
              </a:rPr>
              <a:t>Hvis de bruges i din teksts begyndelse, bliver den indforstået.</a:t>
            </a:r>
            <a:endParaRPr lang="da-DK" sz="3000" dirty="0">
              <a:latin typeface="Helvetica Light"/>
              <a:cs typeface="Helvetica Light"/>
            </a:endParaRPr>
          </a:p>
        </p:txBody>
      </p:sp>
      <p:pic>
        <p:nvPicPr>
          <p:cNvPr id="4" name="Billede 3"/>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3404048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solidFill>
                  <a:srgbClr val="4F81BD"/>
                </a:solidFill>
                <a:latin typeface="Helvetica"/>
                <a:cs typeface="Helvetica"/>
              </a:rPr>
              <a:t>Eksempel 1: </a:t>
            </a:r>
            <a:r>
              <a:rPr lang="da-DK" dirty="0" smtClean="0">
                <a:latin typeface="Helvetica"/>
                <a:cs typeface="Helvetica"/>
              </a:rPr>
              <a:t>Indforståethed</a:t>
            </a:r>
            <a:endParaRPr lang="da-DK" dirty="0">
              <a:latin typeface="Helvetica"/>
              <a:cs typeface="Helvetica"/>
            </a:endParaRPr>
          </a:p>
        </p:txBody>
      </p:sp>
      <p:sp>
        <p:nvSpPr>
          <p:cNvPr id="3" name="Pladsholder til indhold 2"/>
          <p:cNvSpPr>
            <a:spLocks noGrp="1"/>
          </p:cNvSpPr>
          <p:nvPr>
            <p:ph idx="1"/>
          </p:nvPr>
        </p:nvSpPr>
        <p:spPr/>
        <p:txBody>
          <a:bodyPr>
            <a:noAutofit/>
          </a:bodyPr>
          <a:lstStyle/>
          <a:p>
            <a:pPr marL="0" indent="0">
              <a:buNone/>
            </a:pPr>
            <a:r>
              <a:rPr lang="da-DK" sz="2600" dirty="0">
                <a:solidFill>
                  <a:srgbClr val="000000"/>
                </a:solidFill>
                <a:latin typeface="Helvetica Light"/>
                <a:cs typeface="Helvetica Light"/>
              </a:rPr>
              <a:t>I </a:t>
            </a:r>
            <a:r>
              <a:rPr lang="da-DK" sz="2600" dirty="0" smtClean="0">
                <a:solidFill>
                  <a:srgbClr val="000000"/>
                </a:solidFill>
                <a:latin typeface="Helvetica Light"/>
                <a:cs typeface="Helvetica Light"/>
              </a:rPr>
              <a:t>diskussionen </a:t>
            </a:r>
            <a:r>
              <a:rPr lang="da-DK" sz="2600" dirty="0">
                <a:solidFill>
                  <a:srgbClr val="000000"/>
                </a:solidFill>
                <a:latin typeface="Helvetica Light"/>
                <a:cs typeface="Helvetica Light"/>
              </a:rPr>
              <a:t>mellem Jesper Ryberg og Peter </a:t>
            </a:r>
            <a:r>
              <a:rPr lang="da-DK" sz="2600" dirty="0" smtClean="0">
                <a:solidFill>
                  <a:srgbClr val="000000"/>
                </a:solidFill>
                <a:latin typeface="Helvetica Light"/>
                <a:cs typeface="Helvetica Light"/>
              </a:rPr>
              <a:t>Skaarup </a:t>
            </a:r>
            <a:r>
              <a:rPr lang="da-DK" sz="2600" dirty="0">
                <a:solidFill>
                  <a:srgbClr val="000000"/>
                </a:solidFill>
                <a:latin typeface="Helvetica Light"/>
                <a:cs typeface="Helvetica Light"/>
              </a:rPr>
              <a:t>ses der på, om hårde straffe virkelig er nødvendigt i et samfund som vores. </a:t>
            </a:r>
            <a:r>
              <a:rPr lang="da-DK" sz="2600" dirty="0" smtClean="0">
                <a:solidFill>
                  <a:srgbClr val="000000"/>
                </a:solidFill>
                <a:latin typeface="Helvetica Light"/>
                <a:cs typeface="Helvetica Light"/>
              </a:rPr>
              <a:t>Han </a:t>
            </a:r>
            <a:r>
              <a:rPr lang="da-DK" sz="2600" dirty="0">
                <a:solidFill>
                  <a:srgbClr val="000000"/>
                </a:solidFill>
                <a:latin typeface="Helvetica Light"/>
                <a:cs typeface="Helvetica Light"/>
              </a:rPr>
              <a:t>mener at forskningen om at straf ikke virker præventivt er </a:t>
            </a:r>
            <a:r>
              <a:rPr lang="da-DK" sz="2600" dirty="0" smtClean="0">
                <a:solidFill>
                  <a:srgbClr val="000000"/>
                </a:solidFill>
                <a:latin typeface="Helvetica Light"/>
                <a:cs typeface="Helvetica Light"/>
              </a:rPr>
              <a:t>tom snak</a:t>
            </a:r>
            <a:r>
              <a:rPr lang="da-DK" sz="2600" dirty="0">
                <a:solidFill>
                  <a:srgbClr val="000000"/>
                </a:solidFill>
                <a:latin typeface="Helvetica Light"/>
                <a:cs typeface="Helvetica Light"/>
              </a:rPr>
              <a:t>. Han mener bestemt at konsekvens har en effekt (bilag </a:t>
            </a:r>
            <a:r>
              <a:rPr lang="da-DK" sz="2600" dirty="0" smtClean="0">
                <a:solidFill>
                  <a:srgbClr val="000000"/>
                </a:solidFill>
                <a:latin typeface="Helvetica Light"/>
                <a:cs typeface="Helvetica Light"/>
              </a:rPr>
              <a:t>2). Folkeafstemningen </a:t>
            </a:r>
            <a:r>
              <a:rPr lang="da-DK" sz="2600" dirty="0">
                <a:solidFill>
                  <a:srgbClr val="000000"/>
                </a:solidFill>
                <a:latin typeface="Helvetica Light"/>
                <a:cs typeface="Helvetica Light"/>
              </a:rPr>
              <a:t>på Facebook har også rettet blikket mod hårdere straffe, og her mener Peter Skaarup at man skal lytte til </a:t>
            </a:r>
            <a:r>
              <a:rPr lang="da-DK" sz="2600" dirty="0" smtClean="0">
                <a:solidFill>
                  <a:srgbClr val="000000"/>
                </a:solidFill>
                <a:latin typeface="Helvetica Light"/>
                <a:cs typeface="Helvetica Light"/>
              </a:rPr>
              <a:t>befolkningen </a:t>
            </a:r>
            <a:r>
              <a:rPr lang="da-DK" sz="2600" dirty="0">
                <a:solidFill>
                  <a:srgbClr val="000000"/>
                </a:solidFill>
                <a:latin typeface="Helvetica Light"/>
                <a:cs typeface="Helvetica Light"/>
              </a:rPr>
              <a:t>(bilag </a:t>
            </a:r>
            <a:r>
              <a:rPr lang="da-DK" sz="2600" dirty="0" smtClean="0">
                <a:solidFill>
                  <a:srgbClr val="000000"/>
                </a:solidFill>
                <a:latin typeface="Helvetica Light"/>
                <a:cs typeface="Helvetica Light"/>
              </a:rPr>
              <a:t>2). </a:t>
            </a:r>
            <a:r>
              <a:rPr lang="da-DK" sz="2600" dirty="0">
                <a:solidFill>
                  <a:srgbClr val="000000"/>
                </a:solidFill>
                <a:latin typeface="Helvetica Light"/>
                <a:cs typeface="Helvetica Light"/>
              </a:rPr>
              <a:t>Peter Skaarup slutter af med sige at han søger hurtig handling fra ministeriets side. </a:t>
            </a:r>
          </a:p>
        </p:txBody>
      </p:sp>
      <p:pic>
        <p:nvPicPr>
          <p:cNvPr id="4" name="Billede 3"/>
          <p:cNvPicPr>
            <a:picLocks noChangeAspect="1"/>
          </p:cNvPicPr>
          <p:nvPr/>
        </p:nvPicPr>
        <p:blipFill>
          <a:blip r:embed="rId2"/>
          <a:stretch>
            <a:fillRect/>
          </a:stretch>
        </p:blipFill>
        <p:spPr>
          <a:xfrm>
            <a:off x="7236296" y="5661248"/>
            <a:ext cx="1540644" cy="985629"/>
          </a:xfrm>
          <a:prstGeom prst="rect">
            <a:avLst/>
          </a:prstGeom>
        </p:spPr>
      </p:pic>
    </p:spTree>
    <p:extLst>
      <p:ext uri="{BB962C8B-B14F-4D97-AF65-F5344CB8AC3E}">
        <p14:creationId xmlns:p14="http://schemas.microsoft.com/office/powerpoint/2010/main" val="39335365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924</TotalTime>
  <Words>1461</Words>
  <Application>Microsoft Macintosh PowerPoint</Application>
  <PresentationFormat>Skærmshow (4:3)</PresentationFormat>
  <Paragraphs>76</Paragraphs>
  <Slides>23</Slides>
  <Notes>0</Notes>
  <HiddenSlides>0</HiddenSlides>
  <MMClips>0</MMClips>
  <ScaleCrop>false</ScaleCrop>
  <HeadingPairs>
    <vt:vector size="4" baseType="variant">
      <vt:variant>
        <vt:lpstr>Tema</vt:lpstr>
      </vt:variant>
      <vt:variant>
        <vt:i4>1</vt:i4>
      </vt:variant>
      <vt:variant>
        <vt:lpstr>Diastitler</vt:lpstr>
      </vt:variant>
      <vt:variant>
        <vt:i4>23</vt:i4>
      </vt:variant>
    </vt:vector>
  </HeadingPairs>
  <TitlesOfParts>
    <vt:vector size="24" baseType="lpstr">
      <vt:lpstr>Kontortema</vt:lpstr>
      <vt:lpstr>SKRIVEFAGET</vt:lpstr>
      <vt:lpstr>Dårlig indledning til en dansk stil</vt:lpstr>
      <vt:lpstr>PowerPoint-præsentation</vt:lpstr>
      <vt:lpstr>Indforståethed</vt:lpstr>
      <vt:lpstr>Tekstens brug af informationer</vt:lpstr>
      <vt:lpstr>Tekstens brug af informationer</vt:lpstr>
      <vt:lpstr>Substantivers bestemthedsform</vt:lpstr>
      <vt:lpstr>Brug af proformer</vt:lpstr>
      <vt:lpstr>Eksempel 1: Indforståethed</vt:lpstr>
      <vt:lpstr>Eksempel 1: Indforståethed</vt:lpstr>
      <vt:lpstr>Eksempel 1: Indforståethed</vt:lpstr>
      <vt:lpstr>Øvelse 1: Find ni fejl. Ret. Forklar.</vt:lpstr>
      <vt:lpstr>Øvelse 1: Find ni fejl. Ret. Forklar.</vt:lpstr>
      <vt:lpstr>Øvelse 1: Find ni fejl. Ret. Forklar.</vt:lpstr>
      <vt:lpstr>Øvelse 2: Beskriv et billede</vt:lpstr>
      <vt:lpstr>PowerPoint-præsentation</vt:lpstr>
      <vt:lpstr>Læserens forhåndsviden</vt:lpstr>
      <vt:lpstr>Læserens forhåndsviden</vt:lpstr>
      <vt:lpstr>Læserens forhåndsviden</vt:lpstr>
      <vt:lpstr>Læserens forhåndsviden</vt:lpstr>
      <vt:lpstr>Eksempel 2: Hvilken type læser henvender denne tekst sig til?</vt:lpstr>
      <vt:lpstr>Eksempel 3: Hvilken type læser henvender denne tekst sig til?</vt:lpstr>
      <vt:lpstr>Øvelse 3: Læserens forhåndsviden</vt:lpstr>
    </vt:vector>
  </TitlesOfParts>
  <Company>Skanderborg Gymnasium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SKRIVEFAGET</dc:title>
  <dc:creator>Søren Rasmussen</dc:creator>
  <cp:lastModifiedBy>Jakob Peter Thomsen</cp:lastModifiedBy>
  <cp:revision>110</cp:revision>
  <dcterms:created xsi:type="dcterms:W3CDTF">2012-06-21T12:11:23Z</dcterms:created>
  <dcterms:modified xsi:type="dcterms:W3CDTF">2015-11-24T20:56:33Z</dcterms:modified>
</cp:coreProperties>
</file>