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sldIdLst>
    <p:sldId id="256" r:id="rId2"/>
    <p:sldId id="264" r:id="rId3"/>
    <p:sldId id="267" r:id="rId4"/>
    <p:sldId id="268" r:id="rId5"/>
    <p:sldId id="266" r:id="rId6"/>
    <p:sldId id="269" r:id="rId7"/>
    <p:sldId id="270" r:id="rId8"/>
    <p:sldId id="271" r:id="rId9"/>
    <p:sldId id="272" r:id="rId10"/>
    <p:sldId id="274" r:id="rId11"/>
    <p:sldId id="273" r:id="rId12"/>
    <p:sldId id="275" r:id="rId13"/>
    <p:sldId id="276" r:id="rId14"/>
    <p:sldId id="277" r:id="rId15"/>
    <p:sldId id="278" r:id="rId16"/>
  </p:sldIdLst>
  <p:sldSz cx="9144000" cy="6858000" type="screen4x3"/>
  <p:notesSz cx="6858000" cy="9144000"/>
  <p:defaultTextStyle>
    <a:defPPr>
      <a:defRPr lang="da-DK"/>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100" d="100"/>
          <a:sy n="100" d="100"/>
        </p:scale>
        <p:origin x="-1888" y="-33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theme" Target="theme/theme1.xml"/><Relationship Id="rId21"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printerSettings" Target="printerSettings/printerSettings1.bin"/><Relationship Id="rId18" Type="http://schemas.openxmlformats.org/officeDocument/2006/relationships/presProps" Target="presProps.xml"/><Relationship Id="rId19" Type="http://schemas.openxmlformats.org/officeDocument/2006/relationships/viewProps" Target="view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s">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a-DK" smtClean="0"/>
              <a:t>Klik for at redigere i masteren</a:t>
            </a:r>
            <a:endParaRPr lang="da-DK"/>
          </a:p>
        </p:txBody>
      </p:sp>
      <p:sp>
        <p:nvSpPr>
          <p:cNvPr id="3" name="U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smtClean="0"/>
              <a:t>Klik for at redigere undertiteltypografien i masteren</a:t>
            </a:r>
            <a:endParaRPr lang="da-DK"/>
          </a:p>
        </p:txBody>
      </p:sp>
      <p:sp>
        <p:nvSpPr>
          <p:cNvPr id="4" name="Pladsholder til dato 3"/>
          <p:cNvSpPr>
            <a:spLocks noGrp="1"/>
          </p:cNvSpPr>
          <p:nvPr>
            <p:ph type="dt" sz="half" idx="10"/>
          </p:nvPr>
        </p:nvSpPr>
        <p:spPr/>
        <p:txBody>
          <a:bodyPr/>
          <a:lstStyle/>
          <a:p>
            <a:fld id="{609BC776-E3F0-7B4D-9934-14DC0265340D}" type="datetimeFigureOut">
              <a:rPr lang="da-DK" smtClean="0"/>
              <a:t>24/11/15</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BC319940-CA0C-C744-9B07-3582C74EA270}" type="slidenum">
              <a:rPr lang="da-DK" smtClean="0"/>
              <a:t>‹nr.›</a:t>
            </a:fld>
            <a:endParaRPr lang="da-DK"/>
          </a:p>
        </p:txBody>
      </p:sp>
    </p:spTree>
    <p:extLst>
      <p:ext uri="{BB962C8B-B14F-4D97-AF65-F5344CB8AC3E}">
        <p14:creationId xmlns:p14="http://schemas.microsoft.com/office/powerpoint/2010/main" val="28689233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masteren</a:t>
            </a:r>
            <a:endParaRPr lang="da-DK"/>
          </a:p>
        </p:txBody>
      </p:sp>
      <p:sp>
        <p:nvSpPr>
          <p:cNvPr id="3" name="Pladsholder til lodret titel 2"/>
          <p:cNvSpPr>
            <a:spLocks noGrp="1"/>
          </p:cNvSpPr>
          <p:nvPr>
            <p:ph type="body" orient="vert" idx="1"/>
          </p:nvPr>
        </p:nvSpPr>
        <p:spPr/>
        <p:txBody>
          <a:bodyPr vert="eaVert"/>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609BC776-E3F0-7B4D-9934-14DC0265340D}" type="datetimeFigureOut">
              <a:rPr lang="da-DK" smtClean="0"/>
              <a:t>24/11/15</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BC319940-CA0C-C744-9B07-3582C74EA270}" type="slidenum">
              <a:rPr lang="da-DK" smtClean="0"/>
              <a:t>‹nr.›</a:t>
            </a:fld>
            <a:endParaRPr lang="da-DK"/>
          </a:p>
        </p:txBody>
      </p:sp>
    </p:spTree>
    <p:extLst>
      <p:ext uri="{BB962C8B-B14F-4D97-AF65-F5344CB8AC3E}">
        <p14:creationId xmlns:p14="http://schemas.microsoft.com/office/powerpoint/2010/main" val="34171132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629400" y="274638"/>
            <a:ext cx="2057400" cy="5851525"/>
          </a:xfrm>
        </p:spPr>
        <p:txBody>
          <a:bodyPr vert="eaVert"/>
          <a:lstStyle/>
          <a:p>
            <a:r>
              <a:rPr lang="da-DK" smtClean="0"/>
              <a:t>Klik for at redigere i masteren</a:t>
            </a:r>
            <a:endParaRPr lang="da-DK"/>
          </a:p>
        </p:txBody>
      </p:sp>
      <p:sp>
        <p:nvSpPr>
          <p:cNvPr id="3" name="Pladsholder til lodret titel 2"/>
          <p:cNvSpPr>
            <a:spLocks noGrp="1"/>
          </p:cNvSpPr>
          <p:nvPr>
            <p:ph type="body" orient="vert" idx="1"/>
          </p:nvPr>
        </p:nvSpPr>
        <p:spPr>
          <a:xfrm>
            <a:off x="457200" y="274638"/>
            <a:ext cx="6019800" cy="5851525"/>
          </a:xfrm>
        </p:spPr>
        <p:txBody>
          <a:bodyPr vert="eaVert"/>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609BC776-E3F0-7B4D-9934-14DC0265340D}" type="datetimeFigureOut">
              <a:rPr lang="da-DK" smtClean="0"/>
              <a:t>24/11/15</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BC319940-CA0C-C744-9B07-3582C74EA270}" type="slidenum">
              <a:rPr lang="da-DK" smtClean="0"/>
              <a:t>‹nr.›</a:t>
            </a:fld>
            <a:endParaRPr lang="da-DK"/>
          </a:p>
        </p:txBody>
      </p:sp>
    </p:spTree>
    <p:extLst>
      <p:ext uri="{BB962C8B-B14F-4D97-AF65-F5344CB8AC3E}">
        <p14:creationId xmlns:p14="http://schemas.microsoft.com/office/powerpoint/2010/main" val="13205850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masteren</a:t>
            </a:r>
            <a:endParaRPr lang="da-DK"/>
          </a:p>
        </p:txBody>
      </p:sp>
      <p:sp>
        <p:nvSpPr>
          <p:cNvPr id="3" name="Pladsholder til indhold 2"/>
          <p:cNvSpPr>
            <a:spLocks noGrp="1"/>
          </p:cNvSpPr>
          <p:nvPr>
            <p:ph idx="1"/>
          </p:nvPr>
        </p:nvSpPr>
        <p:spPr/>
        <p:txBody>
          <a:body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609BC776-E3F0-7B4D-9934-14DC0265340D}" type="datetimeFigureOut">
              <a:rPr lang="da-DK" smtClean="0"/>
              <a:t>24/11/15</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BC319940-CA0C-C744-9B07-3582C74EA270}" type="slidenum">
              <a:rPr lang="da-DK" smtClean="0"/>
              <a:t>‹nr.›</a:t>
            </a:fld>
            <a:endParaRPr lang="da-DK"/>
          </a:p>
        </p:txBody>
      </p:sp>
    </p:spTree>
    <p:extLst>
      <p:ext uri="{BB962C8B-B14F-4D97-AF65-F5344CB8AC3E}">
        <p14:creationId xmlns:p14="http://schemas.microsoft.com/office/powerpoint/2010/main" val="20661443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a-DK" smtClean="0"/>
              <a:t>Klik for at redigere i masteren</a:t>
            </a:r>
            <a:endParaRPr lang="da-DK"/>
          </a:p>
        </p:txBody>
      </p:sp>
      <p:sp>
        <p:nvSpPr>
          <p:cNvPr id="3" name="Pladsholder til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smtClean="0"/>
              <a:t>Klik for at redigere teksttypografierne i masteren</a:t>
            </a:r>
          </a:p>
        </p:txBody>
      </p:sp>
      <p:sp>
        <p:nvSpPr>
          <p:cNvPr id="4" name="Pladsholder til dato 3"/>
          <p:cNvSpPr>
            <a:spLocks noGrp="1"/>
          </p:cNvSpPr>
          <p:nvPr>
            <p:ph type="dt" sz="half" idx="10"/>
          </p:nvPr>
        </p:nvSpPr>
        <p:spPr/>
        <p:txBody>
          <a:bodyPr/>
          <a:lstStyle/>
          <a:p>
            <a:fld id="{609BC776-E3F0-7B4D-9934-14DC0265340D}" type="datetimeFigureOut">
              <a:rPr lang="da-DK" smtClean="0"/>
              <a:t>24/11/15</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diasnummer 5"/>
          <p:cNvSpPr>
            <a:spLocks noGrp="1"/>
          </p:cNvSpPr>
          <p:nvPr>
            <p:ph type="sldNum" sz="quarter" idx="12"/>
          </p:nvPr>
        </p:nvSpPr>
        <p:spPr/>
        <p:txBody>
          <a:bodyPr/>
          <a:lstStyle/>
          <a:p>
            <a:fld id="{BC319940-CA0C-C744-9B07-3582C74EA270}" type="slidenum">
              <a:rPr lang="da-DK" smtClean="0"/>
              <a:t>‹nr.›</a:t>
            </a:fld>
            <a:endParaRPr lang="da-DK"/>
          </a:p>
        </p:txBody>
      </p:sp>
    </p:spTree>
    <p:extLst>
      <p:ext uri="{BB962C8B-B14F-4D97-AF65-F5344CB8AC3E}">
        <p14:creationId xmlns:p14="http://schemas.microsoft.com/office/powerpoint/2010/main" val="14248336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masteren</a:t>
            </a:r>
            <a:endParaRPr lang="da-DK"/>
          </a:p>
        </p:txBody>
      </p:sp>
      <p:sp>
        <p:nvSpPr>
          <p:cNvPr id="3" name="Pladsholder til indhol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indhol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dato 4"/>
          <p:cNvSpPr>
            <a:spLocks noGrp="1"/>
          </p:cNvSpPr>
          <p:nvPr>
            <p:ph type="dt" sz="half" idx="10"/>
          </p:nvPr>
        </p:nvSpPr>
        <p:spPr/>
        <p:txBody>
          <a:bodyPr/>
          <a:lstStyle/>
          <a:p>
            <a:fld id="{609BC776-E3F0-7B4D-9934-14DC0265340D}" type="datetimeFigureOut">
              <a:rPr lang="da-DK" smtClean="0"/>
              <a:t>24/11/15</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BC319940-CA0C-C744-9B07-3582C74EA270}" type="slidenum">
              <a:rPr lang="da-DK" smtClean="0"/>
              <a:t>‹nr.›</a:t>
            </a:fld>
            <a:endParaRPr lang="da-DK"/>
          </a:p>
        </p:txBody>
      </p:sp>
    </p:spTree>
    <p:extLst>
      <p:ext uri="{BB962C8B-B14F-4D97-AF65-F5344CB8AC3E}">
        <p14:creationId xmlns:p14="http://schemas.microsoft.com/office/powerpoint/2010/main" val="33573784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a-DK" smtClean="0"/>
              <a:t>Klik for at redigere i masteren</a:t>
            </a:r>
            <a:endParaRPr lang="da-DK"/>
          </a:p>
        </p:txBody>
      </p:sp>
      <p:sp>
        <p:nvSpPr>
          <p:cNvPr id="3" name="Pladsholder til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teksttypografierne i masteren</a:t>
            </a:r>
          </a:p>
        </p:txBody>
      </p:sp>
      <p:sp>
        <p:nvSpPr>
          <p:cNvPr id="4" name="Pladsholder til ind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Klik for at redigere teksttypografierne i masteren</a:t>
            </a:r>
          </a:p>
        </p:txBody>
      </p:sp>
      <p:sp>
        <p:nvSpPr>
          <p:cNvPr id="6" name="Pladsholder til ind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7" name="Pladsholder til dato 6"/>
          <p:cNvSpPr>
            <a:spLocks noGrp="1"/>
          </p:cNvSpPr>
          <p:nvPr>
            <p:ph type="dt" sz="half" idx="10"/>
          </p:nvPr>
        </p:nvSpPr>
        <p:spPr/>
        <p:txBody>
          <a:bodyPr/>
          <a:lstStyle/>
          <a:p>
            <a:fld id="{609BC776-E3F0-7B4D-9934-14DC0265340D}" type="datetimeFigureOut">
              <a:rPr lang="da-DK" smtClean="0"/>
              <a:t>24/11/15</a:t>
            </a:fld>
            <a:endParaRPr lang="da-DK"/>
          </a:p>
        </p:txBody>
      </p:sp>
      <p:sp>
        <p:nvSpPr>
          <p:cNvPr id="8" name="Pladsholder til sidefod 7"/>
          <p:cNvSpPr>
            <a:spLocks noGrp="1"/>
          </p:cNvSpPr>
          <p:nvPr>
            <p:ph type="ftr" sz="quarter" idx="11"/>
          </p:nvPr>
        </p:nvSpPr>
        <p:spPr/>
        <p:txBody>
          <a:bodyPr/>
          <a:lstStyle/>
          <a:p>
            <a:endParaRPr lang="da-DK"/>
          </a:p>
        </p:txBody>
      </p:sp>
      <p:sp>
        <p:nvSpPr>
          <p:cNvPr id="9" name="Pladsholder til diasnummer 8"/>
          <p:cNvSpPr>
            <a:spLocks noGrp="1"/>
          </p:cNvSpPr>
          <p:nvPr>
            <p:ph type="sldNum" sz="quarter" idx="12"/>
          </p:nvPr>
        </p:nvSpPr>
        <p:spPr/>
        <p:txBody>
          <a:bodyPr/>
          <a:lstStyle/>
          <a:p>
            <a:fld id="{BC319940-CA0C-C744-9B07-3582C74EA270}" type="slidenum">
              <a:rPr lang="da-DK" smtClean="0"/>
              <a:t>‹nr.›</a:t>
            </a:fld>
            <a:endParaRPr lang="da-DK"/>
          </a:p>
        </p:txBody>
      </p:sp>
    </p:spTree>
    <p:extLst>
      <p:ext uri="{BB962C8B-B14F-4D97-AF65-F5344CB8AC3E}">
        <p14:creationId xmlns:p14="http://schemas.microsoft.com/office/powerpoint/2010/main" val="41289056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masteren</a:t>
            </a:r>
            <a:endParaRPr lang="da-DK"/>
          </a:p>
        </p:txBody>
      </p:sp>
      <p:sp>
        <p:nvSpPr>
          <p:cNvPr id="3" name="Pladsholder til dato 2"/>
          <p:cNvSpPr>
            <a:spLocks noGrp="1"/>
          </p:cNvSpPr>
          <p:nvPr>
            <p:ph type="dt" sz="half" idx="10"/>
          </p:nvPr>
        </p:nvSpPr>
        <p:spPr/>
        <p:txBody>
          <a:bodyPr/>
          <a:lstStyle/>
          <a:p>
            <a:fld id="{609BC776-E3F0-7B4D-9934-14DC0265340D}" type="datetimeFigureOut">
              <a:rPr lang="da-DK" smtClean="0"/>
              <a:t>24/11/15</a:t>
            </a:fld>
            <a:endParaRPr lang="da-DK"/>
          </a:p>
        </p:txBody>
      </p:sp>
      <p:sp>
        <p:nvSpPr>
          <p:cNvPr id="4" name="Pladsholder til sidefod 3"/>
          <p:cNvSpPr>
            <a:spLocks noGrp="1"/>
          </p:cNvSpPr>
          <p:nvPr>
            <p:ph type="ftr" sz="quarter" idx="11"/>
          </p:nvPr>
        </p:nvSpPr>
        <p:spPr/>
        <p:txBody>
          <a:bodyPr/>
          <a:lstStyle/>
          <a:p>
            <a:endParaRPr lang="da-DK"/>
          </a:p>
        </p:txBody>
      </p:sp>
      <p:sp>
        <p:nvSpPr>
          <p:cNvPr id="5" name="Pladsholder til diasnummer 4"/>
          <p:cNvSpPr>
            <a:spLocks noGrp="1"/>
          </p:cNvSpPr>
          <p:nvPr>
            <p:ph type="sldNum" sz="quarter" idx="12"/>
          </p:nvPr>
        </p:nvSpPr>
        <p:spPr/>
        <p:txBody>
          <a:bodyPr/>
          <a:lstStyle/>
          <a:p>
            <a:fld id="{BC319940-CA0C-C744-9B07-3582C74EA270}" type="slidenum">
              <a:rPr lang="da-DK" smtClean="0"/>
              <a:t>‹nr.›</a:t>
            </a:fld>
            <a:endParaRPr lang="da-DK"/>
          </a:p>
        </p:txBody>
      </p:sp>
    </p:spTree>
    <p:extLst>
      <p:ext uri="{BB962C8B-B14F-4D97-AF65-F5344CB8AC3E}">
        <p14:creationId xmlns:p14="http://schemas.microsoft.com/office/powerpoint/2010/main" val="13533004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fld id="{609BC776-E3F0-7B4D-9934-14DC0265340D}" type="datetimeFigureOut">
              <a:rPr lang="da-DK" smtClean="0"/>
              <a:t>24/11/15</a:t>
            </a:fld>
            <a:endParaRPr lang="da-DK"/>
          </a:p>
        </p:txBody>
      </p:sp>
      <p:sp>
        <p:nvSpPr>
          <p:cNvPr id="3" name="Pladsholder til sidefod 2"/>
          <p:cNvSpPr>
            <a:spLocks noGrp="1"/>
          </p:cNvSpPr>
          <p:nvPr>
            <p:ph type="ftr" sz="quarter" idx="11"/>
          </p:nvPr>
        </p:nvSpPr>
        <p:spPr/>
        <p:txBody>
          <a:bodyPr/>
          <a:lstStyle/>
          <a:p>
            <a:endParaRPr lang="da-DK"/>
          </a:p>
        </p:txBody>
      </p:sp>
      <p:sp>
        <p:nvSpPr>
          <p:cNvPr id="4" name="Pladsholder til diasnummer 3"/>
          <p:cNvSpPr>
            <a:spLocks noGrp="1"/>
          </p:cNvSpPr>
          <p:nvPr>
            <p:ph type="sldNum" sz="quarter" idx="12"/>
          </p:nvPr>
        </p:nvSpPr>
        <p:spPr/>
        <p:txBody>
          <a:bodyPr/>
          <a:lstStyle/>
          <a:p>
            <a:fld id="{BC319940-CA0C-C744-9B07-3582C74EA270}" type="slidenum">
              <a:rPr lang="da-DK" smtClean="0"/>
              <a:t>‹nr.›</a:t>
            </a:fld>
            <a:endParaRPr lang="da-DK"/>
          </a:p>
        </p:txBody>
      </p:sp>
    </p:spTree>
    <p:extLst>
      <p:ext uri="{BB962C8B-B14F-4D97-AF65-F5344CB8AC3E}">
        <p14:creationId xmlns:p14="http://schemas.microsoft.com/office/powerpoint/2010/main" val="5071421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a-DK" smtClean="0"/>
              <a:t>Klik for at redigere i masteren</a:t>
            </a:r>
            <a:endParaRPr lang="da-DK"/>
          </a:p>
        </p:txBody>
      </p:sp>
      <p:sp>
        <p:nvSpPr>
          <p:cNvPr id="3" name="Pladsholder til ind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teksttypografierne i masteren</a:t>
            </a:r>
          </a:p>
        </p:txBody>
      </p:sp>
      <p:sp>
        <p:nvSpPr>
          <p:cNvPr id="5" name="Pladsholder til dato 4"/>
          <p:cNvSpPr>
            <a:spLocks noGrp="1"/>
          </p:cNvSpPr>
          <p:nvPr>
            <p:ph type="dt" sz="half" idx="10"/>
          </p:nvPr>
        </p:nvSpPr>
        <p:spPr/>
        <p:txBody>
          <a:bodyPr/>
          <a:lstStyle/>
          <a:p>
            <a:fld id="{609BC776-E3F0-7B4D-9934-14DC0265340D}" type="datetimeFigureOut">
              <a:rPr lang="da-DK" smtClean="0"/>
              <a:t>24/11/15</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BC319940-CA0C-C744-9B07-3582C74EA270}" type="slidenum">
              <a:rPr lang="da-DK" smtClean="0"/>
              <a:t>‹nr.›</a:t>
            </a:fld>
            <a:endParaRPr lang="da-DK"/>
          </a:p>
        </p:txBody>
      </p:sp>
    </p:spTree>
    <p:extLst>
      <p:ext uri="{BB962C8B-B14F-4D97-AF65-F5344CB8AC3E}">
        <p14:creationId xmlns:p14="http://schemas.microsoft.com/office/powerpoint/2010/main" val="17054770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a-DK" smtClean="0"/>
              <a:t>Klik for at redigere i masteren</a:t>
            </a:r>
            <a:endParaRPr lang="da-DK"/>
          </a:p>
        </p:txBody>
      </p:sp>
      <p:sp>
        <p:nvSpPr>
          <p:cNvPr id="3" name="Pladsholder til bille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smtClean="0"/>
              <a:t>Klik for at redigere teksttypografierne i masteren</a:t>
            </a:r>
          </a:p>
        </p:txBody>
      </p:sp>
      <p:sp>
        <p:nvSpPr>
          <p:cNvPr id="5" name="Pladsholder til dato 4"/>
          <p:cNvSpPr>
            <a:spLocks noGrp="1"/>
          </p:cNvSpPr>
          <p:nvPr>
            <p:ph type="dt" sz="half" idx="10"/>
          </p:nvPr>
        </p:nvSpPr>
        <p:spPr/>
        <p:txBody>
          <a:bodyPr/>
          <a:lstStyle/>
          <a:p>
            <a:fld id="{609BC776-E3F0-7B4D-9934-14DC0265340D}" type="datetimeFigureOut">
              <a:rPr lang="da-DK" smtClean="0"/>
              <a:t>24/11/15</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diasnummer 6"/>
          <p:cNvSpPr>
            <a:spLocks noGrp="1"/>
          </p:cNvSpPr>
          <p:nvPr>
            <p:ph type="sldNum" sz="quarter" idx="12"/>
          </p:nvPr>
        </p:nvSpPr>
        <p:spPr/>
        <p:txBody>
          <a:bodyPr/>
          <a:lstStyle/>
          <a:p>
            <a:fld id="{BC319940-CA0C-C744-9B07-3582C74EA270}" type="slidenum">
              <a:rPr lang="da-DK" smtClean="0"/>
              <a:t>‹nr.›</a:t>
            </a:fld>
            <a:endParaRPr lang="da-DK"/>
          </a:p>
        </p:txBody>
      </p:sp>
    </p:spTree>
    <p:extLst>
      <p:ext uri="{BB962C8B-B14F-4D97-AF65-F5344CB8AC3E}">
        <p14:creationId xmlns:p14="http://schemas.microsoft.com/office/powerpoint/2010/main" val="247466606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a-DK" smtClean="0"/>
              <a:t>Klik for at redigere i masteren</a:t>
            </a:r>
            <a:endParaRPr lang="da-DK"/>
          </a:p>
        </p:txBody>
      </p:sp>
      <p:sp>
        <p:nvSpPr>
          <p:cNvPr id="3" name="Pladsholder til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9BC776-E3F0-7B4D-9934-14DC0265340D}" type="datetimeFigureOut">
              <a:rPr lang="da-DK" smtClean="0"/>
              <a:t>24/11/15</a:t>
            </a:fld>
            <a:endParaRPr lang="da-DK"/>
          </a:p>
        </p:txBody>
      </p:sp>
      <p:sp>
        <p:nvSpPr>
          <p:cNvPr id="5" name="Pladsholder til sidefod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p>
        </p:txBody>
      </p:sp>
      <p:sp>
        <p:nvSpPr>
          <p:cNvPr id="6" name="Pladsholder til dias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319940-CA0C-C744-9B07-3582C74EA270}" type="slidenum">
              <a:rPr lang="da-DK" smtClean="0"/>
              <a:t>‹nr.›</a:t>
            </a:fld>
            <a:endParaRPr lang="da-DK"/>
          </a:p>
        </p:txBody>
      </p:sp>
    </p:spTree>
    <p:extLst>
      <p:ext uri="{BB962C8B-B14F-4D97-AF65-F5344CB8AC3E}">
        <p14:creationId xmlns:p14="http://schemas.microsoft.com/office/powerpoint/2010/main" val="46234791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da-DK"/>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 Id="rId3" Type="http://schemas.openxmlformats.org/officeDocument/2006/relationships/image" Target="../media/image1.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image" Target="../media/image2.png"/><Relationship Id="rId3"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a-DK" dirty="0" smtClean="0">
                <a:latin typeface="Helvetica"/>
                <a:cs typeface="Helvetica"/>
              </a:rPr>
              <a:t>SKRIVEFAGET</a:t>
            </a:r>
            <a:endParaRPr lang="da-DK" dirty="0">
              <a:latin typeface="Helvetica"/>
              <a:cs typeface="Helvetica"/>
            </a:endParaRPr>
          </a:p>
        </p:txBody>
      </p:sp>
      <p:sp>
        <p:nvSpPr>
          <p:cNvPr id="3" name="Undertitel 2"/>
          <p:cNvSpPr>
            <a:spLocks noGrp="1"/>
          </p:cNvSpPr>
          <p:nvPr>
            <p:ph type="subTitle" idx="1"/>
          </p:nvPr>
        </p:nvSpPr>
        <p:spPr/>
        <p:txBody>
          <a:bodyPr>
            <a:normAutofit/>
          </a:bodyPr>
          <a:lstStyle/>
          <a:p>
            <a:r>
              <a:rPr lang="da-DK" sz="2900" dirty="0" smtClean="0">
                <a:solidFill>
                  <a:srgbClr val="4F81BD"/>
                </a:solidFill>
                <a:latin typeface="Helvetica Light"/>
                <a:cs typeface="Helvetica Light"/>
              </a:rPr>
              <a:t>Modul </a:t>
            </a:r>
            <a:r>
              <a:rPr lang="da-DK" sz="2900" dirty="0">
                <a:solidFill>
                  <a:srgbClr val="4F81BD"/>
                </a:solidFill>
                <a:latin typeface="Helvetica Light"/>
                <a:cs typeface="Helvetica Light"/>
              </a:rPr>
              <a:t>2</a:t>
            </a:r>
            <a:r>
              <a:rPr lang="da-DK" sz="2900" dirty="0" smtClean="0">
                <a:solidFill>
                  <a:srgbClr val="4F81BD"/>
                </a:solidFill>
                <a:latin typeface="Helvetica Light"/>
                <a:cs typeface="Helvetica Light"/>
              </a:rPr>
              <a:t>: </a:t>
            </a:r>
            <a:r>
              <a:rPr lang="da-DK" sz="2900" dirty="0" smtClean="0">
                <a:latin typeface="Helvetica Light"/>
                <a:cs typeface="Helvetica Light"/>
              </a:rPr>
              <a:t>Tekstsammenhæng</a:t>
            </a:r>
          </a:p>
          <a:p>
            <a:r>
              <a:rPr lang="da-DK" sz="2900" dirty="0" smtClean="0">
                <a:solidFill>
                  <a:srgbClr val="4F81BD"/>
                </a:solidFill>
                <a:latin typeface="Helvetica Light"/>
                <a:cs typeface="Helvetica Light"/>
              </a:rPr>
              <a:t>Lektion 3: </a:t>
            </a:r>
            <a:r>
              <a:rPr lang="da-DK" sz="2900" dirty="0" smtClean="0">
                <a:latin typeface="Helvetica Light"/>
                <a:cs typeface="Helvetica Light"/>
              </a:rPr>
              <a:t>Fra emnesætning til afsnit</a:t>
            </a:r>
            <a:endParaRPr lang="da-DK" sz="2900" dirty="0">
              <a:latin typeface="Helvetica Light"/>
              <a:cs typeface="Helvetica Light"/>
            </a:endParaRPr>
          </a:p>
        </p:txBody>
      </p:sp>
      <p:pic>
        <p:nvPicPr>
          <p:cNvPr id="4" name="Billede 3"/>
          <p:cNvPicPr>
            <a:picLocks noChangeAspect="1"/>
          </p:cNvPicPr>
          <p:nvPr/>
        </p:nvPicPr>
        <p:blipFill>
          <a:blip r:embed="rId2"/>
          <a:stretch>
            <a:fillRect/>
          </a:stretch>
        </p:blipFill>
        <p:spPr>
          <a:xfrm>
            <a:off x="7236296" y="5661248"/>
            <a:ext cx="1540644" cy="985629"/>
          </a:xfrm>
          <a:prstGeom prst="rect">
            <a:avLst/>
          </a:prstGeom>
        </p:spPr>
      </p:pic>
    </p:spTree>
    <p:extLst>
      <p:ext uri="{BB962C8B-B14F-4D97-AF65-F5344CB8AC3E}">
        <p14:creationId xmlns:p14="http://schemas.microsoft.com/office/powerpoint/2010/main" val="8674018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a-DK" sz="2800" dirty="0" smtClean="0">
                <a:solidFill>
                  <a:srgbClr val="FF0000"/>
                </a:solidFill>
                <a:latin typeface="Helvetica"/>
                <a:cs typeface="Helvetica"/>
              </a:rPr>
              <a:t> </a:t>
            </a:r>
            <a:r>
              <a:rPr lang="da-DK" sz="2800" dirty="0" smtClean="0">
                <a:latin typeface="Helvetica"/>
                <a:cs typeface="Helvetica"/>
              </a:rPr>
              <a:t>Forskellige forholds betydning for det gode liv</a:t>
            </a:r>
            <a:endParaRPr lang="da-DK" sz="2800" dirty="0">
              <a:latin typeface="Helvetica"/>
              <a:cs typeface="Helvetica"/>
            </a:endParaRPr>
          </a:p>
        </p:txBody>
      </p:sp>
      <p:pic>
        <p:nvPicPr>
          <p:cNvPr id="4" name="Pladsholder til indhold 3"/>
          <p:cNvPicPr>
            <a:picLocks noGrp="1"/>
          </p:cNvPicPr>
          <p:nvPr>
            <p:ph idx="1"/>
          </p:nvPr>
        </p:nvPicPr>
        <p:blipFill>
          <a:blip r:embed="rId2">
            <a:extLst>
              <a:ext uri="{28A0092B-C50C-407E-A947-70E740481C1C}">
                <a14:useLocalDpi xmlns:a14="http://schemas.microsoft.com/office/drawing/2010/main" val="0"/>
              </a:ext>
            </a:extLst>
          </a:blip>
          <a:srcRect l="-1917" r="-1917"/>
          <a:stretch>
            <a:fillRect/>
          </a:stretch>
        </p:blipFill>
        <p:spPr bwMode="auto">
          <a:xfrm>
            <a:off x="571500" y="1417639"/>
            <a:ext cx="7988300" cy="4398962"/>
          </a:xfrm>
          <a:prstGeom prst="rect">
            <a:avLst/>
          </a:prstGeom>
          <a:noFill/>
          <a:ln>
            <a:noFill/>
          </a:ln>
        </p:spPr>
      </p:pic>
      <p:pic>
        <p:nvPicPr>
          <p:cNvPr id="5" name="Billede 4"/>
          <p:cNvPicPr>
            <a:picLocks noChangeAspect="1"/>
          </p:cNvPicPr>
          <p:nvPr/>
        </p:nvPicPr>
        <p:blipFill>
          <a:blip r:embed="rId3"/>
          <a:stretch>
            <a:fillRect/>
          </a:stretch>
        </p:blipFill>
        <p:spPr>
          <a:xfrm>
            <a:off x="7236296" y="5661248"/>
            <a:ext cx="1540644" cy="985629"/>
          </a:xfrm>
          <a:prstGeom prst="rect">
            <a:avLst/>
          </a:prstGeom>
        </p:spPr>
      </p:pic>
    </p:spTree>
    <p:extLst>
      <p:ext uri="{BB962C8B-B14F-4D97-AF65-F5344CB8AC3E}">
        <p14:creationId xmlns:p14="http://schemas.microsoft.com/office/powerpoint/2010/main" val="27166893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a-DK" dirty="0" smtClean="0">
                <a:latin typeface="Helvetica"/>
                <a:cs typeface="Helvetica"/>
              </a:rPr>
              <a:t>Eksempel på et afsnit</a:t>
            </a:r>
            <a:endParaRPr lang="da-DK" dirty="0">
              <a:latin typeface="Helvetica"/>
              <a:cs typeface="Helvetica"/>
            </a:endParaRPr>
          </a:p>
        </p:txBody>
      </p:sp>
      <p:sp>
        <p:nvSpPr>
          <p:cNvPr id="3" name="Pladsholder til indhold 2"/>
          <p:cNvSpPr>
            <a:spLocks noGrp="1"/>
          </p:cNvSpPr>
          <p:nvPr>
            <p:ph idx="1"/>
          </p:nvPr>
        </p:nvSpPr>
        <p:spPr/>
        <p:txBody>
          <a:bodyPr>
            <a:normAutofit/>
          </a:bodyPr>
          <a:lstStyle/>
          <a:p>
            <a:pPr marL="0" indent="0">
              <a:buNone/>
            </a:pPr>
            <a:r>
              <a:rPr lang="da-DK" sz="2200" dirty="0">
                <a:latin typeface="Helvetica Light"/>
                <a:cs typeface="Helvetica Light"/>
              </a:rPr>
              <a:t>Når danskere skal vurdere forhold, som har betydning for det gode liv, spiller materielle forhold en stor, men ikke altdominerende rolle. Materielle forhold handler ikke kun om adgangen til materielle goder i snæver forstand, men om basale forhold som bolig, arbejde og privatøkonomi. Tabellen viser, at materielle goder rangeres som det mindst betydende af en række faktorer, der har indflydelse på det gode liv. Kun 25 procent peger på, at materielle goder har stor betydning. Også en god privatøkonomi rangerer relativt lavt i undersøgelsen. Større betydning tillægges bolig og arbejde, der kommer ind som nummer fire og fem på listen.</a:t>
            </a:r>
          </a:p>
          <a:p>
            <a:pPr marL="0" indent="0">
              <a:buNone/>
            </a:pPr>
            <a:endParaRPr lang="da-DK" sz="2200" dirty="0">
              <a:latin typeface="Helvetica Light"/>
              <a:cs typeface="Helvetica Light"/>
            </a:endParaRPr>
          </a:p>
        </p:txBody>
      </p:sp>
      <p:pic>
        <p:nvPicPr>
          <p:cNvPr id="4" name="Billede 3"/>
          <p:cNvPicPr>
            <a:picLocks noChangeAspect="1"/>
          </p:cNvPicPr>
          <p:nvPr/>
        </p:nvPicPr>
        <p:blipFill>
          <a:blip r:embed="rId2"/>
          <a:stretch>
            <a:fillRect/>
          </a:stretch>
        </p:blipFill>
        <p:spPr>
          <a:xfrm>
            <a:off x="7236296" y="5661248"/>
            <a:ext cx="1540644" cy="985629"/>
          </a:xfrm>
          <a:prstGeom prst="rect">
            <a:avLst/>
          </a:prstGeom>
        </p:spPr>
      </p:pic>
    </p:spTree>
    <p:extLst>
      <p:ext uri="{BB962C8B-B14F-4D97-AF65-F5344CB8AC3E}">
        <p14:creationId xmlns:p14="http://schemas.microsoft.com/office/powerpoint/2010/main" val="6131598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a-DK" dirty="0" smtClean="0">
                <a:latin typeface="Helvetica"/>
                <a:cs typeface="Helvetica"/>
              </a:rPr>
              <a:t>Eksempel på et afsnit</a:t>
            </a:r>
            <a:endParaRPr lang="da-DK" dirty="0">
              <a:latin typeface="Helvetica"/>
              <a:cs typeface="Helvetica"/>
            </a:endParaRPr>
          </a:p>
        </p:txBody>
      </p:sp>
      <p:sp>
        <p:nvSpPr>
          <p:cNvPr id="3" name="Pladsholder til indhold 2"/>
          <p:cNvSpPr>
            <a:spLocks noGrp="1"/>
          </p:cNvSpPr>
          <p:nvPr>
            <p:ph idx="1"/>
          </p:nvPr>
        </p:nvSpPr>
        <p:spPr/>
        <p:txBody>
          <a:bodyPr>
            <a:normAutofit/>
          </a:bodyPr>
          <a:lstStyle/>
          <a:p>
            <a:pPr marL="0" indent="0">
              <a:buNone/>
            </a:pPr>
            <a:r>
              <a:rPr lang="da-DK" sz="2200" dirty="0">
                <a:solidFill>
                  <a:srgbClr val="4F81BD"/>
                </a:solidFill>
                <a:latin typeface="Helvetica Light"/>
                <a:cs typeface="Helvetica Light"/>
              </a:rPr>
              <a:t>Når danskere skal vurdere forhold, som har betydning for det gode liv, spiller materielle forhold en stor, men ikke altdominerende rolle. </a:t>
            </a:r>
            <a:r>
              <a:rPr lang="da-DK" sz="2200" dirty="0">
                <a:latin typeface="Helvetica Light"/>
                <a:cs typeface="Helvetica Light"/>
              </a:rPr>
              <a:t>Materielle forhold handler ikke kun om adgangen til materielle goder i snæver forstand, men om basale forhold som bolig, arbejde og privatøkonomi. Tabellen viser, at materielle goder rangeres som det mindst betydende af en række faktorer, der har indflydelse på det gode liv. Kun 25 procent peger på, at materielle goder har stor betydning. Også en god privatøkonomi rangerer relativt lavt i undersøgelsen. Større betydning tillægges bolig og arbejde, der kommer ind som nummer fire og fem på listen.</a:t>
            </a:r>
          </a:p>
          <a:p>
            <a:pPr marL="0" indent="0">
              <a:buNone/>
            </a:pPr>
            <a:endParaRPr lang="da-DK" sz="2200" dirty="0">
              <a:latin typeface="Helvetica Light"/>
              <a:cs typeface="Helvetica Light"/>
            </a:endParaRPr>
          </a:p>
        </p:txBody>
      </p:sp>
      <p:pic>
        <p:nvPicPr>
          <p:cNvPr id="4" name="Billede 3"/>
          <p:cNvPicPr>
            <a:picLocks noChangeAspect="1"/>
          </p:cNvPicPr>
          <p:nvPr/>
        </p:nvPicPr>
        <p:blipFill>
          <a:blip r:embed="rId2"/>
          <a:stretch>
            <a:fillRect/>
          </a:stretch>
        </p:blipFill>
        <p:spPr>
          <a:xfrm>
            <a:off x="7236296" y="5661248"/>
            <a:ext cx="1540644" cy="985629"/>
          </a:xfrm>
          <a:prstGeom prst="rect">
            <a:avLst/>
          </a:prstGeom>
        </p:spPr>
      </p:pic>
    </p:spTree>
    <p:extLst>
      <p:ext uri="{BB962C8B-B14F-4D97-AF65-F5344CB8AC3E}">
        <p14:creationId xmlns:p14="http://schemas.microsoft.com/office/powerpoint/2010/main" val="18877331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a-DK" dirty="0" smtClean="0">
                <a:latin typeface="Helvetica"/>
                <a:cs typeface="Helvetica"/>
              </a:rPr>
              <a:t>Eksempel på et afsnit</a:t>
            </a:r>
            <a:endParaRPr lang="da-DK" dirty="0">
              <a:latin typeface="Helvetica"/>
              <a:cs typeface="Helvetica"/>
            </a:endParaRPr>
          </a:p>
        </p:txBody>
      </p:sp>
      <p:sp>
        <p:nvSpPr>
          <p:cNvPr id="3" name="Pladsholder til indhold 2"/>
          <p:cNvSpPr>
            <a:spLocks noGrp="1"/>
          </p:cNvSpPr>
          <p:nvPr>
            <p:ph idx="1"/>
          </p:nvPr>
        </p:nvSpPr>
        <p:spPr/>
        <p:txBody>
          <a:bodyPr>
            <a:normAutofit/>
          </a:bodyPr>
          <a:lstStyle/>
          <a:p>
            <a:pPr marL="0" indent="0">
              <a:buNone/>
            </a:pPr>
            <a:r>
              <a:rPr lang="da-DK" sz="2200" dirty="0">
                <a:solidFill>
                  <a:srgbClr val="4F81BD"/>
                </a:solidFill>
                <a:latin typeface="Helvetica Light"/>
                <a:cs typeface="Helvetica Light"/>
              </a:rPr>
              <a:t>Når danskere skal vurdere forhold, som har betydning for det gode liv, spiller materielle forhold en stor, men ikke altdominerende rolle. </a:t>
            </a:r>
            <a:r>
              <a:rPr lang="da-DK" sz="2200" dirty="0">
                <a:solidFill>
                  <a:srgbClr val="FF0000"/>
                </a:solidFill>
                <a:latin typeface="Helvetica Light"/>
                <a:cs typeface="Helvetica Light"/>
              </a:rPr>
              <a:t>Materielle forhold handler ikke kun om adgangen til materielle goder i snæver forstand, men om basale forhold som bolig, arbejde og privatøkonomi. </a:t>
            </a:r>
            <a:r>
              <a:rPr lang="da-DK" sz="2200" dirty="0">
                <a:latin typeface="Helvetica Light"/>
                <a:cs typeface="Helvetica Light"/>
              </a:rPr>
              <a:t>Tabellen viser, at materielle goder rangeres som det mindst betydende af en række faktorer, der har indflydelse på det gode liv. Kun 25 procent peger på, at materielle goder har stor betydning. Også en god privatøkonomi rangerer relativt lavt i undersøgelsen. Større betydning tillægges bolig og arbejde, der kommer ind som nummer fire og fem på listen.</a:t>
            </a:r>
          </a:p>
          <a:p>
            <a:pPr marL="0" indent="0">
              <a:buNone/>
            </a:pPr>
            <a:endParaRPr lang="da-DK" sz="2200" dirty="0">
              <a:latin typeface="Helvetica Light"/>
              <a:cs typeface="Helvetica Light"/>
            </a:endParaRPr>
          </a:p>
        </p:txBody>
      </p:sp>
      <p:pic>
        <p:nvPicPr>
          <p:cNvPr id="4" name="Billede 3"/>
          <p:cNvPicPr>
            <a:picLocks noChangeAspect="1"/>
          </p:cNvPicPr>
          <p:nvPr/>
        </p:nvPicPr>
        <p:blipFill>
          <a:blip r:embed="rId2"/>
          <a:stretch>
            <a:fillRect/>
          </a:stretch>
        </p:blipFill>
        <p:spPr>
          <a:xfrm>
            <a:off x="7236296" y="5661248"/>
            <a:ext cx="1540644" cy="985629"/>
          </a:xfrm>
          <a:prstGeom prst="rect">
            <a:avLst/>
          </a:prstGeom>
        </p:spPr>
      </p:pic>
    </p:spTree>
    <p:extLst>
      <p:ext uri="{BB962C8B-B14F-4D97-AF65-F5344CB8AC3E}">
        <p14:creationId xmlns:p14="http://schemas.microsoft.com/office/powerpoint/2010/main" val="18877331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a:bodyPr>
          <a:lstStyle/>
          <a:p>
            <a:r>
              <a:rPr lang="da-DK" dirty="0" smtClean="0">
                <a:latin typeface="Helvetica"/>
                <a:cs typeface="Helvetica"/>
              </a:rPr>
              <a:t>Eksempel på et afsnit</a:t>
            </a:r>
            <a:endParaRPr lang="da-DK" dirty="0">
              <a:latin typeface="Helvetica"/>
              <a:cs typeface="Helvetica"/>
            </a:endParaRPr>
          </a:p>
        </p:txBody>
      </p:sp>
      <p:sp>
        <p:nvSpPr>
          <p:cNvPr id="3" name="Pladsholder til indhold 2"/>
          <p:cNvSpPr>
            <a:spLocks noGrp="1"/>
          </p:cNvSpPr>
          <p:nvPr>
            <p:ph idx="1"/>
          </p:nvPr>
        </p:nvSpPr>
        <p:spPr/>
        <p:txBody>
          <a:bodyPr>
            <a:normAutofit/>
          </a:bodyPr>
          <a:lstStyle/>
          <a:p>
            <a:pPr marL="0" indent="0">
              <a:buNone/>
            </a:pPr>
            <a:r>
              <a:rPr lang="da-DK" sz="2200" dirty="0">
                <a:solidFill>
                  <a:srgbClr val="4F81BD"/>
                </a:solidFill>
                <a:latin typeface="Helvetica Light"/>
                <a:cs typeface="Helvetica Light"/>
              </a:rPr>
              <a:t>Når danskere skal vurdere forhold, som har betydning for det gode liv, spiller materielle forhold en stor, men ikke altdominerende rolle. </a:t>
            </a:r>
            <a:r>
              <a:rPr lang="da-DK" sz="2200" dirty="0">
                <a:solidFill>
                  <a:srgbClr val="FF0000"/>
                </a:solidFill>
                <a:latin typeface="Helvetica Light"/>
                <a:cs typeface="Helvetica Light"/>
              </a:rPr>
              <a:t>Materielle forhold handler ikke kun om adgangen til materielle goder i snæver forstand, men om basale forhold som bolig, arbejde og privatøkonomi. </a:t>
            </a:r>
            <a:r>
              <a:rPr lang="da-DK" sz="2200" dirty="0">
                <a:solidFill>
                  <a:schemeClr val="accent3"/>
                </a:solidFill>
                <a:latin typeface="Helvetica Light"/>
                <a:cs typeface="Helvetica Light"/>
              </a:rPr>
              <a:t>Tabellen viser, at materielle goder rangeres som det mindst betydende af en række faktorer, der har indflydelse på det gode liv. Kun 25 procent peger på, at materielle goder har stor betydning. Også en god privatøkonomi rangerer relativt lavt i undersøgelsen. Større betydning tillægges bolig og arbejde, der kommer ind som nummer fire og fem på listen.</a:t>
            </a:r>
          </a:p>
          <a:p>
            <a:pPr marL="0" indent="0">
              <a:buNone/>
            </a:pPr>
            <a:endParaRPr lang="da-DK" sz="2200" dirty="0">
              <a:latin typeface="Helvetica Light"/>
              <a:cs typeface="Helvetica Light"/>
            </a:endParaRPr>
          </a:p>
        </p:txBody>
      </p:sp>
      <p:pic>
        <p:nvPicPr>
          <p:cNvPr id="4" name="Billede 3"/>
          <p:cNvPicPr>
            <a:picLocks noChangeAspect="1"/>
          </p:cNvPicPr>
          <p:nvPr/>
        </p:nvPicPr>
        <p:blipFill>
          <a:blip r:embed="rId2"/>
          <a:stretch>
            <a:fillRect/>
          </a:stretch>
        </p:blipFill>
        <p:spPr>
          <a:xfrm>
            <a:off x="7236296" y="5661248"/>
            <a:ext cx="1540644" cy="985629"/>
          </a:xfrm>
          <a:prstGeom prst="rect">
            <a:avLst/>
          </a:prstGeom>
        </p:spPr>
      </p:pic>
    </p:spTree>
    <p:extLst>
      <p:ext uri="{BB962C8B-B14F-4D97-AF65-F5344CB8AC3E}">
        <p14:creationId xmlns:p14="http://schemas.microsoft.com/office/powerpoint/2010/main" val="18877331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solidFill>
                  <a:srgbClr val="4F81BD"/>
                </a:solidFill>
                <a:latin typeface="Helvetica"/>
                <a:cs typeface="Helvetica"/>
              </a:rPr>
              <a:t>Øvelse 4: </a:t>
            </a:r>
            <a:r>
              <a:rPr lang="da-DK" dirty="0" smtClean="0">
                <a:latin typeface="Helvetica"/>
                <a:cs typeface="Helvetica"/>
              </a:rPr>
              <a:t>Skriv næste afsnit</a:t>
            </a:r>
            <a:endParaRPr lang="da-DK" dirty="0">
              <a:latin typeface="Helvetica"/>
              <a:cs typeface="Helvetica"/>
            </a:endParaRPr>
          </a:p>
        </p:txBody>
      </p:sp>
      <p:sp>
        <p:nvSpPr>
          <p:cNvPr id="3" name="Pladsholder til indhold 2"/>
          <p:cNvSpPr>
            <a:spLocks noGrp="1"/>
          </p:cNvSpPr>
          <p:nvPr>
            <p:ph sz="half" idx="1"/>
          </p:nvPr>
        </p:nvSpPr>
        <p:spPr>
          <a:xfrm>
            <a:off x="457200" y="1600200"/>
            <a:ext cx="3276600" cy="4525963"/>
          </a:xfrm>
        </p:spPr>
        <p:txBody>
          <a:bodyPr>
            <a:normAutofit/>
          </a:bodyPr>
          <a:lstStyle/>
          <a:p>
            <a:r>
              <a:rPr lang="da-DK" sz="2500" dirty="0" smtClean="0">
                <a:latin typeface="Helvetica Light"/>
                <a:cs typeface="Helvetica Light"/>
              </a:rPr>
              <a:t>Afsnittet skal handle om betydning af sociale relationer</a:t>
            </a:r>
          </a:p>
          <a:p>
            <a:r>
              <a:rPr lang="da-DK" sz="2500" dirty="0" smtClean="0">
                <a:latin typeface="Helvetica Light"/>
                <a:cs typeface="Helvetica Light"/>
              </a:rPr>
              <a:t>Lav emnesætning samt uddybende og begrundende støttesætninger</a:t>
            </a:r>
            <a:endParaRPr lang="da-DK" sz="2500" dirty="0">
              <a:latin typeface="Helvetica Light"/>
              <a:cs typeface="Helvetica Light"/>
            </a:endParaRPr>
          </a:p>
        </p:txBody>
      </p:sp>
      <p:pic>
        <p:nvPicPr>
          <p:cNvPr id="9" name="Pladsholder til indhold 3"/>
          <p:cNvPicPr>
            <a:picLocks noGrp="1"/>
          </p:cNvPicPr>
          <p:nvPr>
            <p:ph sz="half" idx="2"/>
          </p:nvPr>
        </p:nvPicPr>
        <p:blipFill>
          <a:blip r:embed="rId2">
            <a:extLst>
              <a:ext uri="{28A0092B-C50C-407E-A947-70E740481C1C}">
                <a14:useLocalDpi xmlns:a14="http://schemas.microsoft.com/office/drawing/2010/main" val="0"/>
              </a:ext>
            </a:extLst>
          </a:blip>
          <a:srcRect t="1846" b="1846"/>
          <a:stretch>
            <a:fillRect/>
          </a:stretch>
        </p:blipFill>
        <p:spPr bwMode="auto">
          <a:xfrm>
            <a:off x="3733800" y="1600200"/>
            <a:ext cx="5130800" cy="4025900"/>
          </a:xfrm>
          <a:prstGeom prst="rect">
            <a:avLst/>
          </a:prstGeom>
          <a:noFill/>
          <a:ln>
            <a:noFill/>
          </a:ln>
        </p:spPr>
      </p:pic>
      <p:pic>
        <p:nvPicPr>
          <p:cNvPr id="5" name="Billede 4"/>
          <p:cNvPicPr>
            <a:picLocks noChangeAspect="1"/>
          </p:cNvPicPr>
          <p:nvPr/>
        </p:nvPicPr>
        <p:blipFill>
          <a:blip r:embed="rId3"/>
          <a:stretch>
            <a:fillRect/>
          </a:stretch>
        </p:blipFill>
        <p:spPr>
          <a:xfrm>
            <a:off x="7236296" y="5661248"/>
            <a:ext cx="1540644" cy="985629"/>
          </a:xfrm>
          <a:prstGeom prst="rect">
            <a:avLst/>
          </a:prstGeom>
        </p:spPr>
      </p:pic>
    </p:spTree>
    <p:extLst>
      <p:ext uri="{BB962C8B-B14F-4D97-AF65-F5344CB8AC3E}">
        <p14:creationId xmlns:p14="http://schemas.microsoft.com/office/powerpoint/2010/main" val="4884559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latin typeface="Helvetica"/>
                <a:cs typeface="Helvetica"/>
              </a:rPr>
              <a:t>Fra emnesætning til afsnit</a:t>
            </a:r>
            <a:endParaRPr lang="da-DK" dirty="0">
              <a:latin typeface="Helvetica"/>
              <a:cs typeface="Helvetica"/>
            </a:endParaRPr>
          </a:p>
        </p:txBody>
      </p:sp>
      <p:sp>
        <p:nvSpPr>
          <p:cNvPr id="3" name="Pladsholder til indhold 2"/>
          <p:cNvSpPr>
            <a:spLocks noGrp="1"/>
          </p:cNvSpPr>
          <p:nvPr>
            <p:ph idx="1"/>
          </p:nvPr>
        </p:nvSpPr>
        <p:spPr/>
        <p:txBody>
          <a:bodyPr>
            <a:normAutofit/>
          </a:bodyPr>
          <a:lstStyle/>
          <a:p>
            <a:r>
              <a:rPr lang="da-DK" sz="2400" dirty="0" smtClean="0">
                <a:latin typeface="Helvetica Light"/>
                <a:cs typeface="Helvetica Light"/>
              </a:rPr>
              <a:t>Denne lektion handler </a:t>
            </a:r>
            <a:r>
              <a:rPr lang="da-DK" sz="2400" dirty="0">
                <a:latin typeface="Helvetica Light"/>
                <a:cs typeface="Helvetica Light"/>
              </a:rPr>
              <a:t>om, hvordan man udfolder et </a:t>
            </a:r>
            <a:r>
              <a:rPr lang="da-DK" sz="2400" dirty="0" smtClean="0">
                <a:latin typeface="Helvetica Light"/>
                <a:cs typeface="Helvetica Light"/>
              </a:rPr>
              <a:t>afsnit</a:t>
            </a:r>
          </a:p>
          <a:p>
            <a:r>
              <a:rPr lang="da-DK" sz="2400" dirty="0">
                <a:latin typeface="Helvetica Light"/>
                <a:cs typeface="Helvetica Light"/>
              </a:rPr>
              <a:t>N</a:t>
            </a:r>
            <a:r>
              <a:rPr lang="da-DK" sz="2400" dirty="0" smtClean="0">
                <a:latin typeface="Helvetica Light"/>
                <a:cs typeface="Helvetica Light"/>
              </a:rPr>
              <a:t>år </a:t>
            </a:r>
            <a:r>
              <a:rPr lang="da-DK" sz="2400" dirty="0">
                <a:latin typeface="Helvetica Light"/>
                <a:cs typeface="Helvetica Light"/>
              </a:rPr>
              <a:t>man først har en emnesætning, så kan man </a:t>
            </a:r>
            <a:r>
              <a:rPr lang="da-DK" sz="2400" dirty="0" smtClean="0">
                <a:latin typeface="Helvetica Light"/>
                <a:cs typeface="Helvetica Light"/>
              </a:rPr>
              <a:t>lave </a:t>
            </a:r>
            <a:r>
              <a:rPr lang="da-DK" sz="2400" dirty="0">
                <a:latin typeface="Helvetica Light"/>
                <a:cs typeface="Helvetica Light"/>
              </a:rPr>
              <a:t>støttesætninger, </a:t>
            </a:r>
            <a:r>
              <a:rPr lang="da-DK" sz="2400" dirty="0" smtClean="0">
                <a:latin typeface="Helvetica Light"/>
                <a:cs typeface="Helvetica Light"/>
              </a:rPr>
              <a:t>som</a:t>
            </a:r>
          </a:p>
          <a:p>
            <a:pPr lvl="1"/>
            <a:r>
              <a:rPr lang="da-DK" sz="2400" dirty="0" smtClean="0">
                <a:latin typeface="Helvetica Light"/>
                <a:cs typeface="Helvetica Light"/>
              </a:rPr>
              <a:t>Enten uddyber emnesætningen</a:t>
            </a:r>
          </a:p>
          <a:p>
            <a:pPr lvl="2"/>
            <a:r>
              <a:rPr lang="da-DK" dirty="0" smtClean="0">
                <a:latin typeface="Helvetica Light"/>
                <a:cs typeface="Helvetica Light"/>
              </a:rPr>
              <a:t>Svarer på </a:t>
            </a:r>
            <a:r>
              <a:rPr lang="da-DK" dirty="0" err="1" smtClean="0">
                <a:latin typeface="Helvetica Light"/>
                <a:cs typeface="Helvetica Light"/>
              </a:rPr>
              <a:t>spørgmålet</a:t>
            </a:r>
            <a:r>
              <a:rPr lang="da-DK" dirty="0" smtClean="0">
                <a:latin typeface="Helvetica Light"/>
                <a:cs typeface="Helvetica Light"/>
              </a:rPr>
              <a:t>: HVAD mener du?</a:t>
            </a:r>
          </a:p>
          <a:p>
            <a:pPr lvl="1"/>
            <a:r>
              <a:rPr lang="da-DK" sz="2400" dirty="0" smtClean="0">
                <a:latin typeface="Helvetica Light"/>
                <a:cs typeface="Helvetica Light"/>
              </a:rPr>
              <a:t>Eller begrunder den</a:t>
            </a:r>
          </a:p>
          <a:p>
            <a:pPr lvl="2"/>
            <a:r>
              <a:rPr lang="da-DK" dirty="0" smtClean="0">
                <a:latin typeface="Helvetica Light"/>
                <a:cs typeface="Helvetica Light"/>
              </a:rPr>
              <a:t>Svarer på spørgsmålet: HVORFOR mener du det?</a:t>
            </a:r>
          </a:p>
          <a:p>
            <a:pPr marL="0" indent="0">
              <a:buNone/>
            </a:pPr>
            <a:endParaRPr lang="da-DK" sz="2400" dirty="0" smtClean="0">
              <a:latin typeface="Helvetica Light"/>
              <a:cs typeface="Helvetica Light"/>
            </a:endParaRPr>
          </a:p>
        </p:txBody>
      </p:sp>
      <p:pic>
        <p:nvPicPr>
          <p:cNvPr id="4" name="Billede 3"/>
          <p:cNvPicPr>
            <a:picLocks noChangeAspect="1"/>
          </p:cNvPicPr>
          <p:nvPr/>
        </p:nvPicPr>
        <p:blipFill>
          <a:blip r:embed="rId2"/>
          <a:stretch>
            <a:fillRect/>
          </a:stretch>
        </p:blipFill>
        <p:spPr>
          <a:xfrm>
            <a:off x="7236296" y="5661248"/>
            <a:ext cx="1540644" cy="985629"/>
          </a:xfrm>
          <a:prstGeom prst="rect">
            <a:avLst/>
          </a:prstGeom>
        </p:spPr>
      </p:pic>
    </p:spTree>
    <p:extLst>
      <p:ext uri="{BB962C8B-B14F-4D97-AF65-F5344CB8AC3E}">
        <p14:creationId xmlns:p14="http://schemas.microsoft.com/office/powerpoint/2010/main" val="34452138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500"/>
                                        <p:tgtEl>
                                          <p:spTgt spid="3">
                                            <p:txEl>
                                              <p:pRg st="4" end="4"/>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solidFill>
                  <a:srgbClr val="4F81BD"/>
                </a:solidFill>
                <a:latin typeface="Helvetica"/>
                <a:cs typeface="Helvetica"/>
              </a:rPr>
              <a:t>Eksempel 1</a:t>
            </a:r>
            <a:endParaRPr lang="da-DK" dirty="0">
              <a:solidFill>
                <a:srgbClr val="4F81BD"/>
              </a:solidFill>
              <a:latin typeface="Helvetica"/>
              <a:cs typeface="Helvetica"/>
            </a:endParaRPr>
          </a:p>
        </p:txBody>
      </p:sp>
      <p:sp>
        <p:nvSpPr>
          <p:cNvPr id="3" name="Pladsholder til indhold 2"/>
          <p:cNvSpPr>
            <a:spLocks noGrp="1"/>
          </p:cNvSpPr>
          <p:nvPr>
            <p:ph idx="1"/>
          </p:nvPr>
        </p:nvSpPr>
        <p:spPr/>
        <p:txBody>
          <a:bodyPr>
            <a:normAutofit/>
          </a:bodyPr>
          <a:lstStyle/>
          <a:p>
            <a:pPr marL="0" indent="0">
              <a:buNone/>
            </a:pPr>
            <a:r>
              <a:rPr lang="da-DK" sz="2700" dirty="0" smtClean="0">
                <a:latin typeface="Helvetica Light"/>
                <a:cs typeface="Helvetica Light"/>
              </a:rPr>
              <a:t>Emnesætning: </a:t>
            </a:r>
          </a:p>
          <a:p>
            <a:pPr marL="0" indent="0">
              <a:buNone/>
            </a:pPr>
            <a:r>
              <a:rPr lang="da-DK" sz="2700" i="1" dirty="0" smtClean="0">
                <a:latin typeface="Helvetica Light"/>
                <a:cs typeface="Helvetica Light"/>
              </a:rPr>
              <a:t>Novellen har en usympatisk hovedperson</a:t>
            </a:r>
          </a:p>
          <a:p>
            <a:pPr marL="0" indent="0">
              <a:buNone/>
            </a:pPr>
            <a:r>
              <a:rPr lang="da-DK" sz="2700" dirty="0" smtClean="0">
                <a:latin typeface="Helvetica Light"/>
                <a:cs typeface="Helvetica Light"/>
              </a:rPr>
              <a:t>Uddybning:</a:t>
            </a:r>
          </a:p>
          <a:p>
            <a:pPr marL="0" indent="0">
              <a:buNone/>
            </a:pPr>
            <a:r>
              <a:rPr lang="da-DK" sz="2700" i="1" dirty="0" smtClean="0">
                <a:latin typeface="Helvetica Light"/>
                <a:cs typeface="Helvetica Light"/>
              </a:rPr>
              <a:t>…Han er nedladende i sin opførsel over for andre mennesker, og han har et grimt sprog</a:t>
            </a:r>
          </a:p>
          <a:p>
            <a:pPr marL="0" indent="0">
              <a:buNone/>
            </a:pPr>
            <a:r>
              <a:rPr lang="da-DK" sz="2700" dirty="0" smtClean="0">
                <a:latin typeface="Helvetica Light"/>
                <a:cs typeface="Helvetica Light"/>
              </a:rPr>
              <a:t>Begrundelse:</a:t>
            </a:r>
          </a:p>
          <a:p>
            <a:pPr marL="0" indent="0">
              <a:buNone/>
            </a:pPr>
            <a:r>
              <a:rPr lang="da-DK" sz="2700" i="1" dirty="0" smtClean="0">
                <a:latin typeface="Helvetica Light"/>
                <a:cs typeface="Helvetica Light"/>
              </a:rPr>
              <a:t>…Dette kommer tydeligt til udtryk i hans samtale med Gerda, hvor han kalder hende dum og uduelig.</a:t>
            </a:r>
            <a:endParaRPr lang="da-DK" sz="2700" i="1" dirty="0">
              <a:latin typeface="Helvetica Light"/>
              <a:cs typeface="Helvetica Light"/>
            </a:endParaRPr>
          </a:p>
        </p:txBody>
      </p:sp>
      <p:pic>
        <p:nvPicPr>
          <p:cNvPr id="4" name="Billede 3"/>
          <p:cNvPicPr>
            <a:picLocks noChangeAspect="1"/>
          </p:cNvPicPr>
          <p:nvPr/>
        </p:nvPicPr>
        <p:blipFill>
          <a:blip r:embed="rId2"/>
          <a:stretch>
            <a:fillRect/>
          </a:stretch>
        </p:blipFill>
        <p:spPr>
          <a:xfrm>
            <a:off x="7236296" y="5661248"/>
            <a:ext cx="1540644" cy="985629"/>
          </a:xfrm>
          <a:prstGeom prst="rect">
            <a:avLst/>
          </a:prstGeom>
        </p:spPr>
      </p:pic>
    </p:spTree>
    <p:extLst>
      <p:ext uri="{BB962C8B-B14F-4D97-AF65-F5344CB8AC3E}">
        <p14:creationId xmlns:p14="http://schemas.microsoft.com/office/powerpoint/2010/main" val="17502922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solidFill>
                  <a:srgbClr val="4F81BD"/>
                </a:solidFill>
                <a:latin typeface="Helvetica"/>
                <a:cs typeface="Helvetica"/>
              </a:rPr>
              <a:t>Eksempel 1</a:t>
            </a:r>
            <a:endParaRPr lang="da-DK" dirty="0">
              <a:solidFill>
                <a:srgbClr val="4F81BD"/>
              </a:solidFill>
              <a:latin typeface="Helvetica"/>
              <a:cs typeface="Helvetica"/>
            </a:endParaRPr>
          </a:p>
        </p:txBody>
      </p:sp>
      <p:sp>
        <p:nvSpPr>
          <p:cNvPr id="3" name="Pladsholder til indhold 2"/>
          <p:cNvSpPr>
            <a:spLocks noGrp="1"/>
          </p:cNvSpPr>
          <p:nvPr>
            <p:ph idx="1"/>
          </p:nvPr>
        </p:nvSpPr>
        <p:spPr/>
        <p:txBody>
          <a:bodyPr>
            <a:normAutofit/>
          </a:bodyPr>
          <a:lstStyle/>
          <a:p>
            <a:pPr marL="0" indent="0">
              <a:buNone/>
            </a:pPr>
            <a:r>
              <a:rPr lang="da-DK" sz="3000" dirty="0">
                <a:latin typeface="Helvetica Light"/>
                <a:cs typeface="Helvetica Light"/>
              </a:rPr>
              <a:t>Novellen har en usympatisk </a:t>
            </a:r>
            <a:r>
              <a:rPr lang="da-DK" sz="3000" dirty="0" smtClean="0">
                <a:latin typeface="Helvetica Light"/>
                <a:cs typeface="Helvetica Light"/>
              </a:rPr>
              <a:t>hovedperson. Han </a:t>
            </a:r>
            <a:r>
              <a:rPr lang="da-DK" sz="3000" dirty="0">
                <a:latin typeface="Helvetica Light"/>
                <a:cs typeface="Helvetica Light"/>
              </a:rPr>
              <a:t>er nedladende i sin opførsel over for andre </a:t>
            </a:r>
            <a:r>
              <a:rPr lang="da-DK" sz="3000" dirty="0" smtClean="0">
                <a:latin typeface="Helvetica Light"/>
                <a:cs typeface="Helvetica Light"/>
              </a:rPr>
              <a:t>mennesker, </a:t>
            </a:r>
            <a:r>
              <a:rPr lang="da-DK" sz="3000" dirty="0">
                <a:latin typeface="Helvetica Light"/>
                <a:cs typeface="Helvetica Light"/>
              </a:rPr>
              <a:t>og han har et grimt </a:t>
            </a:r>
            <a:r>
              <a:rPr lang="da-DK" sz="3000" dirty="0" smtClean="0">
                <a:latin typeface="Helvetica Light"/>
                <a:cs typeface="Helvetica Light"/>
              </a:rPr>
              <a:t>sprog. </a:t>
            </a:r>
            <a:r>
              <a:rPr lang="da-DK" sz="3000" dirty="0">
                <a:latin typeface="Helvetica Light"/>
                <a:cs typeface="Helvetica Light"/>
              </a:rPr>
              <a:t>Dette kommer tydeligt til udtryk i hans samtale med Gerda, hvor han kalder hende dum og </a:t>
            </a:r>
            <a:r>
              <a:rPr lang="da-DK" sz="3000" dirty="0" smtClean="0">
                <a:latin typeface="Helvetica Light"/>
                <a:cs typeface="Helvetica Light"/>
              </a:rPr>
              <a:t>uduelig.</a:t>
            </a:r>
            <a:endParaRPr lang="da-DK" sz="3000" dirty="0">
              <a:latin typeface="Helvetica Light"/>
              <a:cs typeface="Helvetica Light"/>
            </a:endParaRPr>
          </a:p>
          <a:p>
            <a:endParaRPr lang="da-DK" sz="3000" dirty="0">
              <a:latin typeface="Helvetica Light"/>
              <a:cs typeface="Helvetica Light"/>
            </a:endParaRPr>
          </a:p>
        </p:txBody>
      </p:sp>
      <p:pic>
        <p:nvPicPr>
          <p:cNvPr id="4" name="Billede 3"/>
          <p:cNvPicPr>
            <a:picLocks noChangeAspect="1"/>
          </p:cNvPicPr>
          <p:nvPr/>
        </p:nvPicPr>
        <p:blipFill>
          <a:blip r:embed="rId2"/>
          <a:stretch>
            <a:fillRect/>
          </a:stretch>
        </p:blipFill>
        <p:spPr>
          <a:xfrm>
            <a:off x="7236296" y="5661248"/>
            <a:ext cx="1540644" cy="985629"/>
          </a:xfrm>
          <a:prstGeom prst="rect">
            <a:avLst/>
          </a:prstGeom>
        </p:spPr>
      </p:pic>
    </p:spTree>
    <p:extLst>
      <p:ext uri="{BB962C8B-B14F-4D97-AF65-F5344CB8AC3E}">
        <p14:creationId xmlns:p14="http://schemas.microsoft.com/office/powerpoint/2010/main" val="34638808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solidFill>
                  <a:srgbClr val="4F81BD"/>
                </a:solidFill>
                <a:latin typeface="Helvetica"/>
                <a:cs typeface="Helvetica"/>
              </a:rPr>
              <a:t>Eksempel 2</a:t>
            </a:r>
            <a:endParaRPr lang="da-DK" dirty="0">
              <a:solidFill>
                <a:srgbClr val="4F81BD"/>
              </a:solidFill>
              <a:latin typeface="Helvetica"/>
              <a:cs typeface="Helvetica"/>
            </a:endParaRPr>
          </a:p>
        </p:txBody>
      </p:sp>
      <p:sp>
        <p:nvSpPr>
          <p:cNvPr id="3" name="Pladsholder til indhold 2"/>
          <p:cNvSpPr>
            <a:spLocks noGrp="1"/>
          </p:cNvSpPr>
          <p:nvPr>
            <p:ph idx="1"/>
          </p:nvPr>
        </p:nvSpPr>
        <p:spPr/>
        <p:txBody>
          <a:bodyPr>
            <a:noAutofit/>
          </a:bodyPr>
          <a:lstStyle/>
          <a:p>
            <a:pPr marL="0" indent="0">
              <a:buNone/>
            </a:pPr>
            <a:r>
              <a:rPr lang="da-DK" sz="1800" dirty="0" smtClean="0">
                <a:latin typeface="Helvetica Light"/>
                <a:cs typeface="Helvetica Light"/>
              </a:rPr>
              <a:t>Emnesætning:</a:t>
            </a:r>
          </a:p>
          <a:p>
            <a:pPr marL="0" indent="0">
              <a:buNone/>
            </a:pPr>
            <a:r>
              <a:rPr lang="da-DK" sz="1800" dirty="0" smtClean="0">
                <a:latin typeface="Helvetica Light"/>
                <a:cs typeface="Helvetica Light"/>
              </a:rPr>
              <a:t>Danmark er et klassesamfund.</a:t>
            </a:r>
          </a:p>
          <a:p>
            <a:pPr marL="0" indent="0">
              <a:buNone/>
            </a:pPr>
            <a:r>
              <a:rPr lang="da-DK" sz="1800" dirty="0" smtClean="0">
                <a:latin typeface="Helvetica Light"/>
                <a:cs typeface="Helvetica Light"/>
              </a:rPr>
              <a:t>Uddybning:</a:t>
            </a:r>
          </a:p>
          <a:p>
            <a:pPr marL="0" indent="0">
              <a:buNone/>
            </a:pPr>
            <a:r>
              <a:rPr lang="da-DK" sz="1800" dirty="0" smtClean="0">
                <a:latin typeface="Helvetica Light"/>
                <a:cs typeface="Helvetica Light"/>
              </a:rPr>
              <a:t>…Ved et klassesamfund forstår man, at samfundet er inddelt i forskellige grupper, der har vidt forskellige levevilkår</a:t>
            </a:r>
          </a:p>
          <a:p>
            <a:pPr marL="0" indent="0">
              <a:buNone/>
            </a:pPr>
            <a:r>
              <a:rPr lang="da-DK" sz="1800" dirty="0" smtClean="0">
                <a:latin typeface="Helvetica Light"/>
                <a:cs typeface="Helvetica Light"/>
              </a:rPr>
              <a:t>Begrundelse 1: </a:t>
            </a:r>
          </a:p>
          <a:p>
            <a:pPr marL="0" indent="0">
              <a:buNone/>
            </a:pPr>
            <a:r>
              <a:rPr lang="da-DK" sz="1800" dirty="0" smtClean="0">
                <a:latin typeface="Helvetica Light"/>
                <a:cs typeface="Helvetica Light"/>
              </a:rPr>
              <a:t>…Hvis man ser på indkomstfordelingen, kan kan se, at der i Danmark er en overklasse, som har en indkomst efter skat på 925.000 kr., mens underklassens indkomst er på 147.000 kr.</a:t>
            </a:r>
          </a:p>
          <a:p>
            <a:pPr marL="0" indent="0">
              <a:buNone/>
            </a:pPr>
            <a:r>
              <a:rPr lang="da-DK" sz="1800" dirty="0" smtClean="0">
                <a:latin typeface="Helvetica Light"/>
                <a:cs typeface="Helvetica Light"/>
              </a:rPr>
              <a:t>Begrundelse 2:</a:t>
            </a:r>
          </a:p>
          <a:p>
            <a:pPr marL="0" indent="0">
              <a:buNone/>
            </a:pPr>
            <a:r>
              <a:rPr lang="da-DK" sz="1800" dirty="0" smtClean="0">
                <a:latin typeface="Helvetica Light"/>
                <a:cs typeface="Helvetica Light"/>
              </a:rPr>
              <a:t>…Forskellene ses også i boligform, hvor 90% af overklassen bor i ejerbolig, som gennemsnit er på 190 </a:t>
            </a:r>
            <a:r>
              <a:rPr lang="da-DK" sz="1800" dirty="0" err="1" smtClean="0">
                <a:latin typeface="Helvetica Light"/>
                <a:cs typeface="Helvetica Light"/>
              </a:rPr>
              <a:t>kvm</a:t>
            </a:r>
            <a:r>
              <a:rPr lang="da-DK" sz="1800" dirty="0" smtClean="0">
                <a:latin typeface="Helvetica Light"/>
                <a:cs typeface="Helvetica Light"/>
              </a:rPr>
              <a:t>, mens kun 20% underklassen ejer egen bolig, som har et gennemsnitligt boligareal på 104 </a:t>
            </a:r>
            <a:r>
              <a:rPr lang="da-DK" sz="1800" dirty="0" err="1" smtClean="0">
                <a:latin typeface="Helvetica Light"/>
                <a:cs typeface="Helvetica Light"/>
              </a:rPr>
              <a:t>kvm</a:t>
            </a:r>
            <a:r>
              <a:rPr lang="da-DK" sz="1800" dirty="0" smtClean="0">
                <a:latin typeface="Helvetica Light"/>
                <a:cs typeface="Helvetica Light"/>
              </a:rPr>
              <a:t>.  </a:t>
            </a:r>
            <a:endParaRPr lang="da-DK" sz="1800" dirty="0">
              <a:latin typeface="Helvetica Light"/>
              <a:cs typeface="Helvetica Light"/>
            </a:endParaRPr>
          </a:p>
        </p:txBody>
      </p:sp>
      <p:pic>
        <p:nvPicPr>
          <p:cNvPr id="4" name="Billede 3"/>
          <p:cNvPicPr>
            <a:picLocks noChangeAspect="1"/>
          </p:cNvPicPr>
          <p:nvPr/>
        </p:nvPicPr>
        <p:blipFill>
          <a:blip r:embed="rId2"/>
          <a:stretch>
            <a:fillRect/>
          </a:stretch>
        </p:blipFill>
        <p:spPr>
          <a:xfrm>
            <a:off x="7236296" y="5661248"/>
            <a:ext cx="1540644" cy="985629"/>
          </a:xfrm>
          <a:prstGeom prst="rect">
            <a:avLst/>
          </a:prstGeom>
        </p:spPr>
      </p:pic>
    </p:spTree>
    <p:extLst>
      <p:ext uri="{BB962C8B-B14F-4D97-AF65-F5344CB8AC3E}">
        <p14:creationId xmlns:p14="http://schemas.microsoft.com/office/powerpoint/2010/main" val="10489209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solidFill>
                  <a:srgbClr val="4F81BD"/>
                </a:solidFill>
                <a:latin typeface="Helvetica"/>
                <a:cs typeface="Helvetica"/>
              </a:rPr>
              <a:t>Eksempel 2</a:t>
            </a:r>
            <a:endParaRPr lang="da-DK" dirty="0">
              <a:solidFill>
                <a:srgbClr val="4F81BD"/>
              </a:solidFill>
              <a:latin typeface="Helvetica"/>
              <a:cs typeface="Helvetica"/>
            </a:endParaRPr>
          </a:p>
        </p:txBody>
      </p:sp>
      <p:sp>
        <p:nvSpPr>
          <p:cNvPr id="3" name="Pladsholder til indhold 2"/>
          <p:cNvSpPr>
            <a:spLocks noGrp="1"/>
          </p:cNvSpPr>
          <p:nvPr>
            <p:ph idx="1"/>
          </p:nvPr>
        </p:nvSpPr>
        <p:spPr>
          <a:xfrm>
            <a:off x="457200" y="1600200"/>
            <a:ext cx="8229600" cy="4826000"/>
          </a:xfrm>
        </p:spPr>
        <p:txBody>
          <a:bodyPr>
            <a:noAutofit/>
          </a:bodyPr>
          <a:lstStyle/>
          <a:p>
            <a:pPr marL="0" indent="0">
              <a:buNone/>
            </a:pPr>
            <a:r>
              <a:rPr lang="da-DK" sz="2400" dirty="0" smtClean="0">
                <a:latin typeface="Helvetica Light"/>
                <a:cs typeface="Helvetica Light"/>
              </a:rPr>
              <a:t>Danmark </a:t>
            </a:r>
            <a:r>
              <a:rPr lang="da-DK" sz="2400" dirty="0">
                <a:latin typeface="Helvetica Light"/>
                <a:cs typeface="Helvetica Light"/>
              </a:rPr>
              <a:t>er et </a:t>
            </a:r>
            <a:r>
              <a:rPr lang="da-DK" sz="2400" dirty="0" smtClean="0">
                <a:latin typeface="Helvetica Light"/>
                <a:cs typeface="Helvetica Light"/>
              </a:rPr>
              <a:t>klassesamfund. Ved </a:t>
            </a:r>
            <a:r>
              <a:rPr lang="da-DK" sz="2400" dirty="0">
                <a:latin typeface="Helvetica Light"/>
                <a:cs typeface="Helvetica Light"/>
              </a:rPr>
              <a:t>et klassesamfund forstår man, at samfundet er inddelt i forskellige grupper, der har vidt forskellige </a:t>
            </a:r>
            <a:r>
              <a:rPr lang="da-DK" sz="2400" dirty="0" smtClean="0">
                <a:latin typeface="Helvetica Light"/>
                <a:cs typeface="Helvetica Light"/>
              </a:rPr>
              <a:t>levevilkår. Hvis </a:t>
            </a:r>
            <a:r>
              <a:rPr lang="da-DK" sz="2400" dirty="0">
                <a:latin typeface="Helvetica Light"/>
                <a:cs typeface="Helvetica Light"/>
              </a:rPr>
              <a:t>man ser på indkomstfordelingen, kan kan se, at der i Danmark er en </a:t>
            </a:r>
            <a:r>
              <a:rPr lang="da-DK" sz="2400" dirty="0" smtClean="0">
                <a:latin typeface="Helvetica Light"/>
                <a:cs typeface="Helvetica Light"/>
              </a:rPr>
              <a:t>overklasse, </a:t>
            </a:r>
            <a:r>
              <a:rPr lang="da-DK" sz="2400" dirty="0">
                <a:latin typeface="Helvetica Light"/>
                <a:cs typeface="Helvetica Light"/>
              </a:rPr>
              <a:t>som har en indkomst efter skat på 925.000 kr., mens underklassens indkomst er på 147.000 </a:t>
            </a:r>
            <a:r>
              <a:rPr lang="da-DK" sz="2400" dirty="0" smtClean="0">
                <a:latin typeface="Helvetica Light"/>
                <a:cs typeface="Helvetica Light"/>
              </a:rPr>
              <a:t>kr. Forskellene </a:t>
            </a:r>
            <a:r>
              <a:rPr lang="da-DK" sz="2400" dirty="0">
                <a:latin typeface="Helvetica Light"/>
                <a:cs typeface="Helvetica Light"/>
              </a:rPr>
              <a:t>ses også i boligform, hvor 90% af overklassen bor i ejerbolig, som gennemsnit er på 190 </a:t>
            </a:r>
            <a:r>
              <a:rPr lang="da-DK" sz="2400" dirty="0" err="1">
                <a:latin typeface="Helvetica Light"/>
                <a:cs typeface="Helvetica Light"/>
              </a:rPr>
              <a:t>kvm</a:t>
            </a:r>
            <a:r>
              <a:rPr lang="da-DK" sz="2400" dirty="0">
                <a:latin typeface="Helvetica Light"/>
                <a:cs typeface="Helvetica Light"/>
              </a:rPr>
              <a:t>, mens kun 20% underklassen ejer egen bolig, som har et gennemsnitligt boligareal på 104 </a:t>
            </a:r>
            <a:r>
              <a:rPr lang="da-DK" sz="2400" dirty="0" err="1">
                <a:latin typeface="Helvetica Light"/>
                <a:cs typeface="Helvetica Light"/>
              </a:rPr>
              <a:t>kvm</a:t>
            </a:r>
            <a:r>
              <a:rPr lang="da-DK" sz="2400" dirty="0">
                <a:latin typeface="Helvetica Light"/>
                <a:cs typeface="Helvetica Light"/>
              </a:rPr>
              <a:t>.  </a:t>
            </a:r>
          </a:p>
          <a:p>
            <a:endParaRPr lang="da-DK" sz="2400" dirty="0">
              <a:latin typeface="Helvetica Light"/>
              <a:cs typeface="Helvetica Light"/>
            </a:endParaRPr>
          </a:p>
        </p:txBody>
      </p:sp>
      <p:pic>
        <p:nvPicPr>
          <p:cNvPr id="4" name="Billede 3"/>
          <p:cNvPicPr>
            <a:picLocks noChangeAspect="1"/>
          </p:cNvPicPr>
          <p:nvPr/>
        </p:nvPicPr>
        <p:blipFill>
          <a:blip r:embed="rId2"/>
          <a:stretch>
            <a:fillRect/>
          </a:stretch>
        </p:blipFill>
        <p:spPr>
          <a:xfrm>
            <a:off x="7236296" y="5661248"/>
            <a:ext cx="1540644" cy="985629"/>
          </a:xfrm>
          <a:prstGeom prst="rect">
            <a:avLst/>
          </a:prstGeom>
        </p:spPr>
      </p:pic>
    </p:spTree>
    <p:extLst>
      <p:ext uri="{BB962C8B-B14F-4D97-AF65-F5344CB8AC3E}">
        <p14:creationId xmlns:p14="http://schemas.microsoft.com/office/powerpoint/2010/main" val="21653074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a-DK" sz="3800" dirty="0" smtClean="0">
                <a:solidFill>
                  <a:srgbClr val="4F81BD"/>
                </a:solidFill>
                <a:latin typeface="Helvetica"/>
                <a:cs typeface="Helvetica"/>
              </a:rPr>
              <a:t>Øvelse 1: </a:t>
            </a:r>
            <a:r>
              <a:rPr lang="da-DK" sz="3800" dirty="0" smtClean="0">
                <a:latin typeface="Helvetica"/>
                <a:cs typeface="Helvetica"/>
              </a:rPr>
              <a:t>Lav uddybende støttesætninger </a:t>
            </a:r>
            <a:endParaRPr lang="da-DK" sz="3800" dirty="0">
              <a:latin typeface="Helvetica"/>
              <a:cs typeface="Helvetica"/>
            </a:endParaRPr>
          </a:p>
        </p:txBody>
      </p:sp>
      <p:sp>
        <p:nvSpPr>
          <p:cNvPr id="3" name="Pladsholder til indhold 2"/>
          <p:cNvSpPr>
            <a:spLocks noGrp="1"/>
          </p:cNvSpPr>
          <p:nvPr>
            <p:ph idx="1"/>
          </p:nvPr>
        </p:nvSpPr>
        <p:spPr/>
        <p:txBody>
          <a:bodyPr>
            <a:normAutofit/>
          </a:bodyPr>
          <a:lstStyle/>
          <a:p>
            <a:pPr marL="0" indent="0">
              <a:buNone/>
            </a:pPr>
            <a:r>
              <a:rPr lang="da-DK" sz="3000" dirty="0" smtClean="0">
                <a:latin typeface="Helvetica Light"/>
                <a:cs typeface="Helvetica Light"/>
              </a:rPr>
              <a:t>Emnesætning:</a:t>
            </a:r>
          </a:p>
          <a:p>
            <a:pPr marL="0" indent="0">
              <a:buNone/>
            </a:pPr>
            <a:r>
              <a:rPr lang="da-DK" sz="3000" dirty="0" smtClean="0">
                <a:latin typeface="Helvetica Light"/>
                <a:cs typeface="Helvetica Light"/>
              </a:rPr>
              <a:t>Unge i Danmark har en usund livsstil…</a:t>
            </a:r>
            <a:endParaRPr lang="da-DK" sz="3000" dirty="0">
              <a:latin typeface="Helvetica Light"/>
              <a:cs typeface="Helvetica Light"/>
            </a:endParaRPr>
          </a:p>
        </p:txBody>
      </p:sp>
      <p:pic>
        <p:nvPicPr>
          <p:cNvPr id="4" name="Billede 3"/>
          <p:cNvPicPr>
            <a:picLocks noChangeAspect="1"/>
          </p:cNvPicPr>
          <p:nvPr/>
        </p:nvPicPr>
        <p:blipFill>
          <a:blip r:embed="rId2"/>
          <a:stretch>
            <a:fillRect/>
          </a:stretch>
        </p:blipFill>
        <p:spPr>
          <a:xfrm>
            <a:off x="7236296" y="5661248"/>
            <a:ext cx="1540644" cy="985629"/>
          </a:xfrm>
          <a:prstGeom prst="rect">
            <a:avLst/>
          </a:prstGeom>
        </p:spPr>
      </p:pic>
    </p:spTree>
    <p:extLst>
      <p:ext uri="{BB962C8B-B14F-4D97-AF65-F5344CB8AC3E}">
        <p14:creationId xmlns:p14="http://schemas.microsoft.com/office/powerpoint/2010/main" val="36495151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da-DK" sz="3200" dirty="0" smtClean="0">
                <a:solidFill>
                  <a:srgbClr val="4F81BD"/>
                </a:solidFill>
                <a:latin typeface="Helvetica"/>
                <a:cs typeface="Helvetica"/>
              </a:rPr>
              <a:t>Øvelse 2: </a:t>
            </a:r>
            <a:r>
              <a:rPr lang="da-DK" sz="3200" dirty="0" smtClean="0">
                <a:latin typeface="Helvetica"/>
                <a:cs typeface="Helvetica"/>
              </a:rPr>
              <a:t>Lav begrundende støttesætninger</a:t>
            </a:r>
            <a:endParaRPr lang="da-DK" sz="3200" dirty="0">
              <a:latin typeface="Helvetica"/>
              <a:cs typeface="Helvetica"/>
            </a:endParaRPr>
          </a:p>
        </p:txBody>
      </p:sp>
      <p:sp>
        <p:nvSpPr>
          <p:cNvPr id="3" name="Pladsholder til indhold 2"/>
          <p:cNvSpPr>
            <a:spLocks noGrp="1"/>
          </p:cNvSpPr>
          <p:nvPr>
            <p:ph idx="1"/>
          </p:nvPr>
        </p:nvSpPr>
        <p:spPr/>
        <p:txBody>
          <a:bodyPr>
            <a:normAutofit/>
          </a:bodyPr>
          <a:lstStyle/>
          <a:p>
            <a:pPr marL="0" indent="0">
              <a:buNone/>
            </a:pPr>
            <a:r>
              <a:rPr lang="da-DK" sz="3000" dirty="0">
                <a:latin typeface="Helvetica Light"/>
                <a:cs typeface="Helvetica Light"/>
              </a:rPr>
              <a:t>Emnesætning:</a:t>
            </a:r>
          </a:p>
          <a:p>
            <a:pPr marL="0" indent="0">
              <a:buNone/>
            </a:pPr>
            <a:r>
              <a:rPr lang="da-DK" sz="3000" dirty="0">
                <a:latin typeface="Helvetica Light"/>
                <a:cs typeface="Helvetica Light"/>
              </a:rPr>
              <a:t>Unge i Danmark har en usund livsstil…</a:t>
            </a:r>
          </a:p>
          <a:p>
            <a:pPr marL="0" indent="0">
              <a:buNone/>
            </a:pPr>
            <a:endParaRPr lang="da-DK" sz="3000" dirty="0">
              <a:latin typeface="Helvetica Light"/>
              <a:cs typeface="Helvetica Light"/>
            </a:endParaRPr>
          </a:p>
        </p:txBody>
      </p:sp>
      <p:pic>
        <p:nvPicPr>
          <p:cNvPr id="4" name="Billede 3"/>
          <p:cNvPicPr>
            <a:picLocks noChangeAspect="1"/>
          </p:cNvPicPr>
          <p:nvPr/>
        </p:nvPicPr>
        <p:blipFill>
          <a:blip r:embed="rId2"/>
          <a:stretch>
            <a:fillRect/>
          </a:stretch>
        </p:blipFill>
        <p:spPr>
          <a:xfrm>
            <a:off x="7236296" y="5661248"/>
            <a:ext cx="1540644" cy="985629"/>
          </a:xfrm>
          <a:prstGeom prst="rect">
            <a:avLst/>
          </a:prstGeom>
        </p:spPr>
      </p:pic>
    </p:spTree>
    <p:extLst>
      <p:ext uri="{BB962C8B-B14F-4D97-AF65-F5344CB8AC3E}">
        <p14:creationId xmlns:p14="http://schemas.microsoft.com/office/powerpoint/2010/main" val="2987171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Autofit/>
          </a:bodyPr>
          <a:lstStyle/>
          <a:p>
            <a:r>
              <a:rPr lang="da-DK" sz="3800" dirty="0" smtClean="0">
                <a:solidFill>
                  <a:srgbClr val="4F81BD"/>
                </a:solidFill>
                <a:latin typeface="Helvetica"/>
                <a:cs typeface="Helvetica"/>
              </a:rPr>
              <a:t>Øvelse 3: </a:t>
            </a:r>
            <a:r>
              <a:rPr lang="da-DK" sz="3800" dirty="0" smtClean="0">
                <a:latin typeface="Helvetica"/>
                <a:cs typeface="Helvetica"/>
              </a:rPr>
              <a:t>Lav både uddybende og begrundende støttesætninger</a:t>
            </a:r>
            <a:endParaRPr lang="da-DK" sz="3800" dirty="0">
              <a:latin typeface="Helvetica"/>
              <a:cs typeface="Helvetica"/>
            </a:endParaRPr>
          </a:p>
        </p:txBody>
      </p:sp>
      <p:sp>
        <p:nvSpPr>
          <p:cNvPr id="3" name="Pladsholder til indhold 2"/>
          <p:cNvSpPr>
            <a:spLocks noGrp="1"/>
          </p:cNvSpPr>
          <p:nvPr>
            <p:ph idx="1"/>
          </p:nvPr>
        </p:nvSpPr>
        <p:spPr/>
        <p:txBody>
          <a:bodyPr>
            <a:normAutofit/>
          </a:bodyPr>
          <a:lstStyle/>
          <a:p>
            <a:pPr marL="0" indent="0">
              <a:buNone/>
            </a:pPr>
            <a:r>
              <a:rPr lang="da-DK" sz="3000" dirty="0" smtClean="0">
                <a:latin typeface="Helvetica Light"/>
                <a:cs typeface="Helvetica Light"/>
              </a:rPr>
              <a:t>Emnesætning</a:t>
            </a:r>
          </a:p>
          <a:p>
            <a:pPr marL="0" indent="0">
              <a:buNone/>
            </a:pPr>
            <a:r>
              <a:rPr lang="da-DK" sz="3000" dirty="0" smtClean="0">
                <a:latin typeface="Helvetica Light"/>
                <a:cs typeface="Helvetica Light"/>
              </a:rPr>
              <a:t>De sociale medier har ændret unges måde at være sammen på</a:t>
            </a:r>
            <a:endParaRPr lang="da-DK" sz="3000" dirty="0">
              <a:latin typeface="Helvetica Light"/>
              <a:cs typeface="Helvetica Light"/>
            </a:endParaRPr>
          </a:p>
        </p:txBody>
      </p:sp>
      <p:pic>
        <p:nvPicPr>
          <p:cNvPr id="4" name="Billede 3"/>
          <p:cNvPicPr>
            <a:picLocks noChangeAspect="1"/>
          </p:cNvPicPr>
          <p:nvPr/>
        </p:nvPicPr>
        <p:blipFill>
          <a:blip r:embed="rId2"/>
          <a:stretch>
            <a:fillRect/>
          </a:stretch>
        </p:blipFill>
        <p:spPr>
          <a:xfrm>
            <a:off x="7236296" y="5661248"/>
            <a:ext cx="1540644" cy="985629"/>
          </a:xfrm>
          <a:prstGeom prst="rect">
            <a:avLst/>
          </a:prstGeom>
        </p:spPr>
      </p:pic>
    </p:spTree>
    <p:extLst>
      <p:ext uri="{BB962C8B-B14F-4D97-AF65-F5344CB8AC3E}">
        <p14:creationId xmlns:p14="http://schemas.microsoft.com/office/powerpoint/2010/main" val="37358585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Kontor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914</TotalTime>
  <Words>937</Words>
  <Application>Microsoft Macintosh PowerPoint</Application>
  <PresentationFormat>Skærmshow (4:3)</PresentationFormat>
  <Paragraphs>51</Paragraphs>
  <Slides>15</Slides>
  <Notes>0</Notes>
  <HiddenSlides>0</HiddenSlides>
  <MMClips>0</MMClips>
  <ScaleCrop>false</ScaleCrop>
  <HeadingPairs>
    <vt:vector size="4" baseType="variant">
      <vt:variant>
        <vt:lpstr>Tema</vt:lpstr>
      </vt:variant>
      <vt:variant>
        <vt:i4>1</vt:i4>
      </vt:variant>
      <vt:variant>
        <vt:lpstr>Diastitler</vt:lpstr>
      </vt:variant>
      <vt:variant>
        <vt:i4>15</vt:i4>
      </vt:variant>
    </vt:vector>
  </HeadingPairs>
  <TitlesOfParts>
    <vt:vector size="16" baseType="lpstr">
      <vt:lpstr>Kontortema</vt:lpstr>
      <vt:lpstr>SKRIVEFAGET</vt:lpstr>
      <vt:lpstr>Fra emnesætning til afsnit</vt:lpstr>
      <vt:lpstr>Eksempel 1</vt:lpstr>
      <vt:lpstr>Eksempel 1</vt:lpstr>
      <vt:lpstr>Eksempel 2</vt:lpstr>
      <vt:lpstr>Eksempel 2</vt:lpstr>
      <vt:lpstr>Øvelse 1: Lav uddybende støttesætninger </vt:lpstr>
      <vt:lpstr>Øvelse 2: Lav begrundende støttesætninger</vt:lpstr>
      <vt:lpstr>Øvelse 3: Lav både uddybende og begrundende støttesætninger</vt:lpstr>
      <vt:lpstr> Forskellige forholds betydning for det gode liv</vt:lpstr>
      <vt:lpstr>Eksempel på et afsnit</vt:lpstr>
      <vt:lpstr>Eksempel på et afsnit</vt:lpstr>
      <vt:lpstr>Eksempel på et afsnit</vt:lpstr>
      <vt:lpstr>Eksempel på et afsnit</vt:lpstr>
      <vt:lpstr>Øvelse 4: Skriv næste afsnit</vt:lpstr>
    </vt:vector>
  </TitlesOfParts>
  <Company>Skanderborg Gymnasium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SKRIVEFAGET</dc:title>
  <dc:creator>Søren Rasmussen</dc:creator>
  <cp:lastModifiedBy>Jakob Peter Thomsen</cp:lastModifiedBy>
  <cp:revision>89</cp:revision>
  <dcterms:created xsi:type="dcterms:W3CDTF">2012-06-21T12:11:23Z</dcterms:created>
  <dcterms:modified xsi:type="dcterms:W3CDTF">2015-11-24T20:06:38Z</dcterms:modified>
</cp:coreProperties>
</file>