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75" r:id="rId4"/>
    <p:sldId id="274" r:id="rId5"/>
    <p:sldId id="276" r:id="rId6"/>
    <p:sldId id="259" r:id="rId7"/>
    <p:sldId id="277" r:id="rId8"/>
    <p:sldId id="278" r:id="rId9"/>
    <p:sldId id="260" r:id="rId10"/>
    <p:sldId id="261" r:id="rId11"/>
    <p:sldId id="262" r:id="rId12"/>
    <p:sldId id="279" r:id="rId13"/>
    <p:sldId id="263" r:id="rId14"/>
    <p:sldId id="264" r:id="rId15"/>
    <p:sldId id="280" r:id="rId16"/>
    <p:sldId id="269" r:id="rId17"/>
    <p:sldId id="270" r:id="rId18"/>
    <p:sldId id="271" r:id="rId19"/>
    <p:sldId id="266" r:id="rId20"/>
    <p:sldId id="267" r:id="rId21"/>
    <p:sldId id="268" r:id="rId22"/>
    <p:sldId id="281" r:id="rId23"/>
    <p:sldId id="283" r:id="rId24"/>
    <p:sldId id="282" r:id="rId25"/>
    <p:sldId id="27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164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D91D5A-C9BD-4640-AD9E-98B6CFF6AA51}" type="datetimeFigureOut">
              <a:rPr lang="da-DK" smtClean="0"/>
              <a:t>24/11/15</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C3C35B-E061-A849-ABD3-390C955CDFA4}" type="slidenum">
              <a:rPr lang="da-DK" smtClean="0"/>
              <a:t>‹nr.›</a:t>
            </a:fld>
            <a:endParaRPr lang="da-DK"/>
          </a:p>
        </p:txBody>
      </p:sp>
    </p:spTree>
    <p:extLst>
      <p:ext uri="{BB962C8B-B14F-4D97-AF65-F5344CB8AC3E}">
        <p14:creationId xmlns:p14="http://schemas.microsoft.com/office/powerpoint/2010/main" val="15482219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Samtale med klassen: Hvorfor er denne tekst ikke kohærent?</a:t>
            </a:r>
            <a:endParaRPr lang="da-DK" dirty="0"/>
          </a:p>
        </p:txBody>
      </p:sp>
      <p:sp>
        <p:nvSpPr>
          <p:cNvPr id="4" name="Pladsholder til diasnummer 3"/>
          <p:cNvSpPr>
            <a:spLocks noGrp="1"/>
          </p:cNvSpPr>
          <p:nvPr>
            <p:ph type="sldNum" sz="quarter" idx="10"/>
          </p:nvPr>
        </p:nvSpPr>
        <p:spPr/>
        <p:txBody>
          <a:bodyPr/>
          <a:lstStyle/>
          <a:p>
            <a:fld id="{42C3C35B-E061-A849-ABD3-390C955CDFA4}" type="slidenum">
              <a:rPr lang="da-DK" smtClean="0"/>
              <a:t>4</a:t>
            </a:fld>
            <a:endParaRPr lang="da-DK"/>
          </a:p>
        </p:txBody>
      </p:sp>
    </p:spTree>
    <p:extLst>
      <p:ext uri="{BB962C8B-B14F-4D97-AF65-F5344CB8AC3E}">
        <p14:creationId xmlns:p14="http://schemas.microsoft.com/office/powerpoint/2010/main" val="1167956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Snak</a:t>
            </a:r>
            <a:r>
              <a:rPr lang="da-DK" baseline="0" dirty="0" smtClean="0"/>
              <a:t> med eleverne om eksemplet. Kohærensen skrider fra sætning tre; nu handler det ikke længere om skoven, men om fluesvamp. Tilsvarende skrider den mod slutningen, hvor det kommer til at handle om fluer i stedet for fluesvamp. </a:t>
            </a:r>
            <a:endParaRPr lang="da-DK" dirty="0"/>
          </a:p>
        </p:txBody>
      </p:sp>
      <p:sp>
        <p:nvSpPr>
          <p:cNvPr id="4" name="Pladsholder til diasnummer 3"/>
          <p:cNvSpPr>
            <a:spLocks noGrp="1"/>
          </p:cNvSpPr>
          <p:nvPr>
            <p:ph type="sldNum" sz="quarter" idx="10"/>
          </p:nvPr>
        </p:nvSpPr>
        <p:spPr/>
        <p:txBody>
          <a:bodyPr/>
          <a:lstStyle/>
          <a:p>
            <a:fld id="{42C3C35B-E061-A849-ABD3-390C955CDFA4}" type="slidenum">
              <a:rPr lang="da-DK" smtClean="0"/>
              <a:t>5</a:t>
            </a:fld>
            <a:endParaRPr lang="da-DK"/>
          </a:p>
        </p:txBody>
      </p:sp>
    </p:spTree>
    <p:extLst>
      <p:ext uri="{BB962C8B-B14F-4D97-AF65-F5344CB8AC3E}">
        <p14:creationId xmlns:p14="http://schemas.microsoft.com/office/powerpoint/2010/main" val="4056613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Snak med eleverne om det øverste eksempel. I skal nå frem til, at teksten er kohærent, men at teksten</a:t>
            </a:r>
            <a:r>
              <a:rPr lang="da-DK" baseline="0" dirty="0" smtClean="0"/>
              <a:t> er klodset. Den bliver tung med gentagelserne. Desuden er </a:t>
            </a:r>
            <a:r>
              <a:rPr lang="da-DK" dirty="0" smtClean="0"/>
              <a:t>sammenhængen</a:t>
            </a:r>
            <a:r>
              <a:rPr lang="da-DK" baseline="0" dirty="0" smtClean="0"/>
              <a:t> u</a:t>
            </a:r>
            <a:r>
              <a:rPr lang="da-DK" dirty="0" smtClean="0"/>
              <a:t>nderforstået. Sammenhængen kan gøres mere tydelig som i eksemplet nederst. Det kræver, at man markerer</a:t>
            </a:r>
            <a:r>
              <a:rPr lang="da-DK" baseline="0" dirty="0" smtClean="0"/>
              <a:t> sammenhængen sprogligt.</a:t>
            </a:r>
            <a:endParaRPr lang="da-DK" dirty="0"/>
          </a:p>
        </p:txBody>
      </p:sp>
      <p:sp>
        <p:nvSpPr>
          <p:cNvPr id="4" name="Pladsholder til diasnummer 3"/>
          <p:cNvSpPr>
            <a:spLocks noGrp="1"/>
          </p:cNvSpPr>
          <p:nvPr>
            <p:ph type="sldNum" sz="quarter" idx="10"/>
          </p:nvPr>
        </p:nvSpPr>
        <p:spPr/>
        <p:txBody>
          <a:bodyPr/>
          <a:lstStyle/>
          <a:p>
            <a:fld id="{42C3C35B-E061-A849-ABD3-390C955CDFA4}" type="slidenum">
              <a:rPr lang="da-DK" smtClean="0"/>
              <a:t>7</a:t>
            </a:fld>
            <a:endParaRPr lang="da-DK"/>
          </a:p>
        </p:txBody>
      </p:sp>
    </p:spTree>
    <p:extLst>
      <p:ext uri="{BB962C8B-B14F-4D97-AF65-F5344CB8AC3E}">
        <p14:creationId xmlns:p14="http://schemas.microsoft.com/office/powerpoint/2010/main" val="1610129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24/11/15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728848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24/11/15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42712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24/11/15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037818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24/11/15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03539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6BFECD78-3C8E-49F2-8FAB-59489D168ABB}" type="datetimeFigureOut">
              <a:rPr lang="en-US" smtClean="0"/>
              <a:t>24/11/15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4114029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6BFECD78-3C8E-49F2-8FAB-59489D168ABB}" type="datetimeFigureOut">
              <a:rPr lang="en-US" smtClean="0"/>
              <a:t>24/11/15</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836348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6BFECD78-3C8E-49F2-8FAB-59489D168ABB}" type="datetimeFigureOut">
              <a:rPr lang="en-US" smtClean="0"/>
              <a:t>24/11/15</a:t>
            </a:fld>
            <a:endParaRPr lang="en-US"/>
          </a:p>
        </p:txBody>
      </p:sp>
      <p:sp>
        <p:nvSpPr>
          <p:cNvPr id="8" name="Pladsholder til sidefod 7"/>
          <p:cNvSpPr>
            <a:spLocks noGrp="1"/>
          </p:cNvSpPr>
          <p:nvPr>
            <p:ph type="ftr" sz="quarter" idx="11"/>
          </p:nvPr>
        </p:nvSpPr>
        <p:spPr/>
        <p:txBody>
          <a:bodyPr/>
          <a:lstStyle/>
          <a:p>
            <a:endParaRPr lang="en-US"/>
          </a:p>
        </p:txBody>
      </p:sp>
      <p:sp>
        <p:nvSpPr>
          <p:cNvPr id="9" name="Pladsholder til diasnummer 8"/>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3605331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6BFECD78-3C8E-49F2-8FAB-59489D168ABB}" type="datetimeFigureOut">
              <a:rPr lang="en-US" smtClean="0"/>
              <a:t>24/11/15</a:t>
            </a:fld>
            <a:endParaRPr lang="en-US"/>
          </a:p>
        </p:txBody>
      </p:sp>
      <p:sp>
        <p:nvSpPr>
          <p:cNvPr id="4" name="Pladsholder til sidefod 3"/>
          <p:cNvSpPr>
            <a:spLocks noGrp="1"/>
          </p:cNvSpPr>
          <p:nvPr>
            <p:ph type="ftr" sz="quarter" idx="11"/>
          </p:nvPr>
        </p:nvSpPr>
        <p:spPr/>
        <p:txBody>
          <a:bodyPr/>
          <a:lstStyle/>
          <a:p>
            <a:endParaRPr lang="en-US"/>
          </a:p>
        </p:txBody>
      </p:sp>
      <p:sp>
        <p:nvSpPr>
          <p:cNvPr id="5" name="Pladsholder til diasnummer 4"/>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88060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BFECD78-3C8E-49F2-8FAB-59489D168ABB}" type="datetimeFigureOut">
              <a:rPr lang="en-US" smtClean="0"/>
              <a:t>24/11/15</a:t>
            </a:fld>
            <a:endParaRPr lang="en-US"/>
          </a:p>
        </p:txBody>
      </p:sp>
      <p:sp>
        <p:nvSpPr>
          <p:cNvPr id="3" name="Pladsholder til sidefod 2"/>
          <p:cNvSpPr>
            <a:spLocks noGrp="1"/>
          </p:cNvSpPr>
          <p:nvPr>
            <p:ph type="ftr" sz="quarter" idx="11"/>
          </p:nvPr>
        </p:nvSpPr>
        <p:spPr/>
        <p:txBody>
          <a:bodyPr/>
          <a:lstStyle/>
          <a:p>
            <a:endParaRPr lang="en-US"/>
          </a:p>
        </p:txBody>
      </p:sp>
      <p:sp>
        <p:nvSpPr>
          <p:cNvPr id="4" name="Pladsholder til diasnummer 3"/>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591900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6BFECD78-3C8E-49F2-8FAB-59489D168ABB}" type="datetimeFigureOut">
              <a:rPr lang="en-US" smtClean="0"/>
              <a:t>24/11/15</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3936422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6BFECD78-3C8E-49F2-8FAB-59489D168ABB}" type="datetimeFigureOut">
              <a:rPr lang="en-US" smtClean="0"/>
              <a:t>24/11/15</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5576867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24/11/15</a:t>
            </a:fld>
            <a:endParaRPr lang="en-US"/>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‹nr.›</a:t>
            </a:fld>
            <a:endParaRPr lang="en-US"/>
          </a:p>
        </p:txBody>
      </p:sp>
    </p:spTree>
    <p:extLst>
      <p:ext uri="{BB962C8B-B14F-4D97-AF65-F5344CB8AC3E}">
        <p14:creationId xmlns:p14="http://schemas.microsoft.com/office/powerpoint/2010/main" val="2202145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latin typeface="Helvetica"/>
                <a:cs typeface="Helvetica"/>
              </a:rPr>
              <a:t>SKRIVEFAGET</a:t>
            </a:r>
            <a:endParaRPr lang="da-DK" dirty="0">
              <a:latin typeface="Helvetica"/>
              <a:cs typeface="Helvetica"/>
            </a:endParaRPr>
          </a:p>
        </p:txBody>
      </p:sp>
      <p:sp>
        <p:nvSpPr>
          <p:cNvPr id="3" name="Undertitel 2"/>
          <p:cNvSpPr>
            <a:spLocks noGrp="1"/>
          </p:cNvSpPr>
          <p:nvPr>
            <p:ph type="subTitle" idx="1"/>
          </p:nvPr>
        </p:nvSpPr>
        <p:spPr/>
        <p:txBody>
          <a:bodyPr/>
          <a:lstStyle/>
          <a:p>
            <a:r>
              <a:rPr lang="da-DK" dirty="0" smtClean="0">
                <a:solidFill>
                  <a:srgbClr val="4F81BD"/>
                </a:solidFill>
                <a:latin typeface="Helvetica"/>
                <a:cs typeface="Helvetica"/>
              </a:rPr>
              <a:t>Modul </a:t>
            </a:r>
            <a:r>
              <a:rPr lang="da-DK" dirty="0">
                <a:solidFill>
                  <a:srgbClr val="4F81BD"/>
                </a:solidFill>
                <a:latin typeface="Helvetica"/>
                <a:cs typeface="Helvetica"/>
              </a:rPr>
              <a:t>2</a:t>
            </a:r>
            <a:r>
              <a:rPr lang="da-DK" dirty="0" smtClean="0">
                <a:solidFill>
                  <a:srgbClr val="4F81BD"/>
                </a:solidFill>
                <a:latin typeface="Helvetica"/>
                <a:cs typeface="Helvetica"/>
              </a:rPr>
              <a:t>: </a:t>
            </a:r>
            <a:r>
              <a:rPr lang="da-DK" dirty="0" smtClean="0">
                <a:latin typeface="Helvetica"/>
                <a:cs typeface="Helvetica"/>
              </a:rPr>
              <a:t>Tekstsammenhæng</a:t>
            </a:r>
          </a:p>
          <a:p>
            <a:r>
              <a:rPr lang="da-DK" dirty="0" smtClean="0">
                <a:solidFill>
                  <a:schemeClr val="accent1"/>
                </a:solidFill>
                <a:latin typeface="Helvetica"/>
                <a:cs typeface="Helvetica"/>
              </a:rPr>
              <a:t>Lektion 1: </a:t>
            </a:r>
            <a:r>
              <a:rPr lang="da-DK" dirty="0" smtClean="0">
                <a:latin typeface="Helvetica"/>
                <a:cs typeface="Helvetica"/>
              </a:rPr>
              <a:t>Kohæsion</a:t>
            </a:r>
            <a:endParaRPr lang="da-DK" dirty="0">
              <a:latin typeface="Helvetica"/>
              <a:cs typeface="Helvetica"/>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59254350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solidFill>
                  <a:srgbClr val="4F81BD"/>
                </a:solidFill>
                <a:latin typeface="Helvetica"/>
                <a:cs typeface="Helvetica"/>
              </a:rPr>
              <a:t>Eksempel 4: </a:t>
            </a:r>
            <a:r>
              <a:rPr lang="da-DK" dirty="0" smtClean="0">
                <a:latin typeface="Helvetica"/>
                <a:cs typeface="Helvetica"/>
              </a:rPr>
              <a:t>fra en sociologi-bog</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lnSpc>
                <a:spcPct val="110000"/>
              </a:lnSpc>
              <a:buNone/>
            </a:pPr>
            <a:r>
              <a:rPr lang="da-DK" sz="2700" dirty="0" smtClean="0">
                <a:latin typeface="Helvetica Light"/>
                <a:cs typeface="Helvetica Light"/>
              </a:rPr>
              <a:t>Vi danskere er gennem de seneste årtier generelt blevet rigere og rigere. </a:t>
            </a:r>
            <a:r>
              <a:rPr lang="da-DK" sz="2700" dirty="0" smtClean="0">
                <a:solidFill>
                  <a:srgbClr val="4F81BD"/>
                </a:solidFill>
                <a:latin typeface="Helvetica Light"/>
                <a:cs typeface="Helvetica Light"/>
              </a:rPr>
              <a:t>Vi har i dag råd til langt flere forbrugsgoder, end man havde for bare få generationer siden. Det </a:t>
            </a:r>
            <a:r>
              <a:rPr lang="da-DK" sz="2700" dirty="0" smtClean="0">
                <a:latin typeface="Helvetica Light"/>
                <a:cs typeface="Helvetica Light"/>
              </a:rPr>
              <a:t>betyder bl.a., at der i nutidens samfund er kommet </a:t>
            </a:r>
            <a:r>
              <a:rPr lang="da-DK" sz="2700" dirty="0" smtClean="0">
                <a:solidFill>
                  <a:schemeClr val="accent3"/>
                </a:solidFill>
                <a:latin typeface="Helvetica Light"/>
                <a:cs typeface="Helvetica Light"/>
              </a:rPr>
              <a:t>mere fokus på forbrug</a:t>
            </a:r>
            <a:r>
              <a:rPr lang="da-DK" sz="2700" dirty="0" smtClean="0">
                <a:latin typeface="Helvetica Light"/>
                <a:cs typeface="Helvetica Light"/>
              </a:rPr>
              <a:t>. Hvis man er i tvivl om </a:t>
            </a:r>
            <a:r>
              <a:rPr lang="da-DK" sz="2700" dirty="0" smtClean="0">
                <a:solidFill>
                  <a:srgbClr val="9BBB59"/>
                </a:solidFill>
                <a:latin typeface="Helvetica Light"/>
                <a:cs typeface="Helvetica Light"/>
              </a:rPr>
              <a:t>dette</a:t>
            </a:r>
            <a:r>
              <a:rPr lang="da-DK" sz="2700" dirty="0" smtClean="0">
                <a:latin typeface="Helvetica Light"/>
                <a:cs typeface="Helvetica Light"/>
              </a:rPr>
              <a:t>, kan man bare åbne </a:t>
            </a:r>
            <a:r>
              <a:rPr lang="da-DK" sz="2700" dirty="0" smtClean="0">
                <a:solidFill>
                  <a:srgbClr val="FF0000"/>
                </a:solidFill>
                <a:latin typeface="Helvetica Light"/>
                <a:cs typeface="Helvetica Light"/>
              </a:rPr>
              <a:t>fjernsynet</a:t>
            </a:r>
            <a:r>
              <a:rPr lang="da-DK" sz="2700" dirty="0" smtClean="0">
                <a:latin typeface="Helvetica Light"/>
                <a:cs typeface="Helvetica Light"/>
              </a:rPr>
              <a:t> en tilfældig aften. </a:t>
            </a:r>
            <a:r>
              <a:rPr lang="da-DK" sz="2700" dirty="0" smtClean="0">
                <a:solidFill>
                  <a:srgbClr val="FF0000"/>
                </a:solidFill>
                <a:latin typeface="Helvetica Light"/>
                <a:cs typeface="Helvetica Light"/>
              </a:rPr>
              <a:t>Her</a:t>
            </a:r>
            <a:r>
              <a:rPr lang="da-DK" sz="2700" dirty="0" smtClean="0">
                <a:latin typeface="Helvetica Light"/>
                <a:cs typeface="Helvetica Light"/>
              </a:rPr>
              <a:t> har der aldrig før været så stor fokus på forbrug i form af forskellige forbrugerprogrammer.</a:t>
            </a:r>
            <a:endParaRPr lang="da-DK" sz="27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6133519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a-DK" sz="3500" dirty="0" smtClean="0">
                <a:solidFill>
                  <a:srgbClr val="4F81BD"/>
                </a:solidFill>
                <a:latin typeface="Helvetica"/>
                <a:cs typeface="Helvetica"/>
              </a:rPr>
              <a:t>Øvelse 1: </a:t>
            </a:r>
            <a:r>
              <a:rPr lang="da-DK" sz="3500" dirty="0" smtClean="0">
                <a:latin typeface="Helvetica"/>
                <a:cs typeface="Helvetica"/>
              </a:rPr>
              <a:t>Brug grammatiske koblinger til at gøre teksten mere flydende</a:t>
            </a:r>
            <a:endParaRPr lang="da-DK" sz="3500" dirty="0">
              <a:latin typeface="Helvetica"/>
              <a:cs typeface="Helvetica"/>
            </a:endParaRPr>
          </a:p>
        </p:txBody>
      </p:sp>
      <p:sp>
        <p:nvSpPr>
          <p:cNvPr id="3" name="Pladsholder til indhold 2"/>
          <p:cNvSpPr>
            <a:spLocks noGrp="1"/>
          </p:cNvSpPr>
          <p:nvPr>
            <p:ph idx="1"/>
          </p:nvPr>
        </p:nvSpPr>
        <p:spPr>
          <a:xfrm>
            <a:off x="457200" y="1931536"/>
            <a:ext cx="8229600" cy="4525963"/>
          </a:xfrm>
        </p:spPr>
        <p:txBody>
          <a:bodyPr>
            <a:normAutofit/>
          </a:bodyPr>
          <a:lstStyle/>
          <a:p>
            <a:pPr marL="0" indent="0">
              <a:lnSpc>
                <a:spcPct val="110000"/>
              </a:lnSpc>
              <a:buNone/>
            </a:pPr>
            <a:r>
              <a:rPr lang="da-DK" sz="2700" dirty="0">
                <a:latin typeface="Helvetica Light"/>
                <a:cs typeface="Helvetica Light"/>
              </a:rPr>
              <a:t>Peter er taget ud i sommerhuset. Sommerhuset har Peter lånt af Marie. Marie er Peters søster. Peter lånte også sommerhuset sidste år. Sommerhuset ligger tæt ved stranden i nærheden af Blåvand. Stranden er meget pæn. Stranden ved Hvide Sande er også pæn. Peter var ved stranden i Hvide Sande for to år siden. For to år siden havde Marie ikke købt sommerhuset ved Blåvand. </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67011636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Leksikalsk kohæsion</a:t>
            </a:r>
            <a:endParaRPr lang="da-DK" dirty="0">
              <a:latin typeface="Helvetica"/>
              <a:cs typeface="Helvetica"/>
            </a:endParaRPr>
          </a:p>
        </p:txBody>
      </p:sp>
      <p:sp>
        <p:nvSpPr>
          <p:cNvPr id="3" name="Pladsholder til tekst 2"/>
          <p:cNvSpPr>
            <a:spLocks noGrp="1"/>
          </p:cNvSpPr>
          <p:nvPr>
            <p:ph type="body" idx="1"/>
          </p:nvPr>
        </p:nvSpPr>
        <p:spPr/>
        <p:txBody>
          <a:bodyPr>
            <a:normAutofit/>
          </a:bodyPr>
          <a:lstStyle/>
          <a:p>
            <a:r>
              <a:rPr lang="da-DK" sz="2600" dirty="0">
                <a:latin typeface="Helvetica Light"/>
                <a:cs typeface="Helvetica Light"/>
              </a:rPr>
              <a:t>Kohæsion </a:t>
            </a:r>
            <a:r>
              <a:rPr lang="da-DK" sz="2600" dirty="0" smtClean="0">
                <a:latin typeface="Helvetica Light"/>
                <a:cs typeface="Helvetica Light"/>
              </a:rPr>
              <a:t>2:</a:t>
            </a:r>
            <a:endParaRPr lang="da-DK" sz="26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5758151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Leksikalsk kohæsion</a:t>
            </a:r>
            <a:endParaRPr lang="da-DK" dirty="0">
              <a:latin typeface="Helvetica"/>
              <a:cs typeface="Helvetica"/>
            </a:endParaRPr>
          </a:p>
        </p:txBody>
      </p:sp>
      <p:sp>
        <p:nvSpPr>
          <p:cNvPr id="3" name="Pladsholder til indhold 2"/>
          <p:cNvSpPr>
            <a:spLocks noGrp="1"/>
          </p:cNvSpPr>
          <p:nvPr>
            <p:ph idx="1"/>
          </p:nvPr>
        </p:nvSpPr>
        <p:spPr/>
        <p:txBody>
          <a:bodyPr>
            <a:normAutofit fontScale="77500" lnSpcReduction="20000"/>
          </a:bodyPr>
          <a:lstStyle/>
          <a:p>
            <a:pPr marL="0" indent="0">
              <a:lnSpc>
                <a:spcPct val="120000"/>
              </a:lnSpc>
              <a:buNone/>
            </a:pPr>
            <a:r>
              <a:rPr lang="da-DK" i="1" dirty="0" smtClean="0">
                <a:latin typeface="Helvetica Light"/>
                <a:cs typeface="Helvetica Light"/>
              </a:rPr>
              <a:t>Leksikalsk</a:t>
            </a:r>
            <a:r>
              <a:rPr lang="da-DK" dirty="0" smtClean="0">
                <a:latin typeface="Helvetica Light"/>
                <a:cs typeface="Helvetica Light"/>
              </a:rPr>
              <a:t> har noget at gøre med ords betydning.</a:t>
            </a:r>
          </a:p>
          <a:p>
            <a:pPr marL="0" indent="0">
              <a:lnSpc>
                <a:spcPct val="120000"/>
              </a:lnSpc>
              <a:buNone/>
            </a:pPr>
            <a:r>
              <a:rPr lang="da-DK" dirty="0" smtClean="0">
                <a:latin typeface="Helvetica Light"/>
                <a:cs typeface="Helvetica Light"/>
              </a:rPr>
              <a:t>Man laver leksikalsk kohæsion, når man lader betydningsmæssigt beslægtede ord erstatte hinanden.</a:t>
            </a:r>
          </a:p>
          <a:p>
            <a:pPr marL="0" indent="0">
              <a:lnSpc>
                <a:spcPct val="120000"/>
              </a:lnSpc>
              <a:buNone/>
            </a:pPr>
            <a:r>
              <a:rPr lang="da-DK" dirty="0" smtClean="0">
                <a:latin typeface="Helvetica Light"/>
                <a:cs typeface="Helvetica Light"/>
              </a:rPr>
              <a:t>Man kan lade synonymer erstatte hinanden. Det første ord betyder (næsten) det samme som det andet – men lægger som regel noget nyt til.</a:t>
            </a:r>
          </a:p>
          <a:p>
            <a:pPr marL="0" indent="0">
              <a:lnSpc>
                <a:spcPct val="120000"/>
              </a:lnSpc>
              <a:buNone/>
            </a:pPr>
            <a:r>
              <a:rPr lang="da-DK" dirty="0" smtClean="0">
                <a:latin typeface="Helvetica Light"/>
                <a:cs typeface="Helvetica Light"/>
              </a:rPr>
              <a:t>Derfor er koblinger med synonymi gode at variere en tekst med.</a:t>
            </a:r>
          </a:p>
          <a:p>
            <a:pPr marL="0" indent="0">
              <a:lnSpc>
                <a:spcPct val="120000"/>
              </a:lnSpc>
              <a:buNone/>
            </a:pPr>
            <a:r>
              <a:rPr lang="da-DK" dirty="0" smtClean="0">
                <a:latin typeface="Helvetica Light"/>
                <a:cs typeface="Helvetica Light"/>
              </a:rPr>
              <a:t>Eksempel: </a:t>
            </a:r>
            <a:r>
              <a:rPr lang="da-DK" dirty="0" smtClean="0">
                <a:solidFill>
                  <a:srgbClr val="4F81BD"/>
                </a:solidFill>
                <a:latin typeface="Helvetica Light"/>
                <a:cs typeface="Helvetica Light"/>
              </a:rPr>
              <a:t>Karstens cykel </a:t>
            </a:r>
            <a:r>
              <a:rPr lang="da-DK" dirty="0" smtClean="0">
                <a:latin typeface="Helvetica Light"/>
                <a:cs typeface="Helvetica Light"/>
              </a:rPr>
              <a:t>punkterede. Det gjorde </a:t>
            </a:r>
            <a:r>
              <a:rPr lang="da-DK" dirty="0" smtClean="0">
                <a:solidFill>
                  <a:srgbClr val="4F81BD"/>
                </a:solidFill>
                <a:latin typeface="Helvetica Light"/>
                <a:cs typeface="Helvetica Light"/>
              </a:rPr>
              <a:t>den gamle jernhest</a:t>
            </a:r>
            <a:r>
              <a:rPr lang="da-DK" dirty="0" smtClean="0">
                <a:latin typeface="Helvetica Light"/>
                <a:cs typeface="Helvetica Light"/>
              </a:rPr>
              <a:t> tit.</a:t>
            </a:r>
            <a:endParaRPr lang="da-DK"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991709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dirty="0" smtClean="0">
                <a:solidFill>
                  <a:srgbClr val="4F81BD"/>
                </a:solidFill>
                <a:latin typeface="Helvetica"/>
                <a:cs typeface="Helvetica"/>
              </a:rPr>
              <a:t>Øvelse 2: </a:t>
            </a:r>
            <a:r>
              <a:rPr lang="da-DK" sz="4000" dirty="0">
                <a:latin typeface="Helvetica"/>
                <a:cs typeface="Helvetica"/>
              </a:rPr>
              <a:t>L</a:t>
            </a:r>
            <a:r>
              <a:rPr lang="da-DK" sz="4000" dirty="0" smtClean="0">
                <a:latin typeface="Helvetica"/>
                <a:cs typeface="Helvetica"/>
              </a:rPr>
              <a:t>eksikalsk kohæsion</a:t>
            </a:r>
            <a:endParaRPr lang="da-DK" sz="4000"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900" dirty="0">
                <a:latin typeface="Helvetica Light"/>
                <a:cs typeface="Helvetica Light"/>
              </a:rPr>
              <a:t>Tag udgangspunkt i teksten om Peter og sommerhuset. Genskriv den, men brug synonymer til at føje ekstra betydning til og skabe variation.</a:t>
            </a:r>
          </a:p>
          <a:p>
            <a:pPr marL="0" indent="0">
              <a:buNone/>
            </a:pPr>
            <a:r>
              <a:rPr lang="da-DK" sz="2900" dirty="0">
                <a:latin typeface="Helvetica Light"/>
                <a:cs typeface="Helvetica Light"/>
              </a:rPr>
              <a:t>Den omskrevne tekst kan indledes sådan:</a:t>
            </a:r>
          </a:p>
          <a:p>
            <a:pPr marL="0" indent="0">
              <a:buNone/>
            </a:pPr>
            <a:r>
              <a:rPr lang="da-DK" sz="2900" dirty="0" smtClean="0">
                <a:latin typeface="Helvetica Light"/>
                <a:cs typeface="Helvetica Light"/>
              </a:rPr>
              <a:t>”</a:t>
            </a:r>
            <a:r>
              <a:rPr lang="da-DK" sz="2900" dirty="0" smtClean="0">
                <a:solidFill>
                  <a:srgbClr val="4F81BD"/>
                </a:solidFill>
                <a:latin typeface="Helvetica Light"/>
                <a:cs typeface="Helvetica Light"/>
              </a:rPr>
              <a:t>Peter</a:t>
            </a:r>
            <a:r>
              <a:rPr lang="da-DK" sz="2900" dirty="0" smtClean="0">
                <a:latin typeface="Helvetica Light"/>
                <a:cs typeface="Helvetica Light"/>
              </a:rPr>
              <a:t> </a:t>
            </a:r>
            <a:r>
              <a:rPr lang="da-DK" sz="2900" dirty="0">
                <a:latin typeface="Helvetica Light"/>
                <a:cs typeface="Helvetica Light"/>
              </a:rPr>
              <a:t>er taget ud i </a:t>
            </a:r>
            <a:r>
              <a:rPr lang="da-DK" sz="2900" dirty="0">
                <a:solidFill>
                  <a:srgbClr val="FF0000"/>
                </a:solidFill>
                <a:latin typeface="Helvetica Light"/>
                <a:cs typeface="Helvetica Light"/>
              </a:rPr>
              <a:t>sommerhuset</a:t>
            </a:r>
            <a:r>
              <a:rPr lang="da-DK" sz="2900" dirty="0">
                <a:latin typeface="Helvetica Light"/>
                <a:cs typeface="Helvetica Light"/>
              </a:rPr>
              <a:t>. </a:t>
            </a:r>
            <a:r>
              <a:rPr lang="da-DK" sz="2900" dirty="0">
                <a:solidFill>
                  <a:srgbClr val="FF0000"/>
                </a:solidFill>
                <a:latin typeface="Helvetica Light"/>
                <a:cs typeface="Helvetica Light"/>
              </a:rPr>
              <a:t>Den gamle rønne</a:t>
            </a:r>
            <a:r>
              <a:rPr lang="da-DK" sz="2900" dirty="0">
                <a:latin typeface="Helvetica Light"/>
                <a:cs typeface="Helvetica Light"/>
              </a:rPr>
              <a:t> har </a:t>
            </a:r>
            <a:r>
              <a:rPr lang="da-DK" sz="2900" dirty="0">
                <a:solidFill>
                  <a:srgbClr val="4F81BD"/>
                </a:solidFill>
                <a:latin typeface="Helvetica Light"/>
                <a:cs typeface="Helvetica Light"/>
              </a:rPr>
              <a:t>studenten </a:t>
            </a:r>
            <a:r>
              <a:rPr lang="da-DK" sz="2900" dirty="0">
                <a:latin typeface="Helvetica Light"/>
                <a:cs typeface="Helvetica Light"/>
              </a:rPr>
              <a:t>lånt af Marie</a:t>
            </a:r>
            <a:r>
              <a:rPr lang="da-DK" sz="2900" dirty="0" smtClean="0">
                <a:latin typeface="Helvetica Light"/>
                <a:cs typeface="Helvetica Light"/>
              </a:rPr>
              <a:t>…”</a:t>
            </a:r>
            <a:endParaRPr lang="da-DK" sz="2900" dirty="0">
              <a:latin typeface="Helvetica Light"/>
              <a:cs typeface="Helvetica Light"/>
            </a:endParaRPr>
          </a:p>
          <a:p>
            <a:pPr marL="0" indent="0">
              <a:buNone/>
            </a:pPr>
            <a:endParaRPr lang="da-DK" sz="29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90436431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Sætningskobling</a:t>
            </a:r>
            <a:endParaRPr lang="da-DK" dirty="0">
              <a:latin typeface="Helvetica"/>
              <a:cs typeface="Helvetica"/>
            </a:endParaRPr>
          </a:p>
        </p:txBody>
      </p:sp>
      <p:sp>
        <p:nvSpPr>
          <p:cNvPr id="3" name="Pladsholder til tekst 2"/>
          <p:cNvSpPr>
            <a:spLocks noGrp="1"/>
          </p:cNvSpPr>
          <p:nvPr>
            <p:ph type="body" idx="1"/>
          </p:nvPr>
        </p:nvSpPr>
        <p:spPr/>
        <p:txBody>
          <a:bodyPr>
            <a:normAutofit/>
          </a:bodyPr>
          <a:lstStyle/>
          <a:p>
            <a:r>
              <a:rPr lang="da-DK" sz="2600" dirty="0">
                <a:latin typeface="Helvetica Light"/>
                <a:cs typeface="Helvetica Light"/>
              </a:rPr>
              <a:t>Kohæsion </a:t>
            </a:r>
            <a:r>
              <a:rPr lang="da-DK" sz="2600" dirty="0" smtClean="0">
                <a:latin typeface="Helvetica Light"/>
                <a:cs typeface="Helvetica Light"/>
              </a:rPr>
              <a:t>3:</a:t>
            </a:r>
            <a:endParaRPr lang="da-DK" sz="26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5758151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Sætningskobling</a:t>
            </a:r>
            <a:endParaRPr lang="da-DK" dirty="0">
              <a:latin typeface="Helvetica"/>
              <a:cs typeface="Helvetica"/>
            </a:endParaRPr>
          </a:p>
        </p:txBody>
      </p:sp>
      <p:sp>
        <p:nvSpPr>
          <p:cNvPr id="3" name="Pladsholder til indhold 2"/>
          <p:cNvSpPr>
            <a:spLocks noGrp="1"/>
          </p:cNvSpPr>
          <p:nvPr>
            <p:ph idx="1"/>
          </p:nvPr>
        </p:nvSpPr>
        <p:spPr/>
        <p:txBody>
          <a:bodyPr>
            <a:normAutofit fontScale="77500" lnSpcReduction="20000"/>
          </a:bodyPr>
          <a:lstStyle/>
          <a:p>
            <a:pPr marL="0" indent="0">
              <a:buNone/>
            </a:pPr>
            <a:r>
              <a:rPr lang="da-DK" dirty="0" smtClean="0">
                <a:latin typeface="Helvetica Light"/>
                <a:cs typeface="Helvetica Light"/>
              </a:rPr>
              <a:t>Sætningerne i en tekst danner en helhed, og de bindes sammen i nogle ”overgange”, der gerne skal følge naturligt og logisk efter hinanden. Overgangene skal passe til det, man gerne vil udtrykke.</a:t>
            </a:r>
          </a:p>
          <a:p>
            <a:pPr marL="0" indent="0">
              <a:buNone/>
            </a:pPr>
            <a:r>
              <a:rPr lang="da-DK" dirty="0" smtClean="0">
                <a:latin typeface="Helvetica Light"/>
                <a:cs typeface="Helvetica Light"/>
              </a:rPr>
              <a:t>Sætningskoblingerne inddeles efter deres funktion.</a:t>
            </a:r>
          </a:p>
          <a:p>
            <a:r>
              <a:rPr lang="da-DK" dirty="0" err="1" smtClean="0">
                <a:solidFill>
                  <a:srgbClr val="4F81BD"/>
                </a:solidFill>
                <a:latin typeface="Helvetica Light"/>
                <a:cs typeface="Helvetica Light"/>
              </a:rPr>
              <a:t>Additive</a:t>
            </a:r>
            <a:r>
              <a:rPr lang="da-DK" dirty="0" smtClean="0">
                <a:latin typeface="Helvetica Light"/>
                <a:cs typeface="Helvetica Light"/>
              </a:rPr>
              <a:t> føjer noget til</a:t>
            </a:r>
          </a:p>
          <a:p>
            <a:r>
              <a:rPr lang="da-DK" dirty="0" smtClean="0">
                <a:solidFill>
                  <a:srgbClr val="4F81BD"/>
                </a:solidFill>
                <a:latin typeface="Helvetica Light"/>
                <a:cs typeface="Helvetica Light"/>
              </a:rPr>
              <a:t>Adversative </a:t>
            </a:r>
            <a:r>
              <a:rPr lang="da-DK" dirty="0" smtClean="0">
                <a:latin typeface="Helvetica Light"/>
                <a:cs typeface="Helvetica Light"/>
              </a:rPr>
              <a:t>etablerer et modsætningsforhold eller lægger noget til, som ikke er umiddelbart indlysende</a:t>
            </a:r>
          </a:p>
          <a:p>
            <a:r>
              <a:rPr lang="da-DK" dirty="0" smtClean="0">
                <a:solidFill>
                  <a:srgbClr val="4F81BD"/>
                </a:solidFill>
                <a:latin typeface="Helvetica Light"/>
                <a:cs typeface="Helvetica Light"/>
              </a:rPr>
              <a:t>Temporale</a:t>
            </a:r>
            <a:r>
              <a:rPr lang="da-DK" dirty="0" smtClean="0">
                <a:latin typeface="Helvetica Light"/>
                <a:cs typeface="Helvetica Light"/>
              </a:rPr>
              <a:t> koblinger angiver en tidslig relation</a:t>
            </a:r>
          </a:p>
          <a:p>
            <a:r>
              <a:rPr lang="da-DK" dirty="0" smtClean="0">
                <a:latin typeface="Helvetica Light"/>
                <a:cs typeface="Helvetica Light"/>
              </a:rPr>
              <a:t>Den </a:t>
            </a:r>
            <a:r>
              <a:rPr lang="da-DK" dirty="0" smtClean="0">
                <a:solidFill>
                  <a:srgbClr val="4F81BD"/>
                </a:solidFill>
                <a:latin typeface="Helvetica Light"/>
                <a:cs typeface="Helvetica Light"/>
              </a:rPr>
              <a:t>kausale</a:t>
            </a:r>
            <a:r>
              <a:rPr lang="da-DK" dirty="0" smtClean="0">
                <a:latin typeface="Helvetica Light"/>
                <a:cs typeface="Helvetica Light"/>
              </a:rPr>
              <a:t> kobling angiver en årsagssammenhæng. </a:t>
            </a:r>
            <a:endParaRPr lang="da-DK"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0042452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Øvelse 3: </a:t>
            </a:r>
            <a:r>
              <a:rPr lang="da-DK" dirty="0" smtClean="0">
                <a:latin typeface="Helvetica"/>
                <a:cs typeface="Helvetica"/>
              </a:rPr>
              <a:t>Sætningskoblinger</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lnSpc>
                <a:spcPct val="110000"/>
              </a:lnSpc>
              <a:buNone/>
            </a:pPr>
            <a:r>
              <a:rPr lang="da-DK" sz="3000" dirty="0" smtClean="0">
                <a:latin typeface="Helvetica Light"/>
                <a:cs typeface="Helvetica Light"/>
              </a:rPr>
              <a:t>Tal med sidemanden: Hvordan forstår I følgende udsagn?</a:t>
            </a:r>
          </a:p>
          <a:p>
            <a:pPr marL="514350" indent="-514350">
              <a:lnSpc>
                <a:spcPct val="110000"/>
              </a:lnSpc>
              <a:buFont typeface="+mj-lt"/>
              <a:buAutoNum type="arabicPeriod"/>
            </a:pPr>
            <a:r>
              <a:rPr lang="da-DK" sz="3000" dirty="0" smtClean="0">
                <a:latin typeface="Helvetica Light"/>
                <a:cs typeface="Helvetica Light"/>
              </a:rPr>
              <a:t>Hun er smuk og klog</a:t>
            </a:r>
          </a:p>
          <a:p>
            <a:pPr marL="514350" indent="-514350">
              <a:lnSpc>
                <a:spcPct val="110000"/>
              </a:lnSpc>
              <a:buFont typeface="+mj-lt"/>
              <a:buAutoNum type="arabicPeriod"/>
            </a:pPr>
            <a:r>
              <a:rPr lang="da-DK" sz="3000" dirty="0" smtClean="0">
                <a:latin typeface="Helvetica Light"/>
                <a:cs typeface="Helvetica Light"/>
              </a:rPr>
              <a:t>Hun er både smuk og klog</a:t>
            </a:r>
          </a:p>
          <a:p>
            <a:pPr marL="514350" indent="-514350">
              <a:lnSpc>
                <a:spcPct val="110000"/>
              </a:lnSpc>
              <a:buFont typeface="+mj-lt"/>
              <a:buAutoNum type="arabicPeriod"/>
            </a:pPr>
            <a:r>
              <a:rPr lang="da-DK" sz="3000" dirty="0" smtClean="0">
                <a:latin typeface="Helvetica Light"/>
                <a:cs typeface="Helvetica Light"/>
              </a:rPr>
              <a:t>Hun er smuk, men klog</a:t>
            </a:r>
          </a:p>
          <a:p>
            <a:pPr marL="514350" indent="-514350">
              <a:lnSpc>
                <a:spcPct val="110000"/>
              </a:lnSpc>
              <a:buFont typeface="+mj-lt"/>
              <a:buAutoNum type="arabicPeriod"/>
            </a:pPr>
            <a:r>
              <a:rPr lang="da-DK" sz="3000" dirty="0" smtClean="0">
                <a:latin typeface="Helvetica Light"/>
                <a:cs typeface="Helvetica Light"/>
              </a:rPr>
              <a:t>Hun er smuk, fordi hun er klog</a:t>
            </a:r>
            <a:endParaRPr lang="da-DK" sz="3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81581351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Sætningskoblingernes kvaliteter</a:t>
            </a:r>
            <a:endParaRPr lang="da-DK" dirty="0">
              <a:latin typeface="Helvetica"/>
              <a:cs typeface="Helvetica"/>
            </a:endParaRPr>
          </a:p>
        </p:txBody>
      </p:sp>
      <p:sp>
        <p:nvSpPr>
          <p:cNvPr id="3" name="Pladsholder til indhold 2"/>
          <p:cNvSpPr>
            <a:spLocks noGrp="1"/>
          </p:cNvSpPr>
          <p:nvPr>
            <p:ph idx="1"/>
          </p:nvPr>
        </p:nvSpPr>
        <p:spPr/>
        <p:txBody>
          <a:bodyPr>
            <a:noAutofit/>
          </a:bodyPr>
          <a:lstStyle/>
          <a:p>
            <a:pPr marL="0" indent="0">
              <a:buNone/>
            </a:pPr>
            <a:r>
              <a:rPr lang="da-DK" sz="2500" dirty="0" smtClean="0">
                <a:latin typeface="Helvetica Light"/>
                <a:cs typeface="Helvetica Light"/>
              </a:rPr>
              <a:t>I hvilke sammenhænge bruges de forskellige koblinger? </a:t>
            </a:r>
          </a:p>
          <a:p>
            <a:r>
              <a:rPr lang="da-DK" sz="2500" dirty="0" smtClean="0">
                <a:solidFill>
                  <a:srgbClr val="4F81BD"/>
                </a:solidFill>
                <a:latin typeface="Helvetica Light"/>
                <a:cs typeface="Helvetica Light"/>
              </a:rPr>
              <a:t>Additiv: </a:t>
            </a:r>
            <a:r>
              <a:rPr lang="da-DK" sz="2500" dirty="0" smtClean="0">
                <a:latin typeface="Helvetica Light"/>
                <a:cs typeface="Helvetica Light"/>
              </a:rPr>
              <a:t>beskrivende el. refererende (fx i et referat)</a:t>
            </a:r>
          </a:p>
          <a:p>
            <a:r>
              <a:rPr lang="da-DK" sz="2500" dirty="0" smtClean="0">
                <a:solidFill>
                  <a:srgbClr val="4F81BD"/>
                </a:solidFill>
                <a:latin typeface="Helvetica Light"/>
                <a:cs typeface="Helvetica Light"/>
              </a:rPr>
              <a:t>Temporal: </a:t>
            </a:r>
            <a:r>
              <a:rPr lang="da-DK" sz="2500" dirty="0" smtClean="0">
                <a:latin typeface="Helvetica Light"/>
                <a:cs typeface="Helvetica Light"/>
              </a:rPr>
              <a:t>fortællende el. instruerende (fx i en forsøgsbeskrivelse)</a:t>
            </a:r>
          </a:p>
          <a:p>
            <a:r>
              <a:rPr lang="da-DK" sz="2500" dirty="0">
                <a:solidFill>
                  <a:srgbClr val="4F81BD"/>
                </a:solidFill>
                <a:latin typeface="Helvetica Light"/>
                <a:cs typeface="Helvetica Light"/>
              </a:rPr>
              <a:t>Adversativ: </a:t>
            </a:r>
            <a:r>
              <a:rPr lang="da-DK" sz="2500" dirty="0">
                <a:latin typeface="Helvetica Light"/>
                <a:cs typeface="Helvetica Light"/>
              </a:rPr>
              <a:t>diskuterende, tager forbehold, </a:t>
            </a:r>
            <a:r>
              <a:rPr lang="da-DK" sz="2500" dirty="0" smtClean="0">
                <a:latin typeface="Helvetica Light"/>
                <a:cs typeface="Helvetica Light"/>
              </a:rPr>
              <a:t>nuancerer (fx i en diskussion)</a:t>
            </a:r>
          </a:p>
          <a:p>
            <a:r>
              <a:rPr lang="da-DK" sz="2500" dirty="0" smtClean="0">
                <a:solidFill>
                  <a:srgbClr val="4F81BD"/>
                </a:solidFill>
                <a:latin typeface="Helvetica Light"/>
                <a:cs typeface="Helvetica Light"/>
              </a:rPr>
              <a:t>Kausal: </a:t>
            </a:r>
            <a:r>
              <a:rPr lang="da-DK" sz="2500" dirty="0" smtClean="0">
                <a:latin typeface="Helvetica Light"/>
                <a:cs typeface="Helvetica Light"/>
              </a:rPr>
              <a:t>argumenterende, begrunder (kan bruges mange steder, fx i redegørelse, analyse eller vurdering)</a:t>
            </a:r>
            <a:endParaRPr lang="da-DK" sz="25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7215393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latin typeface="Helvetica"/>
                <a:cs typeface="Helvetica"/>
              </a:rPr>
              <a:t>Eksempel fra en biologiopgave (1g)</a:t>
            </a:r>
            <a:endParaRPr lang="da-DK" dirty="0">
              <a:latin typeface="Helvetica"/>
              <a:cs typeface="Helvetica"/>
            </a:endParaRPr>
          </a:p>
        </p:txBody>
      </p:sp>
      <p:sp>
        <p:nvSpPr>
          <p:cNvPr id="3" name="Pladsholder til indhold 2"/>
          <p:cNvSpPr>
            <a:spLocks noGrp="1"/>
          </p:cNvSpPr>
          <p:nvPr>
            <p:ph idx="1"/>
          </p:nvPr>
        </p:nvSpPr>
        <p:spPr>
          <a:xfrm>
            <a:off x="446932" y="1600200"/>
            <a:ext cx="5848087" cy="4847079"/>
          </a:xfrm>
        </p:spPr>
        <p:txBody>
          <a:bodyPr>
            <a:normAutofit fontScale="70000" lnSpcReduction="20000"/>
          </a:bodyPr>
          <a:lstStyle/>
          <a:p>
            <a:pPr marL="0" indent="0">
              <a:lnSpc>
                <a:spcPct val="130000"/>
              </a:lnSpc>
              <a:buNone/>
            </a:pPr>
            <a:r>
              <a:rPr lang="da-DK" dirty="0">
                <a:latin typeface="Helvetica Light"/>
                <a:cs typeface="Helvetica Light"/>
              </a:rPr>
              <a:t>Manden med fænotypen brune øjne har en moder med blå. For at få blå øjne må man være </a:t>
            </a:r>
            <a:r>
              <a:rPr lang="da-DK" dirty="0" err="1">
                <a:latin typeface="Helvetica Light"/>
                <a:cs typeface="Helvetica Light"/>
              </a:rPr>
              <a:t>homozygot</a:t>
            </a:r>
            <a:r>
              <a:rPr lang="da-DK" dirty="0">
                <a:latin typeface="Helvetica Light"/>
                <a:cs typeface="Helvetica Light"/>
              </a:rPr>
              <a:t>. Dvs. at de </a:t>
            </a:r>
            <a:r>
              <a:rPr lang="da-DK" dirty="0" err="1">
                <a:latin typeface="Helvetica Light"/>
                <a:cs typeface="Helvetica Light"/>
              </a:rPr>
              <a:t>allele</a:t>
            </a:r>
            <a:r>
              <a:rPr lang="da-DK" dirty="0">
                <a:latin typeface="Helvetica Light"/>
                <a:cs typeface="Helvetica Light"/>
              </a:rPr>
              <a:t> gener, der koder for øjenfarve begge koder for blå. Hun har derfor genotypen </a:t>
            </a:r>
            <a:r>
              <a:rPr lang="da-DK" dirty="0" err="1">
                <a:latin typeface="Helvetica Light"/>
                <a:cs typeface="Helvetica Light"/>
              </a:rPr>
              <a:t>bb</a:t>
            </a:r>
            <a:r>
              <a:rPr lang="da-DK" dirty="0">
                <a:latin typeface="Helvetica Light"/>
                <a:cs typeface="Helvetica Light"/>
              </a:rPr>
              <a:t>. Hvis hun havde været </a:t>
            </a:r>
            <a:r>
              <a:rPr lang="da-DK" dirty="0" err="1">
                <a:latin typeface="Helvetica Light"/>
                <a:cs typeface="Helvetica Light"/>
              </a:rPr>
              <a:t>heterozygot</a:t>
            </a:r>
            <a:r>
              <a:rPr lang="da-DK" dirty="0">
                <a:latin typeface="Helvetica Light"/>
                <a:cs typeface="Helvetica Light"/>
              </a:rPr>
              <a:t> med </a:t>
            </a:r>
            <a:r>
              <a:rPr lang="da-DK" dirty="0" err="1">
                <a:latin typeface="Helvetica Light"/>
                <a:cs typeface="Helvetica Light"/>
              </a:rPr>
              <a:t>Bb</a:t>
            </a:r>
            <a:r>
              <a:rPr lang="da-DK" dirty="0">
                <a:latin typeface="Helvetica Light"/>
                <a:cs typeface="Helvetica Light"/>
              </a:rPr>
              <a:t>, </a:t>
            </a:r>
            <a:r>
              <a:rPr lang="da-DK" dirty="0" smtClean="0">
                <a:latin typeface="Helvetica Light"/>
                <a:cs typeface="Helvetica Light"/>
              </a:rPr>
              <a:t>så ville </a:t>
            </a:r>
            <a:r>
              <a:rPr lang="da-DK" dirty="0">
                <a:latin typeface="Helvetica Light"/>
                <a:cs typeface="Helvetica Light"/>
              </a:rPr>
              <a:t>B have domineret over det recessive b og givet brune øjne. Manden må være </a:t>
            </a:r>
            <a:r>
              <a:rPr lang="da-DK" dirty="0" err="1">
                <a:latin typeface="Helvetica Light"/>
                <a:cs typeface="Helvetica Light"/>
              </a:rPr>
              <a:t>heterozygot</a:t>
            </a:r>
            <a:r>
              <a:rPr lang="da-DK" dirty="0">
                <a:latin typeface="Helvetica Light"/>
                <a:cs typeface="Helvetica Light"/>
              </a:rPr>
              <a:t> med genotypen </a:t>
            </a:r>
            <a:r>
              <a:rPr lang="da-DK" dirty="0" err="1">
                <a:latin typeface="Helvetica Light"/>
                <a:cs typeface="Helvetica Light"/>
              </a:rPr>
              <a:t>Bb</a:t>
            </a:r>
            <a:r>
              <a:rPr lang="da-DK" dirty="0">
                <a:latin typeface="Helvetica Light"/>
                <a:cs typeface="Helvetica Light"/>
              </a:rPr>
              <a:t>, da han kun kan have fået b fra sin mor, men stadig har brug for et B for at få brune øjne</a:t>
            </a:r>
            <a:r>
              <a:rPr lang="da-DK" dirty="0" smtClean="0">
                <a:latin typeface="Helvetica Light"/>
                <a:cs typeface="Helvetica Light"/>
              </a:rPr>
              <a:t>.</a:t>
            </a:r>
            <a:endParaRPr lang="da-DK" dirty="0">
              <a:latin typeface="Helvetica Light"/>
              <a:cs typeface="Helvetica Light"/>
            </a:endParaRPr>
          </a:p>
        </p:txBody>
      </p:sp>
      <p:sp>
        <p:nvSpPr>
          <p:cNvPr id="4" name="Pladsholder til indhold 2"/>
          <p:cNvSpPr txBox="1">
            <a:spLocks/>
          </p:cNvSpPr>
          <p:nvPr/>
        </p:nvSpPr>
        <p:spPr>
          <a:xfrm>
            <a:off x="6295020" y="1600200"/>
            <a:ext cx="2581512"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da-DK" dirty="0"/>
          </a:p>
        </p:txBody>
      </p:sp>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5325141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Tekstlingvistik</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lnSpc>
                <a:spcPct val="120000"/>
              </a:lnSpc>
              <a:buNone/>
            </a:pPr>
            <a:r>
              <a:rPr lang="da-DK" sz="2600" dirty="0" smtClean="0">
                <a:latin typeface="Helvetica Light"/>
                <a:cs typeface="Helvetica Light"/>
              </a:rPr>
              <a:t>Tekstlingvistik handler om, hvordan man skaber sammenhæng i tekster. Sammenhæng skaber man både indholdsmæssigt og sprogligt.</a:t>
            </a:r>
          </a:p>
          <a:p>
            <a:pPr marL="0" indent="0">
              <a:lnSpc>
                <a:spcPct val="120000"/>
              </a:lnSpc>
              <a:buNone/>
            </a:pPr>
            <a:endParaRPr lang="da-DK" sz="2600" dirty="0" smtClean="0">
              <a:latin typeface="Helvetica Light"/>
              <a:cs typeface="Helvetica Light"/>
            </a:endParaRPr>
          </a:p>
          <a:p>
            <a:pPr marL="0" indent="0">
              <a:lnSpc>
                <a:spcPct val="120000"/>
              </a:lnSpc>
              <a:buNone/>
            </a:pPr>
            <a:r>
              <a:rPr lang="da-DK" sz="2600" dirty="0" smtClean="0">
                <a:latin typeface="Helvetica Light"/>
                <a:cs typeface="Helvetica Light"/>
              </a:rPr>
              <a:t>Målet med dette forløb er, at I bliver bevidste om de </a:t>
            </a:r>
            <a:r>
              <a:rPr lang="da-DK" sz="2600" dirty="0">
                <a:latin typeface="Helvetica Light"/>
                <a:cs typeface="Helvetica Light"/>
              </a:rPr>
              <a:t>sproglige elementer i en tekst, der får den til at hænge </a:t>
            </a:r>
            <a:r>
              <a:rPr lang="da-DK" sz="2600" dirty="0" smtClean="0">
                <a:latin typeface="Helvetica Light"/>
                <a:cs typeface="Helvetica Light"/>
              </a:rPr>
              <a:t>sammen, så I bliver i stand til at bruge dem i jeres egne tekster.</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275329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latin typeface="Helvetica"/>
                <a:cs typeface="Helvetica"/>
              </a:rPr>
              <a:t>Eksempel fra en biologiopgave (1g)</a:t>
            </a:r>
            <a:endParaRPr lang="da-DK" dirty="0">
              <a:latin typeface="Helvetica"/>
              <a:cs typeface="Helvetica"/>
            </a:endParaRPr>
          </a:p>
        </p:txBody>
      </p:sp>
      <p:sp>
        <p:nvSpPr>
          <p:cNvPr id="3" name="Pladsholder til indhold 2"/>
          <p:cNvSpPr>
            <a:spLocks noGrp="1"/>
          </p:cNvSpPr>
          <p:nvPr>
            <p:ph idx="1"/>
          </p:nvPr>
        </p:nvSpPr>
        <p:spPr>
          <a:xfrm>
            <a:off x="446932" y="1600200"/>
            <a:ext cx="5848087" cy="4847079"/>
          </a:xfrm>
        </p:spPr>
        <p:txBody>
          <a:bodyPr>
            <a:normAutofit fontScale="70000" lnSpcReduction="20000"/>
          </a:bodyPr>
          <a:lstStyle/>
          <a:p>
            <a:pPr marL="0" indent="0">
              <a:lnSpc>
                <a:spcPct val="130000"/>
              </a:lnSpc>
              <a:buNone/>
            </a:pPr>
            <a:r>
              <a:rPr lang="da-DK" dirty="0">
                <a:latin typeface="Helvetica Light"/>
                <a:cs typeface="Helvetica Light"/>
              </a:rPr>
              <a:t>Manden med fænotypen brune øjne har en moder med blå. For at få blå øjne må man være </a:t>
            </a:r>
            <a:r>
              <a:rPr lang="da-DK" dirty="0" err="1">
                <a:latin typeface="Helvetica Light"/>
                <a:cs typeface="Helvetica Light"/>
              </a:rPr>
              <a:t>homozygot</a:t>
            </a:r>
            <a:r>
              <a:rPr lang="da-DK" dirty="0">
                <a:latin typeface="Helvetica Light"/>
                <a:cs typeface="Helvetica Light"/>
              </a:rPr>
              <a:t>. Dvs. at de </a:t>
            </a:r>
            <a:r>
              <a:rPr lang="da-DK" dirty="0" err="1">
                <a:latin typeface="Helvetica Light"/>
                <a:cs typeface="Helvetica Light"/>
              </a:rPr>
              <a:t>allele</a:t>
            </a:r>
            <a:r>
              <a:rPr lang="da-DK" dirty="0">
                <a:latin typeface="Helvetica Light"/>
                <a:cs typeface="Helvetica Light"/>
              </a:rPr>
              <a:t> gener, der koder for øjenfarve begge koder for blå. Hun har </a:t>
            </a:r>
            <a:r>
              <a:rPr lang="da-DK" dirty="0">
                <a:solidFill>
                  <a:srgbClr val="4F81BD"/>
                </a:solidFill>
                <a:latin typeface="Helvetica Light"/>
                <a:cs typeface="Helvetica Light"/>
              </a:rPr>
              <a:t>derfor</a:t>
            </a:r>
            <a:r>
              <a:rPr lang="da-DK" dirty="0">
                <a:latin typeface="Helvetica Light"/>
                <a:cs typeface="Helvetica Light"/>
              </a:rPr>
              <a:t> genotypen </a:t>
            </a:r>
            <a:r>
              <a:rPr lang="da-DK" dirty="0" err="1">
                <a:latin typeface="Helvetica Light"/>
                <a:cs typeface="Helvetica Light"/>
              </a:rPr>
              <a:t>bb</a:t>
            </a:r>
            <a:r>
              <a:rPr lang="da-DK" dirty="0">
                <a:latin typeface="Helvetica Light"/>
                <a:cs typeface="Helvetica Light"/>
              </a:rPr>
              <a:t>.</a:t>
            </a:r>
            <a:r>
              <a:rPr lang="da-DK" dirty="0">
                <a:solidFill>
                  <a:srgbClr val="FFFF00"/>
                </a:solidFill>
                <a:latin typeface="Helvetica Light"/>
                <a:cs typeface="Helvetica Light"/>
              </a:rPr>
              <a:t> </a:t>
            </a:r>
            <a:r>
              <a:rPr lang="da-DK" dirty="0">
                <a:solidFill>
                  <a:srgbClr val="4F81BD"/>
                </a:solidFill>
                <a:latin typeface="Helvetica Light"/>
                <a:cs typeface="Helvetica Light"/>
              </a:rPr>
              <a:t>Hvis</a:t>
            </a:r>
            <a:r>
              <a:rPr lang="da-DK" dirty="0">
                <a:latin typeface="Helvetica Light"/>
                <a:cs typeface="Helvetica Light"/>
              </a:rPr>
              <a:t> hun havde været </a:t>
            </a:r>
            <a:r>
              <a:rPr lang="da-DK" dirty="0" err="1">
                <a:latin typeface="Helvetica Light"/>
                <a:cs typeface="Helvetica Light"/>
              </a:rPr>
              <a:t>heterozygot</a:t>
            </a:r>
            <a:r>
              <a:rPr lang="da-DK" dirty="0">
                <a:latin typeface="Helvetica Light"/>
                <a:cs typeface="Helvetica Light"/>
              </a:rPr>
              <a:t> med </a:t>
            </a:r>
            <a:r>
              <a:rPr lang="da-DK" dirty="0" err="1">
                <a:latin typeface="Helvetica Light"/>
                <a:cs typeface="Helvetica Light"/>
              </a:rPr>
              <a:t>Bb</a:t>
            </a:r>
            <a:r>
              <a:rPr lang="da-DK" dirty="0">
                <a:latin typeface="Helvetica Light"/>
                <a:cs typeface="Helvetica Light"/>
              </a:rPr>
              <a:t>, </a:t>
            </a:r>
            <a:r>
              <a:rPr lang="da-DK" dirty="0" smtClean="0">
                <a:solidFill>
                  <a:srgbClr val="4F81BD"/>
                </a:solidFill>
                <a:latin typeface="Helvetica Light"/>
                <a:cs typeface="Helvetica Light"/>
              </a:rPr>
              <a:t>så</a:t>
            </a:r>
            <a:r>
              <a:rPr lang="da-DK" dirty="0" smtClean="0">
                <a:latin typeface="Helvetica Light"/>
                <a:cs typeface="Helvetica Light"/>
              </a:rPr>
              <a:t> ville </a:t>
            </a:r>
            <a:r>
              <a:rPr lang="da-DK" dirty="0">
                <a:latin typeface="Helvetica Light"/>
                <a:cs typeface="Helvetica Light"/>
              </a:rPr>
              <a:t>B have domineret over det recessive b og givet brune øjne. Manden må være </a:t>
            </a:r>
            <a:r>
              <a:rPr lang="da-DK" dirty="0" err="1">
                <a:latin typeface="Helvetica Light"/>
                <a:cs typeface="Helvetica Light"/>
              </a:rPr>
              <a:t>heterozygot</a:t>
            </a:r>
            <a:r>
              <a:rPr lang="da-DK" dirty="0">
                <a:latin typeface="Helvetica Light"/>
                <a:cs typeface="Helvetica Light"/>
              </a:rPr>
              <a:t> med genotypen </a:t>
            </a:r>
            <a:r>
              <a:rPr lang="da-DK" dirty="0" err="1">
                <a:latin typeface="Helvetica Light"/>
                <a:cs typeface="Helvetica Light"/>
              </a:rPr>
              <a:t>Bb</a:t>
            </a:r>
            <a:r>
              <a:rPr lang="da-DK" dirty="0">
                <a:latin typeface="Helvetica Light"/>
                <a:cs typeface="Helvetica Light"/>
              </a:rPr>
              <a:t>, </a:t>
            </a:r>
            <a:r>
              <a:rPr lang="da-DK" dirty="0">
                <a:solidFill>
                  <a:srgbClr val="4F81BD"/>
                </a:solidFill>
                <a:latin typeface="Helvetica Light"/>
                <a:cs typeface="Helvetica Light"/>
              </a:rPr>
              <a:t>da</a:t>
            </a:r>
            <a:r>
              <a:rPr lang="da-DK" dirty="0">
                <a:latin typeface="Helvetica Light"/>
                <a:cs typeface="Helvetica Light"/>
              </a:rPr>
              <a:t> han kun kan have fået b fra sin mor, men stadig har brug for et B for at få brune øjne</a:t>
            </a:r>
            <a:r>
              <a:rPr lang="da-DK" dirty="0" smtClean="0">
                <a:latin typeface="Helvetica Light"/>
                <a:cs typeface="Helvetica Light"/>
              </a:rPr>
              <a:t>.</a:t>
            </a:r>
            <a:endParaRPr lang="da-DK" dirty="0">
              <a:latin typeface="Helvetica Light"/>
              <a:cs typeface="Helvetica Light"/>
            </a:endParaRPr>
          </a:p>
        </p:txBody>
      </p:sp>
      <p:sp>
        <p:nvSpPr>
          <p:cNvPr id="4" name="Pladsholder til indhold 2"/>
          <p:cNvSpPr txBox="1">
            <a:spLocks/>
          </p:cNvSpPr>
          <p:nvPr/>
        </p:nvSpPr>
        <p:spPr>
          <a:xfrm>
            <a:off x="6295020" y="1600200"/>
            <a:ext cx="2581512"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da-DK" dirty="0"/>
          </a:p>
        </p:txBody>
      </p:sp>
      <p:sp>
        <p:nvSpPr>
          <p:cNvPr id="6" name="Tekstfelt 5"/>
          <p:cNvSpPr txBox="1"/>
          <p:nvPr/>
        </p:nvSpPr>
        <p:spPr>
          <a:xfrm>
            <a:off x="6764386" y="1627812"/>
            <a:ext cx="2112146" cy="1015663"/>
          </a:xfrm>
          <a:prstGeom prst="rect">
            <a:avLst/>
          </a:prstGeom>
          <a:noFill/>
        </p:spPr>
        <p:txBody>
          <a:bodyPr wrap="square" rtlCol="0">
            <a:spAutoFit/>
          </a:bodyPr>
          <a:lstStyle/>
          <a:p>
            <a:r>
              <a:rPr lang="da-DK" sz="3000" dirty="0" smtClean="0">
                <a:solidFill>
                  <a:srgbClr val="4F81BD"/>
                </a:solidFill>
                <a:latin typeface="Helvetica Light"/>
                <a:cs typeface="Helvetica Light"/>
              </a:rPr>
              <a:t>Kausal</a:t>
            </a:r>
          </a:p>
          <a:p>
            <a:endParaRPr lang="da-DK" sz="3000" dirty="0">
              <a:solidFill>
                <a:srgbClr val="4F81BD"/>
              </a:solidFill>
              <a:latin typeface="Helvetica Light"/>
              <a:cs typeface="Helvetica Light"/>
            </a:endParaRPr>
          </a:p>
        </p:txBody>
      </p:sp>
      <p:pic>
        <p:nvPicPr>
          <p:cNvPr id="7" name="Billede 6"/>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420930853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latin typeface="Helvetica"/>
                <a:cs typeface="Helvetica"/>
              </a:rPr>
              <a:t>Eksempel fra en biologiopgave (1g)</a:t>
            </a:r>
            <a:endParaRPr lang="da-DK" dirty="0">
              <a:latin typeface="Helvetica"/>
              <a:cs typeface="Helvetica"/>
            </a:endParaRPr>
          </a:p>
        </p:txBody>
      </p:sp>
      <p:sp>
        <p:nvSpPr>
          <p:cNvPr id="3" name="Pladsholder til indhold 2"/>
          <p:cNvSpPr>
            <a:spLocks noGrp="1"/>
          </p:cNvSpPr>
          <p:nvPr>
            <p:ph idx="1"/>
          </p:nvPr>
        </p:nvSpPr>
        <p:spPr>
          <a:xfrm>
            <a:off x="446932" y="1600200"/>
            <a:ext cx="5848087" cy="4847079"/>
          </a:xfrm>
        </p:spPr>
        <p:txBody>
          <a:bodyPr>
            <a:normAutofit fontScale="70000" lnSpcReduction="20000"/>
          </a:bodyPr>
          <a:lstStyle/>
          <a:p>
            <a:pPr marL="0" indent="0">
              <a:lnSpc>
                <a:spcPct val="130000"/>
              </a:lnSpc>
              <a:buNone/>
            </a:pPr>
            <a:r>
              <a:rPr lang="da-DK" dirty="0">
                <a:latin typeface="Helvetica Light"/>
                <a:cs typeface="Helvetica Light"/>
              </a:rPr>
              <a:t>Manden med fænotypen brune øjne har en moder med blå. For at få blå øjne må man være </a:t>
            </a:r>
            <a:r>
              <a:rPr lang="da-DK" dirty="0" err="1">
                <a:latin typeface="Helvetica Light"/>
                <a:cs typeface="Helvetica Light"/>
              </a:rPr>
              <a:t>homozygot</a:t>
            </a:r>
            <a:r>
              <a:rPr lang="da-DK" dirty="0">
                <a:latin typeface="Helvetica Light"/>
                <a:cs typeface="Helvetica Light"/>
              </a:rPr>
              <a:t>. Dvs. at de </a:t>
            </a:r>
            <a:r>
              <a:rPr lang="da-DK" dirty="0" err="1">
                <a:latin typeface="Helvetica Light"/>
                <a:cs typeface="Helvetica Light"/>
              </a:rPr>
              <a:t>allele</a:t>
            </a:r>
            <a:r>
              <a:rPr lang="da-DK" dirty="0">
                <a:latin typeface="Helvetica Light"/>
                <a:cs typeface="Helvetica Light"/>
              </a:rPr>
              <a:t> gener, der koder for øjenfarve begge koder for blå. Hun har </a:t>
            </a:r>
            <a:r>
              <a:rPr lang="da-DK" dirty="0">
                <a:solidFill>
                  <a:srgbClr val="4F81BD"/>
                </a:solidFill>
                <a:latin typeface="Helvetica Light"/>
                <a:cs typeface="Helvetica Light"/>
              </a:rPr>
              <a:t>derfor</a:t>
            </a:r>
            <a:r>
              <a:rPr lang="da-DK" dirty="0">
                <a:latin typeface="Helvetica Light"/>
                <a:cs typeface="Helvetica Light"/>
              </a:rPr>
              <a:t> genotypen </a:t>
            </a:r>
            <a:r>
              <a:rPr lang="da-DK" dirty="0" err="1">
                <a:latin typeface="Helvetica Light"/>
                <a:cs typeface="Helvetica Light"/>
              </a:rPr>
              <a:t>bb</a:t>
            </a:r>
            <a:r>
              <a:rPr lang="da-DK" dirty="0">
                <a:latin typeface="Helvetica Light"/>
                <a:cs typeface="Helvetica Light"/>
              </a:rPr>
              <a:t>.</a:t>
            </a:r>
            <a:r>
              <a:rPr lang="da-DK" dirty="0">
                <a:solidFill>
                  <a:srgbClr val="FFFF00"/>
                </a:solidFill>
                <a:latin typeface="Helvetica Light"/>
                <a:cs typeface="Helvetica Light"/>
              </a:rPr>
              <a:t> </a:t>
            </a:r>
            <a:r>
              <a:rPr lang="da-DK" dirty="0">
                <a:solidFill>
                  <a:srgbClr val="4F81BD"/>
                </a:solidFill>
                <a:latin typeface="Helvetica Light"/>
                <a:cs typeface="Helvetica Light"/>
              </a:rPr>
              <a:t>Hvis</a:t>
            </a:r>
            <a:r>
              <a:rPr lang="da-DK" dirty="0">
                <a:latin typeface="Helvetica Light"/>
                <a:cs typeface="Helvetica Light"/>
              </a:rPr>
              <a:t> hun havde været </a:t>
            </a:r>
            <a:r>
              <a:rPr lang="da-DK" dirty="0" err="1">
                <a:latin typeface="Helvetica Light"/>
                <a:cs typeface="Helvetica Light"/>
              </a:rPr>
              <a:t>heterozygot</a:t>
            </a:r>
            <a:r>
              <a:rPr lang="da-DK" dirty="0">
                <a:latin typeface="Helvetica Light"/>
                <a:cs typeface="Helvetica Light"/>
              </a:rPr>
              <a:t> med </a:t>
            </a:r>
            <a:r>
              <a:rPr lang="da-DK" dirty="0" err="1">
                <a:latin typeface="Helvetica Light"/>
                <a:cs typeface="Helvetica Light"/>
              </a:rPr>
              <a:t>Bb</a:t>
            </a:r>
            <a:r>
              <a:rPr lang="da-DK" dirty="0">
                <a:latin typeface="Helvetica Light"/>
                <a:cs typeface="Helvetica Light"/>
              </a:rPr>
              <a:t>, </a:t>
            </a:r>
            <a:r>
              <a:rPr lang="da-DK" dirty="0" smtClean="0">
                <a:solidFill>
                  <a:srgbClr val="4F81BD"/>
                </a:solidFill>
                <a:latin typeface="Helvetica Light"/>
                <a:cs typeface="Helvetica Light"/>
              </a:rPr>
              <a:t>så</a:t>
            </a:r>
            <a:r>
              <a:rPr lang="da-DK" dirty="0" smtClean="0">
                <a:latin typeface="Helvetica Light"/>
                <a:cs typeface="Helvetica Light"/>
              </a:rPr>
              <a:t> ville </a:t>
            </a:r>
            <a:r>
              <a:rPr lang="da-DK" dirty="0">
                <a:latin typeface="Helvetica Light"/>
                <a:cs typeface="Helvetica Light"/>
              </a:rPr>
              <a:t>B have domineret over det recessive b og givet brune øjne. Manden må være </a:t>
            </a:r>
            <a:r>
              <a:rPr lang="da-DK" dirty="0" err="1">
                <a:latin typeface="Helvetica Light"/>
                <a:cs typeface="Helvetica Light"/>
              </a:rPr>
              <a:t>heterozygot</a:t>
            </a:r>
            <a:r>
              <a:rPr lang="da-DK" dirty="0">
                <a:latin typeface="Helvetica Light"/>
                <a:cs typeface="Helvetica Light"/>
              </a:rPr>
              <a:t> med genotypen </a:t>
            </a:r>
            <a:r>
              <a:rPr lang="da-DK" dirty="0" err="1">
                <a:latin typeface="Helvetica Light"/>
                <a:cs typeface="Helvetica Light"/>
              </a:rPr>
              <a:t>Bb</a:t>
            </a:r>
            <a:r>
              <a:rPr lang="da-DK" dirty="0">
                <a:latin typeface="Helvetica Light"/>
                <a:cs typeface="Helvetica Light"/>
              </a:rPr>
              <a:t>, </a:t>
            </a:r>
            <a:r>
              <a:rPr lang="da-DK" dirty="0">
                <a:solidFill>
                  <a:srgbClr val="4F81BD"/>
                </a:solidFill>
                <a:latin typeface="Helvetica Light"/>
                <a:cs typeface="Helvetica Light"/>
              </a:rPr>
              <a:t>da</a:t>
            </a:r>
            <a:r>
              <a:rPr lang="da-DK" dirty="0">
                <a:latin typeface="Helvetica Light"/>
                <a:cs typeface="Helvetica Light"/>
              </a:rPr>
              <a:t> han kun kan have fået b fra sin mor, </a:t>
            </a:r>
            <a:r>
              <a:rPr lang="da-DK" dirty="0">
                <a:solidFill>
                  <a:srgbClr val="FF0000"/>
                </a:solidFill>
                <a:latin typeface="Helvetica Light"/>
                <a:cs typeface="Helvetica Light"/>
              </a:rPr>
              <a:t>men</a:t>
            </a:r>
            <a:r>
              <a:rPr lang="da-DK" dirty="0">
                <a:latin typeface="Helvetica Light"/>
                <a:cs typeface="Helvetica Light"/>
              </a:rPr>
              <a:t> stadig har brug for et B for at få brune øjne</a:t>
            </a:r>
            <a:r>
              <a:rPr lang="da-DK" dirty="0" smtClean="0">
                <a:latin typeface="Helvetica Light"/>
                <a:cs typeface="Helvetica Light"/>
              </a:rPr>
              <a:t>.</a:t>
            </a:r>
            <a:endParaRPr lang="da-DK" dirty="0">
              <a:latin typeface="Helvetica Light"/>
              <a:cs typeface="Helvetica Light"/>
            </a:endParaRPr>
          </a:p>
        </p:txBody>
      </p:sp>
      <p:sp>
        <p:nvSpPr>
          <p:cNvPr id="4" name="Pladsholder til indhold 2"/>
          <p:cNvSpPr txBox="1">
            <a:spLocks/>
          </p:cNvSpPr>
          <p:nvPr/>
        </p:nvSpPr>
        <p:spPr>
          <a:xfrm>
            <a:off x="6295020" y="1600200"/>
            <a:ext cx="2581512"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da-DK" dirty="0"/>
          </a:p>
        </p:txBody>
      </p:sp>
      <p:sp>
        <p:nvSpPr>
          <p:cNvPr id="6" name="Tekstfelt 5"/>
          <p:cNvSpPr txBox="1"/>
          <p:nvPr/>
        </p:nvSpPr>
        <p:spPr>
          <a:xfrm>
            <a:off x="6764386" y="1627812"/>
            <a:ext cx="2112146" cy="1938992"/>
          </a:xfrm>
          <a:prstGeom prst="rect">
            <a:avLst/>
          </a:prstGeom>
          <a:noFill/>
        </p:spPr>
        <p:txBody>
          <a:bodyPr wrap="square" rtlCol="0">
            <a:spAutoFit/>
          </a:bodyPr>
          <a:lstStyle/>
          <a:p>
            <a:r>
              <a:rPr lang="da-DK" sz="3000" dirty="0" smtClean="0">
                <a:solidFill>
                  <a:srgbClr val="4F81BD"/>
                </a:solidFill>
              </a:rPr>
              <a:t>Kausal</a:t>
            </a:r>
          </a:p>
          <a:p>
            <a:endParaRPr lang="da-DK" sz="3000" dirty="0">
              <a:solidFill>
                <a:srgbClr val="FFFF00"/>
              </a:solidFill>
            </a:endParaRPr>
          </a:p>
          <a:p>
            <a:r>
              <a:rPr lang="da-DK" sz="3000" dirty="0" smtClean="0">
                <a:solidFill>
                  <a:srgbClr val="FF0000"/>
                </a:solidFill>
              </a:rPr>
              <a:t>Adversativ</a:t>
            </a:r>
          </a:p>
          <a:p>
            <a:endParaRPr lang="da-DK" sz="3000" dirty="0"/>
          </a:p>
        </p:txBody>
      </p:sp>
      <p:pic>
        <p:nvPicPr>
          <p:cNvPr id="7" name="Billede 6"/>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24355482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solidFill>
                  <a:srgbClr val="4F81BD"/>
                </a:solidFill>
                <a:latin typeface="Helvetica"/>
                <a:cs typeface="Helvetica"/>
              </a:rPr>
              <a:t>Øvelse 4: </a:t>
            </a:r>
            <a:r>
              <a:rPr lang="da-DK" dirty="0" smtClean="0">
                <a:latin typeface="Helvetica"/>
                <a:cs typeface="Helvetica"/>
              </a:rPr>
              <a:t>Find temporale koblinger</a:t>
            </a:r>
            <a:endParaRPr lang="da-DK" dirty="0">
              <a:latin typeface="Helvetica"/>
              <a:cs typeface="Helvetica"/>
            </a:endParaRPr>
          </a:p>
        </p:txBody>
      </p:sp>
      <p:sp>
        <p:nvSpPr>
          <p:cNvPr id="3" name="Pladsholder til indhold 2"/>
          <p:cNvSpPr>
            <a:spLocks noGrp="1"/>
          </p:cNvSpPr>
          <p:nvPr>
            <p:ph idx="1"/>
          </p:nvPr>
        </p:nvSpPr>
        <p:spPr>
          <a:xfrm>
            <a:off x="457200" y="1600201"/>
            <a:ext cx="8229600" cy="2552056"/>
          </a:xfrm>
        </p:spPr>
        <p:txBody>
          <a:bodyPr>
            <a:normAutofit/>
          </a:bodyPr>
          <a:lstStyle/>
          <a:p>
            <a:pPr marL="0" indent="0">
              <a:buNone/>
            </a:pPr>
            <a:r>
              <a:rPr lang="da-DK" sz="2200" dirty="0" smtClean="0">
                <a:latin typeface="Helvetica Light"/>
                <a:cs typeface="Helvetica Light"/>
              </a:rPr>
              <a:t>Først opstilles apparatur. Så fyldes et måleglas med vand, som derefter stilles på </a:t>
            </a:r>
            <a:r>
              <a:rPr lang="da-DK" sz="2200" dirty="0">
                <a:latin typeface="Helvetica Light"/>
                <a:cs typeface="Helvetica Light"/>
              </a:rPr>
              <a:t>en digitalvægt. </a:t>
            </a:r>
            <a:r>
              <a:rPr lang="da-DK" sz="2200" dirty="0" smtClean="0">
                <a:latin typeface="Helvetica Light"/>
                <a:cs typeface="Helvetica Light"/>
              </a:rPr>
              <a:t>Dernæst aflæses massen, som så </a:t>
            </a:r>
            <a:r>
              <a:rPr lang="da-DK" sz="2200" dirty="0">
                <a:latin typeface="Helvetica Light"/>
                <a:cs typeface="Helvetica Light"/>
              </a:rPr>
              <a:t>føres ind i et </a:t>
            </a:r>
            <a:r>
              <a:rPr lang="da-DK" sz="2200" dirty="0" smtClean="0">
                <a:latin typeface="Helvetica Light"/>
                <a:cs typeface="Helvetica Light"/>
              </a:rPr>
              <a:t>skema. En </a:t>
            </a:r>
            <a:r>
              <a:rPr lang="da-DK" sz="2200" dirty="0">
                <a:latin typeface="Helvetica Light"/>
                <a:cs typeface="Helvetica Light"/>
              </a:rPr>
              <a:t>dyppekoger kommes i glasset og tændes herefter. </a:t>
            </a:r>
            <a:r>
              <a:rPr lang="da-DK" sz="2200" dirty="0" smtClean="0">
                <a:latin typeface="Helvetica Light"/>
                <a:cs typeface="Helvetica Light"/>
              </a:rPr>
              <a:t>Derpå bringes vandet i </a:t>
            </a:r>
            <a:r>
              <a:rPr lang="da-DK" sz="2200" dirty="0">
                <a:latin typeface="Helvetica Light"/>
                <a:cs typeface="Helvetica Light"/>
              </a:rPr>
              <a:t>kog </a:t>
            </a:r>
            <a:r>
              <a:rPr lang="da-DK" sz="2200" dirty="0" smtClean="0">
                <a:latin typeface="Helvetica Light"/>
                <a:cs typeface="Helvetica Light"/>
              </a:rPr>
              <a:t>og med passende intervaller aflæses så </a:t>
            </a:r>
            <a:r>
              <a:rPr lang="da-DK" sz="2200" dirty="0">
                <a:latin typeface="Helvetica Light"/>
                <a:cs typeface="Helvetica Light"/>
              </a:rPr>
              <a:t>sammenhørende værdier </a:t>
            </a:r>
            <a:r>
              <a:rPr lang="da-DK" sz="2200" dirty="0" smtClean="0">
                <a:latin typeface="Helvetica Light"/>
                <a:cs typeface="Helvetica Light"/>
              </a:rPr>
              <a:t>for dyppekogerens </a:t>
            </a:r>
            <a:r>
              <a:rPr lang="da-DK" sz="2200" dirty="0">
                <a:latin typeface="Helvetica Light"/>
                <a:cs typeface="Helvetica Light"/>
              </a:rPr>
              <a:t>energiforbrug i vandet og vandets masse. Disse tal </a:t>
            </a:r>
            <a:r>
              <a:rPr lang="da-DK" sz="2200" dirty="0" smtClean="0">
                <a:latin typeface="Helvetica Light"/>
                <a:cs typeface="Helvetica Light"/>
              </a:rPr>
              <a:t>noteres til slut </a:t>
            </a:r>
            <a:r>
              <a:rPr lang="da-DK" sz="2200" dirty="0">
                <a:latin typeface="Helvetica Light"/>
                <a:cs typeface="Helvetica Light"/>
              </a:rPr>
              <a:t>i skemaet.</a:t>
            </a:r>
          </a:p>
        </p:txBody>
      </p:sp>
      <p:pic>
        <p:nvPicPr>
          <p:cNvPr id="4" name="Billede 3"/>
          <p:cNvPicPr>
            <a:picLocks noChangeAspect="1"/>
          </p:cNvPicPr>
          <p:nvPr/>
        </p:nvPicPr>
        <p:blipFill>
          <a:blip r:embed="rId2"/>
          <a:stretch>
            <a:fillRect/>
          </a:stretch>
        </p:blipFill>
        <p:spPr>
          <a:xfrm>
            <a:off x="457200" y="4052375"/>
            <a:ext cx="6775051" cy="2548139"/>
          </a:xfrm>
          <a:prstGeom prst="rect">
            <a:avLst/>
          </a:prstGeom>
        </p:spPr>
      </p:pic>
      <p:pic>
        <p:nvPicPr>
          <p:cNvPr id="5" name="Billede 4"/>
          <p:cNvPicPr>
            <a:picLocks noChangeAspect="1"/>
          </p:cNvPicPr>
          <p:nvPr/>
        </p:nvPicPr>
        <p:blipFill>
          <a:blip r:embed="rId3"/>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1040291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solidFill>
                  <a:srgbClr val="4F81BD"/>
                </a:solidFill>
                <a:latin typeface="Helvetica"/>
                <a:cs typeface="Helvetica"/>
              </a:rPr>
              <a:t>Øvelse 4: </a:t>
            </a:r>
            <a:r>
              <a:rPr lang="da-DK" dirty="0" smtClean="0">
                <a:latin typeface="Helvetica"/>
                <a:cs typeface="Helvetica"/>
              </a:rPr>
              <a:t>Find temporale koblinger</a:t>
            </a:r>
            <a:endParaRPr lang="da-DK" dirty="0">
              <a:latin typeface="Helvetica"/>
              <a:cs typeface="Helvetica"/>
            </a:endParaRPr>
          </a:p>
        </p:txBody>
      </p:sp>
      <p:sp>
        <p:nvSpPr>
          <p:cNvPr id="3" name="Pladsholder til indhold 2"/>
          <p:cNvSpPr>
            <a:spLocks noGrp="1"/>
          </p:cNvSpPr>
          <p:nvPr>
            <p:ph idx="1"/>
          </p:nvPr>
        </p:nvSpPr>
        <p:spPr>
          <a:xfrm>
            <a:off x="457200" y="1600201"/>
            <a:ext cx="8229600" cy="2552056"/>
          </a:xfrm>
        </p:spPr>
        <p:txBody>
          <a:bodyPr>
            <a:normAutofit/>
          </a:bodyPr>
          <a:lstStyle/>
          <a:p>
            <a:pPr marL="0" indent="0">
              <a:buNone/>
            </a:pPr>
            <a:r>
              <a:rPr lang="da-DK" sz="2200" dirty="0" smtClean="0">
                <a:solidFill>
                  <a:srgbClr val="4F81BD"/>
                </a:solidFill>
                <a:latin typeface="Helvetica Light"/>
                <a:cs typeface="Helvetica Light"/>
              </a:rPr>
              <a:t>Først</a:t>
            </a:r>
            <a:r>
              <a:rPr lang="da-DK" sz="2200" dirty="0" smtClean="0">
                <a:latin typeface="Helvetica Light"/>
                <a:cs typeface="Helvetica Light"/>
              </a:rPr>
              <a:t> opstilles apparatur. </a:t>
            </a:r>
            <a:r>
              <a:rPr lang="da-DK" sz="2200" dirty="0" smtClean="0">
                <a:solidFill>
                  <a:srgbClr val="4F81BD"/>
                </a:solidFill>
                <a:latin typeface="Helvetica Light"/>
                <a:cs typeface="Helvetica Light"/>
              </a:rPr>
              <a:t>Så</a:t>
            </a:r>
            <a:r>
              <a:rPr lang="da-DK" sz="2200" dirty="0" smtClean="0">
                <a:latin typeface="Helvetica Light"/>
                <a:cs typeface="Helvetica Light"/>
              </a:rPr>
              <a:t> fyldes et måleglas med vand, som </a:t>
            </a:r>
            <a:r>
              <a:rPr lang="da-DK" sz="2200" dirty="0" smtClean="0">
                <a:solidFill>
                  <a:srgbClr val="4F81BD"/>
                </a:solidFill>
                <a:latin typeface="Helvetica Light"/>
                <a:cs typeface="Helvetica Light"/>
              </a:rPr>
              <a:t>derefter</a:t>
            </a:r>
            <a:r>
              <a:rPr lang="da-DK" sz="2200" dirty="0" smtClean="0">
                <a:latin typeface="Helvetica Light"/>
                <a:cs typeface="Helvetica Light"/>
              </a:rPr>
              <a:t> stilles på </a:t>
            </a:r>
            <a:r>
              <a:rPr lang="da-DK" sz="2200" dirty="0">
                <a:latin typeface="Helvetica Light"/>
                <a:cs typeface="Helvetica Light"/>
              </a:rPr>
              <a:t>en digitalvægt. </a:t>
            </a:r>
            <a:r>
              <a:rPr lang="da-DK" sz="2200" dirty="0" smtClean="0">
                <a:solidFill>
                  <a:srgbClr val="4F81BD"/>
                </a:solidFill>
                <a:latin typeface="Helvetica Light"/>
                <a:cs typeface="Helvetica Light"/>
              </a:rPr>
              <a:t>Dernæst</a:t>
            </a:r>
            <a:r>
              <a:rPr lang="da-DK" sz="2200" dirty="0" smtClean="0">
                <a:latin typeface="Helvetica Light"/>
                <a:cs typeface="Helvetica Light"/>
              </a:rPr>
              <a:t> aflæses massen, som </a:t>
            </a:r>
            <a:r>
              <a:rPr lang="da-DK" sz="2200" dirty="0" smtClean="0">
                <a:solidFill>
                  <a:srgbClr val="4F81BD"/>
                </a:solidFill>
                <a:latin typeface="Helvetica Light"/>
                <a:cs typeface="Helvetica Light"/>
              </a:rPr>
              <a:t>så</a:t>
            </a:r>
            <a:r>
              <a:rPr lang="da-DK" sz="2200" dirty="0" smtClean="0">
                <a:latin typeface="Helvetica Light"/>
                <a:cs typeface="Helvetica Light"/>
              </a:rPr>
              <a:t> </a:t>
            </a:r>
            <a:r>
              <a:rPr lang="da-DK" sz="2200" dirty="0">
                <a:latin typeface="Helvetica Light"/>
                <a:cs typeface="Helvetica Light"/>
              </a:rPr>
              <a:t>føres ind i et </a:t>
            </a:r>
            <a:r>
              <a:rPr lang="da-DK" sz="2200" dirty="0" smtClean="0">
                <a:latin typeface="Helvetica Light"/>
                <a:cs typeface="Helvetica Light"/>
              </a:rPr>
              <a:t>skema. En </a:t>
            </a:r>
            <a:r>
              <a:rPr lang="da-DK" sz="2200" dirty="0">
                <a:latin typeface="Helvetica Light"/>
                <a:cs typeface="Helvetica Light"/>
              </a:rPr>
              <a:t>dyppekoger kommes i glasset og tændes </a:t>
            </a:r>
            <a:r>
              <a:rPr lang="da-DK" sz="2200" dirty="0">
                <a:solidFill>
                  <a:srgbClr val="4F81BD"/>
                </a:solidFill>
                <a:latin typeface="Helvetica Light"/>
                <a:cs typeface="Helvetica Light"/>
              </a:rPr>
              <a:t>herefter</a:t>
            </a:r>
            <a:r>
              <a:rPr lang="da-DK" sz="2200" dirty="0">
                <a:latin typeface="Helvetica Light"/>
                <a:cs typeface="Helvetica Light"/>
              </a:rPr>
              <a:t>. </a:t>
            </a:r>
            <a:r>
              <a:rPr lang="da-DK" sz="2200" dirty="0" smtClean="0">
                <a:solidFill>
                  <a:srgbClr val="4F81BD"/>
                </a:solidFill>
                <a:latin typeface="Helvetica Light"/>
                <a:cs typeface="Helvetica Light"/>
              </a:rPr>
              <a:t>Derpå</a:t>
            </a:r>
            <a:r>
              <a:rPr lang="da-DK" sz="2200" dirty="0" smtClean="0">
                <a:latin typeface="Helvetica Light"/>
                <a:cs typeface="Helvetica Light"/>
              </a:rPr>
              <a:t> bringes vandet i </a:t>
            </a:r>
            <a:r>
              <a:rPr lang="da-DK" sz="2200" dirty="0">
                <a:latin typeface="Helvetica Light"/>
                <a:cs typeface="Helvetica Light"/>
              </a:rPr>
              <a:t>kog </a:t>
            </a:r>
            <a:r>
              <a:rPr lang="da-DK" sz="2200" dirty="0" smtClean="0">
                <a:latin typeface="Helvetica Light"/>
                <a:cs typeface="Helvetica Light"/>
              </a:rPr>
              <a:t>og med passende intervaller aflæses</a:t>
            </a:r>
            <a:r>
              <a:rPr lang="da-DK" sz="2200" dirty="0" smtClean="0">
                <a:solidFill>
                  <a:srgbClr val="FFFF00"/>
                </a:solidFill>
                <a:latin typeface="Helvetica Light"/>
                <a:cs typeface="Helvetica Light"/>
              </a:rPr>
              <a:t> </a:t>
            </a:r>
            <a:r>
              <a:rPr lang="da-DK" sz="2200" dirty="0" smtClean="0">
                <a:solidFill>
                  <a:srgbClr val="4F81BD"/>
                </a:solidFill>
                <a:latin typeface="Helvetica Light"/>
                <a:cs typeface="Helvetica Light"/>
              </a:rPr>
              <a:t>så</a:t>
            </a:r>
            <a:r>
              <a:rPr lang="da-DK" sz="2200" dirty="0" smtClean="0">
                <a:latin typeface="Helvetica Light"/>
                <a:cs typeface="Helvetica Light"/>
              </a:rPr>
              <a:t> </a:t>
            </a:r>
            <a:r>
              <a:rPr lang="da-DK" sz="2200" dirty="0">
                <a:latin typeface="Helvetica Light"/>
                <a:cs typeface="Helvetica Light"/>
              </a:rPr>
              <a:t>sammenhørende værdier </a:t>
            </a:r>
            <a:r>
              <a:rPr lang="da-DK" sz="2200" dirty="0" smtClean="0">
                <a:latin typeface="Helvetica Light"/>
                <a:cs typeface="Helvetica Light"/>
              </a:rPr>
              <a:t>for dyppekogerens </a:t>
            </a:r>
            <a:r>
              <a:rPr lang="da-DK" sz="2200" dirty="0">
                <a:latin typeface="Helvetica Light"/>
                <a:cs typeface="Helvetica Light"/>
              </a:rPr>
              <a:t>energiforbrug i vandet og vandets masse. Disse tal </a:t>
            </a:r>
            <a:r>
              <a:rPr lang="da-DK" sz="2200" dirty="0" smtClean="0">
                <a:latin typeface="Helvetica Light"/>
                <a:cs typeface="Helvetica Light"/>
              </a:rPr>
              <a:t>noteres </a:t>
            </a:r>
            <a:r>
              <a:rPr lang="da-DK" sz="2200" dirty="0" smtClean="0">
                <a:solidFill>
                  <a:srgbClr val="4F81BD"/>
                </a:solidFill>
                <a:latin typeface="Helvetica Light"/>
                <a:cs typeface="Helvetica Light"/>
              </a:rPr>
              <a:t>til slut </a:t>
            </a:r>
            <a:r>
              <a:rPr lang="da-DK" sz="2200" dirty="0">
                <a:latin typeface="Helvetica Light"/>
                <a:cs typeface="Helvetica Light"/>
              </a:rPr>
              <a:t>i skemaet.</a:t>
            </a:r>
          </a:p>
        </p:txBody>
      </p:sp>
      <p:pic>
        <p:nvPicPr>
          <p:cNvPr id="4" name="Billede 3"/>
          <p:cNvPicPr>
            <a:picLocks noChangeAspect="1"/>
          </p:cNvPicPr>
          <p:nvPr/>
        </p:nvPicPr>
        <p:blipFill>
          <a:blip r:embed="rId2"/>
          <a:stretch>
            <a:fillRect/>
          </a:stretch>
        </p:blipFill>
        <p:spPr>
          <a:xfrm>
            <a:off x="457200" y="4052375"/>
            <a:ext cx="6775051" cy="2548139"/>
          </a:xfrm>
          <a:prstGeom prst="rect">
            <a:avLst/>
          </a:prstGeom>
        </p:spPr>
      </p:pic>
      <p:pic>
        <p:nvPicPr>
          <p:cNvPr id="5" name="Billede 4"/>
          <p:cNvPicPr>
            <a:picLocks noChangeAspect="1"/>
          </p:cNvPicPr>
          <p:nvPr/>
        </p:nvPicPr>
        <p:blipFill>
          <a:blip r:embed="rId3"/>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4032296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Øvelse 5: </a:t>
            </a:r>
            <a:r>
              <a:rPr lang="da-DK" dirty="0" smtClean="0">
                <a:latin typeface="Helvetica"/>
                <a:cs typeface="Helvetica"/>
              </a:rPr>
              <a:t>Sætningskobling</a:t>
            </a:r>
            <a:endParaRPr lang="da-DK" dirty="0">
              <a:latin typeface="Helvetica"/>
              <a:cs typeface="Helvetica"/>
            </a:endParaRPr>
          </a:p>
        </p:txBody>
      </p:sp>
      <p:sp>
        <p:nvSpPr>
          <p:cNvPr id="3" name="Pladsholder til indhold 2"/>
          <p:cNvSpPr>
            <a:spLocks noGrp="1"/>
          </p:cNvSpPr>
          <p:nvPr>
            <p:ph idx="1"/>
          </p:nvPr>
        </p:nvSpPr>
        <p:spPr>
          <a:xfrm>
            <a:off x="457200" y="1417638"/>
            <a:ext cx="8229600" cy="5440362"/>
          </a:xfrm>
        </p:spPr>
        <p:txBody>
          <a:bodyPr>
            <a:normAutofit fontScale="62500" lnSpcReduction="20000"/>
          </a:bodyPr>
          <a:lstStyle/>
          <a:p>
            <a:pPr marL="0" indent="0">
              <a:buNone/>
            </a:pPr>
            <a:r>
              <a:rPr lang="da-DK" sz="4400" dirty="0" smtClean="0">
                <a:latin typeface="Helvetica Light"/>
                <a:cs typeface="Helvetica Light"/>
              </a:rPr>
              <a:t>I skal skrive en tekst, som tydeligt gengiver årsagssammenhængen mellem udsagnene på næste slide.</a:t>
            </a:r>
          </a:p>
          <a:p>
            <a:pPr marL="0" indent="0">
              <a:buNone/>
            </a:pPr>
            <a:r>
              <a:rPr lang="da-DK" sz="4400" dirty="0" smtClean="0">
                <a:latin typeface="Helvetica Light"/>
                <a:cs typeface="Helvetica Light"/>
              </a:rPr>
              <a:t>Det er typisk kausale koblinger, man skal bruge til at skabe sammenhæng mellem sætningerne, fx</a:t>
            </a:r>
          </a:p>
          <a:p>
            <a:pPr lvl="1"/>
            <a:r>
              <a:rPr lang="da-DK" dirty="0" smtClean="0">
                <a:latin typeface="Helvetica Light"/>
                <a:cs typeface="Helvetica Light"/>
              </a:rPr>
              <a:t>derfor</a:t>
            </a:r>
          </a:p>
          <a:p>
            <a:pPr lvl="1"/>
            <a:r>
              <a:rPr lang="da-DK" dirty="0" smtClean="0">
                <a:latin typeface="Helvetica Light"/>
                <a:cs typeface="Helvetica Light"/>
              </a:rPr>
              <a:t>fordi</a:t>
            </a:r>
          </a:p>
          <a:p>
            <a:pPr lvl="1"/>
            <a:r>
              <a:rPr lang="da-DK" dirty="0" smtClean="0">
                <a:latin typeface="Helvetica Light"/>
                <a:cs typeface="Helvetica Light"/>
              </a:rPr>
              <a:t>siden</a:t>
            </a:r>
          </a:p>
          <a:p>
            <a:pPr lvl="1"/>
            <a:r>
              <a:rPr lang="da-DK" dirty="0" smtClean="0">
                <a:latin typeface="Helvetica Light"/>
                <a:cs typeface="Helvetica Light"/>
              </a:rPr>
              <a:t>på grund af</a:t>
            </a:r>
          </a:p>
          <a:p>
            <a:pPr lvl="1"/>
            <a:r>
              <a:rPr lang="da-DK" dirty="0" smtClean="0">
                <a:latin typeface="Helvetica Light"/>
                <a:cs typeface="Helvetica Light"/>
              </a:rPr>
              <a:t>som konsekvens</a:t>
            </a:r>
          </a:p>
          <a:p>
            <a:pPr lvl="1"/>
            <a:r>
              <a:rPr lang="da-DK" dirty="0" smtClean="0">
                <a:latin typeface="Helvetica Light"/>
                <a:cs typeface="Helvetica Light"/>
              </a:rPr>
              <a:t>ud fra den betragtning at</a:t>
            </a:r>
          </a:p>
          <a:p>
            <a:pPr lvl="1"/>
            <a:r>
              <a:rPr lang="da-DK" dirty="0" smtClean="0">
                <a:latin typeface="Helvetica Light"/>
                <a:cs typeface="Helvetica Light"/>
              </a:rPr>
              <a:t>eftersom</a:t>
            </a:r>
          </a:p>
          <a:p>
            <a:pPr lvl="1"/>
            <a:r>
              <a:rPr lang="da-DK" dirty="0" smtClean="0">
                <a:latin typeface="Helvetica Light"/>
                <a:cs typeface="Helvetica Light"/>
              </a:rPr>
              <a:t>da</a:t>
            </a:r>
          </a:p>
          <a:p>
            <a:pPr lvl="1"/>
            <a:r>
              <a:rPr lang="da-DK" dirty="0" smtClean="0">
                <a:latin typeface="Helvetica Light"/>
                <a:cs typeface="Helvetica Light"/>
              </a:rPr>
              <a:t>således</a:t>
            </a:r>
          </a:p>
          <a:p>
            <a:pPr lvl="1"/>
            <a:r>
              <a:rPr lang="da-DK" dirty="0" smtClean="0">
                <a:latin typeface="Helvetica Light"/>
                <a:cs typeface="Helvetica Light"/>
              </a:rPr>
              <a:t>osv.</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49485830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746719"/>
            <a:ext cx="8229600" cy="5491099"/>
          </a:xfrm>
        </p:spPr>
        <p:txBody>
          <a:bodyPr>
            <a:normAutofit/>
          </a:bodyPr>
          <a:lstStyle/>
          <a:p>
            <a:r>
              <a:rPr lang="da-DK" sz="3000" dirty="0" smtClean="0">
                <a:latin typeface="Helvetica Light"/>
                <a:cs typeface="Helvetica Light"/>
              </a:rPr>
              <a:t>I efteråret 1620 sejlede skibet </a:t>
            </a:r>
            <a:r>
              <a:rPr lang="da-DK" sz="3000" dirty="0" err="1" smtClean="0">
                <a:latin typeface="Helvetica Light"/>
                <a:cs typeface="Helvetica Light"/>
              </a:rPr>
              <a:t>Mayflower</a:t>
            </a:r>
            <a:r>
              <a:rPr lang="da-DK" sz="3000" dirty="0" smtClean="0">
                <a:latin typeface="Helvetica Light"/>
                <a:cs typeface="Helvetica Light"/>
              </a:rPr>
              <a:t> fra Europa til Massachusetts i Nordamerika.</a:t>
            </a:r>
          </a:p>
          <a:p>
            <a:r>
              <a:rPr lang="da-DK" sz="3000" dirty="0" smtClean="0">
                <a:latin typeface="Helvetica Light"/>
                <a:cs typeface="Helvetica Light"/>
              </a:rPr>
              <a:t>En del af passagererne var englændere, der tilhørte en separat puritansk religion.</a:t>
            </a:r>
          </a:p>
          <a:p>
            <a:r>
              <a:rPr lang="da-DK" sz="3000" dirty="0" smtClean="0">
                <a:latin typeface="Helvetica Light"/>
                <a:cs typeface="Helvetica Light"/>
              </a:rPr>
              <a:t>De var nogle af de tidligste nybyggere i det, der senere blev USA.</a:t>
            </a:r>
          </a:p>
          <a:p>
            <a:r>
              <a:rPr lang="da-DK" sz="3000" dirty="0" smtClean="0">
                <a:latin typeface="Helvetica Light"/>
                <a:cs typeface="Helvetica Light"/>
              </a:rPr>
              <a:t>James I., der var konge i England, tillod ikke religiøs frihed.</a:t>
            </a:r>
          </a:p>
          <a:p>
            <a:r>
              <a:rPr lang="da-DK" sz="3000" dirty="0" smtClean="0">
                <a:latin typeface="Helvetica Light"/>
                <a:cs typeface="Helvetica Light"/>
              </a:rPr>
              <a:t>I England var alle forventet at tilhøre statskirken, the </a:t>
            </a:r>
            <a:r>
              <a:rPr lang="da-DK" sz="3000" dirty="0" err="1" smtClean="0">
                <a:latin typeface="Helvetica Light"/>
                <a:cs typeface="Helvetica Light"/>
              </a:rPr>
              <a:t>Church</a:t>
            </a:r>
            <a:r>
              <a:rPr lang="da-DK" sz="3000" dirty="0" smtClean="0">
                <a:latin typeface="Helvetica Light"/>
                <a:cs typeface="Helvetica Light"/>
              </a:rPr>
              <a:t> of England.</a:t>
            </a:r>
            <a:endParaRPr lang="da-DK" sz="3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2400751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Kohærens</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3000" dirty="0" smtClean="0">
                <a:latin typeface="Helvetica Light"/>
                <a:cs typeface="Helvetica Light"/>
              </a:rPr>
              <a:t>Man siger, at en tekst er kohærent, hvis den indholdsmæssigt hænger sammen. Det vil sige, at den handler om ét emne, som beskrives (eller forklares/undersøges/diskuteres etc.).</a:t>
            </a:r>
          </a:p>
          <a:p>
            <a:pPr marL="0" indent="0">
              <a:buNone/>
            </a:pPr>
            <a:r>
              <a:rPr lang="da-DK" sz="3000" dirty="0" smtClean="0">
                <a:latin typeface="Helvetica Light"/>
                <a:cs typeface="Helvetica Light"/>
              </a:rPr>
              <a:t>Hvis en tekst pludselig inddrager ting, som ikke passer til det overordnede emne, er den ikke længere kohærent.</a:t>
            </a:r>
            <a:endParaRPr lang="da-DK" sz="3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78253310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1: </a:t>
            </a:r>
            <a:r>
              <a:rPr lang="da-DK" dirty="0" smtClean="0">
                <a:latin typeface="Helvetica"/>
                <a:cs typeface="Helvetica"/>
              </a:rPr>
              <a:t>Kohærens?</a:t>
            </a:r>
            <a:endParaRPr lang="da-DK" dirty="0">
              <a:latin typeface="Helvetica"/>
              <a:cs typeface="Helvetica"/>
            </a:endParaRPr>
          </a:p>
        </p:txBody>
      </p:sp>
      <p:sp>
        <p:nvSpPr>
          <p:cNvPr id="3" name="Pladsholder til indhold 2"/>
          <p:cNvSpPr>
            <a:spLocks noGrp="1"/>
          </p:cNvSpPr>
          <p:nvPr>
            <p:ph idx="1"/>
          </p:nvPr>
        </p:nvSpPr>
        <p:spPr/>
        <p:txBody>
          <a:bodyPr/>
          <a:lstStyle/>
          <a:p>
            <a:pPr marL="0" indent="0">
              <a:buNone/>
            </a:pPr>
            <a:r>
              <a:rPr lang="da-DK" dirty="0">
                <a:latin typeface="Helvetica Light"/>
                <a:cs typeface="Helvetica Light"/>
              </a:rPr>
              <a:t>Cafékulturen visner. Henrik Ibsens krater ligger på Merkur. Omstødelse af ægteskab er heller ikke normalt. Og hele tiden var latteren der. Dagen efter fandt hun et fårekadaver, årets første offer for rovdyret. ”Hvordan har du det, fisk?”, sagde han højt. ”Hvorfor må disse politikere finde på alt dette? </a:t>
            </a:r>
          </a:p>
        </p:txBody>
      </p:sp>
      <p:pic>
        <p:nvPicPr>
          <p:cNvPr id="4" name="Billede 3"/>
          <p:cNvPicPr>
            <a:picLocks noChangeAspect="1"/>
          </p:cNvPicPr>
          <p:nvPr/>
        </p:nvPicPr>
        <p:blipFill>
          <a:blip r:embed="rId3"/>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27307282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stretch>
            <a:fillRect/>
          </a:stretch>
        </p:blipFill>
        <p:spPr>
          <a:xfrm>
            <a:off x="7236296" y="5661248"/>
            <a:ext cx="1540644" cy="985629"/>
          </a:xfrm>
          <a:prstGeom prst="rect">
            <a:avLst/>
          </a:prstGeom>
        </p:spPr>
      </p:pic>
      <p:sp>
        <p:nvSpPr>
          <p:cNvPr id="2" name="Titel 1"/>
          <p:cNvSpPr>
            <a:spLocks noGrp="1"/>
          </p:cNvSpPr>
          <p:nvPr>
            <p:ph type="title"/>
          </p:nvPr>
        </p:nvSpPr>
        <p:spPr/>
        <p:txBody>
          <a:bodyPr/>
          <a:lstStyle/>
          <a:p>
            <a:r>
              <a:rPr lang="da-DK" dirty="0" smtClean="0">
                <a:solidFill>
                  <a:srgbClr val="4F81BD"/>
                </a:solidFill>
                <a:latin typeface="Helvetica"/>
                <a:cs typeface="Helvetica"/>
              </a:rPr>
              <a:t>Eksempel 2: </a:t>
            </a:r>
            <a:r>
              <a:rPr lang="da-DK" dirty="0" smtClean="0">
                <a:latin typeface="Helvetica"/>
                <a:cs typeface="Helvetica"/>
              </a:rPr>
              <a:t>Kohærens?</a:t>
            </a:r>
            <a:endParaRPr lang="da-DK" dirty="0">
              <a:latin typeface="Helvetica"/>
              <a:cs typeface="Helvetica"/>
            </a:endParaRPr>
          </a:p>
        </p:txBody>
      </p:sp>
      <p:sp>
        <p:nvSpPr>
          <p:cNvPr id="3" name="Pladsholder til indhold 2"/>
          <p:cNvSpPr>
            <a:spLocks noGrp="1"/>
          </p:cNvSpPr>
          <p:nvPr>
            <p:ph idx="1"/>
          </p:nvPr>
        </p:nvSpPr>
        <p:spPr>
          <a:xfrm>
            <a:off x="457200" y="1600200"/>
            <a:ext cx="8229600" cy="4525963"/>
          </a:xfrm>
        </p:spPr>
        <p:txBody>
          <a:bodyPr>
            <a:normAutofit/>
          </a:bodyPr>
          <a:lstStyle/>
          <a:p>
            <a:pPr marL="0" indent="0">
              <a:buNone/>
            </a:pPr>
            <a:r>
              <a:rPr lang="da-DK" sz="2500" dirty="0">
                <a:latin typeface="Helvetica Light"/>
                <a:cs typeface="Helvetica Light"/>
              </a:rPr>
              <a:t>Skoven</a:t>
            </a:r>
          </a:p>
          <a:p>
            <a:pPr marL="0" indent="0">
              <a:buNone/>
            </a:pPr>
            <a:r>
              <a:rPr lang="da-DK" sz="2500" dirty="0">
                <a:latin typeface="Helvetica Light"/>
                <a:cs typeface="Helvetica Light"/>
              </a:rPr>
              <a:t>Det er vigtigt med skoven. Det er skoven som giver os luft. Fluesvamp er også vigtig, og det allervigtigste med fluesvampen, det er at den ikke må spises.</a:t>
            </a:r>
          </a:p>
          <a:p>
            <a:pPr marL="0" indent="0">
              <a:buNone/>
            </a:pPr>
            <a:r>
              <a:rPr lang="da-DK" sz="2500" dirty="0">
                <a:latin typeface="Helvetica Light"/>
                <a:cs typeface="Helvetica Light"/>
              </a:rPr>
              <a:t>Den er rød med hvide prikker. Det er kun fluer som kan li’ fluesvamp</a:t>
            </a:r>
            <a:r>
              <a:rPr lang="da-DK" sz="2500" dirty="0" smtClean="0">
                <a:latin typeface="Helvetica Light"/>
                <a:cs typeface="Helvetica Light"/>
              </a:rPr>
              <a:t>. Fluer kan også lide lort.</a:t>
            </a:r>
            <a:endParaRPr lang="da-DK" sz="2500" dirty="0">
              <a:latin typeface="Helvetica Light"/>
              <a:cs typeface="Helvetica Light"/>
            </a:endParaRPr>
          </a:p>
          <a:p>
            <a:pPr marL="0" indent="0">
              <a:buNone/>
            </a:pPr>
            <a:r>
              <a:rPr lang="da-DK" sz="2500" dirty="0">
                <a:latin typeface="Helvetica Light"/>
                <a:cs typeface="Helvetica Light"/>
              </a:rPr>
              <a:t>HUSK! SPIS DEN IKKE</a:t>
            </a:r>
            <a:r>
              <a:rPr lang="da-DK" sz="2500" dirty="0" smtClean="0">
                <a:latin typeface="Helvetica Light"/>
                <a:cs typeface="Helvetica Light"/>
              </a:rPr>
              <a:t>.</a:t>
            </a:r>
          </a:p>
          <a:p>
            <a:pPr marL="0" indent="0" algn="r">
              <a:buNone/>
            </a:pPr>
            <a:r>
              <a:rPr lang="da-DK" sz="2500" dirty="0" smtClean="0">
                <a:latin typeface="Helvetica Light"/>
                <a:cs typeface="Helvetica Light"/>
              </a:rPr>
              <a:t>(Skrevet af en pige i 3. klasse)</a:t>
            </a:r>
            <a:endParaRPr lang="da-DK" sz="2500" dirty="0">
              <a:latin typeface="Helvetica Light"/>
              <a:cs typeface="Helvetica Light"/>
            </a:endParaRPr>
          </a:p>
        </p:txBody>
      </p:sp>
    </p:spTree>
    <p:extLst>
      <p:ext uri="{BB962C8B-B14F-4D97-AF65-F5344CB8AC3E}">
        <p14:creationId xmlns:p14="http://schemas.microsoft.com/office/powerpoint/2010/main" val="10009077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Kohæsion</a:t>
            </a:r>
            <a:endParaRPr lang="da-DK" dirty="0">
              <a:latin typeface="Helvetica"/>
              <a:cs typeface="Helvetica"/>
            </a:endParaRPr>
          </a:p>
        </p:txBody>
      </p:sp>
      <p:sp>
        <p:nvSpPr>
          <p:cNvPr id="3" name="Pladsholder til indhold 2"/>
          <p:cNvSpPr>
            <a:spLocks noGrp="1"/>
          </p:cNvSpPr>
          <p:nvPr>
            <p:ph idx="1"/>
          </p:nvPr>
        </p:nvSpPr>
        <p:spPr/>
        <p:txBody>
          <a:bodyPr/>
          <a:lstStyle/>
          <a:p>
            <a:pPr marL="0" indent="0">
              <a:lnSpc>
                <a:spcPct val="110000"/>
              </a:lnSpc>
              <a:buNone/>
            </a:pPr>
            <a:r>
              <a:rPr lang="da-DK" dirty="0" smtClean="0">
                <a:latin typeface="Helvetica Light"/>
                <a:cs typeface="Helvetica Light"/>
              </a:rPr>
              <a:t>Til at styrke den sproglige sammenhæng i en tekst bruger man en række ord og udtryk, der fremhæver sammenhængen og siger noget om, hvordan de enkelte tekstdele og sætninger hænger sammen eller er bundet sammen. Dette fænomen kaldes kohæsion.</a:t>
            </a:r>
            <a:endParaRPr lang="da-DK"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1690648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3: </a:t>
            </a:r>
            <a:r>
              <a:rPr lang="da-DK" dirty="0" smtClean="0">
                <a:latin typeface="Helvetica"/>
                <a:cs typeface="Helvetica"/>
              </a:rPr>
              <a:t>Kohæsion?</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700" dirty="0" smtClean="0">
                <a:latin typeface="Helvetica Light"/>
                <a:cs typeface="Helvetica Light"/>
              </a:rPr>
              <a:t>Himlen blev mørk. Det begyndte at regne. Lene og Kurt pakkede tæpper og madkurv sammen. Lene og Kurt gik hen til bilen. Bilen ville ikke starte. Lene og Kurt bestilte en taxa. Taxaen kom i løbet af få minutter.</a:t>
            </a:r>
          </a:p>
          <a:p>
            <a:pPr marL="0" indent="0">
              <a:buNone/>
            </a:pPr>
            <a:r>
              <a:rPr lang="da-DK" sz="2700" dirty="0" smtClean="0">
                <a:solidFill>
                  <a:srgbClr val="4F81BD"/>
                </a:solidFill>
                <a:latin typeface="Helvetica Light"/>
                <a:cs typeface="Helvetica Light"/>
              </a:rPr>
              <a:t>Først</a:t>
            </a:r>
            <a:r>
              <a:rPr lang="da-DK" sz="2700" dirty="0" smtClean="0">
                <a:latin typeface="Helvetica Light"/>
                <a:cs typeface="Helvetica Light"/>
              </a:rPr>
              <a:t> blev himlen mørk, </a:t>
            </a:r>
            <a:r>
              <a:rPr lang="da-DK" sz="2700" dirty="0" smtClean="0">
                <a:solidFill>
                  <a:srgbClr val="4F81BD"/>
                </a:solidFill>
                <a:latin typeface="Helvetica Light"/>
                <a:cs typeface="Helvetica Light"/>
              </a:rPr>
              <a:t>og så </a:t>
            </a:r>
            <a:r>
              <a:rPr lang="da-DK" sz="2700" dirty="0" smtClean="0">
                <a:latin typeface="Helvetica Light"/>
                <a:cs typeface="Helvetica Light"/>
              </a:rPr>
              <a:t>begyndte det at regne. Lene og Kurt pakkede tæpper og madkurv sammen, og</a:t>
            </a:r>
            <a:r>
              <a:rPr lang="da-DK" sz="2700" dirty="0" smtClean="0">
                <a:solidFill>
                  <a:srgbClr val="4F81BD"/>
                </a:solidFill>
                <a:latin typeface="Helvetica Light"/>
                <a:cs typeface="Helvetica Light"/>
              </a:rPr>
              <a:t> derefter </a:t>
            </a:r>
            <a:r>
              <a:rPr lang="da-DK" sz="2700" dirty="0" smtClean="0">
                <a:latin typeface="Helvetica Light"/>
                <a:cs typeface="Helvetica Light"/>
              </a:rPr>
              <a:t>gik </a:t>
            </a:r>
            <a:r>
              <a:rPr lang="da-DK" sz="2700" dirty="0" smtClean="0">
                <a:solidFill>
                  <a:srgbClr val="4F81BD"/>
                </a:solidFill>
                <a:latin typeface="Helvetica Light"/>
                <a:cs typeface="Helvetica Light"/>
              </a:rPr>
              <a:t>de </a:t>
            </a:r>
            <a:r>
              <a:rPr lang="da-DK" sz="2700" dirty="0" smtClean="0">
                <a:latin typeface="Helvetica Light"/>
                <a:cs typeface="Helvetica Light"/>
              </a:rPr>
              <a:t>hen til bilen. </a:t>
            </a:r>
            <a:r>
              <a:rPr lang="da-DK" sz="2700" dirty="0" smtClean="0">
                <a:solidFill>
                  <a:srgbClr val="4F81BD"/>
                </a:solidFill>
                <a:latin typeface="Helvetica Light"/>
                <a:cs typeface="Helvetica Light"/>
              </a:rPr>
              <a:t>Da den </a:t>
            </a:r>
            <a:r>
              <a:rPr lang="da-DK" sz="2700" dirty="0" smtClean="0">
                <a:latin typeface="Helvetica Light"/>
                <a:cs typeface="Helvetica Light"/>
              </a:rPr>
              <a:t>ikke ville starte, bestilte de en taxa, </a:t>
            </a:r>
            <a:r>
              <a:rPr lang="da-DK" sz="2700" dirty="0" smtClean="0">
                <a:solidFill>
                  <a:srgbClr val="4F81BD"/>
                </a:solidFill>
                <a:latin typeface="Helvetica Light"/>
                <a:cs typeface="Helvetica Light"/>
              </a:rPr>
              <a:t>som</a:t>
            </a:r>
            <a:r>
              <a:rPr lang="da-DK" sz="2700" dirty="0" smtClean="0">
                <a:latin typeface="Helvetica Light"/>
                <a:cs typeface="Helvetica Light"/>
              </a:rPr>
              <a:t> kom i løbet af få minutter.</a:t>
            </a:r>
            <a:endParaRPr lang="da-DK" sz="2700" dirty="0">
              <a:latin typeface="Helvetica Light"/>
              <a:cs typeface="Helvetica Light"/>
            </a:endParaRPr>
          </a:p>
        </p:txBody>
      </p:sp>
      <p:pic>
        <p:nvPicPr>
          <p:cNvPr id="4" name="Billede 3"/>
          <p:cNvPicPr>
            <a:picLocks noChangeAspect="1"/>
          </p:cNvPicPr>
          <p:nvPr/>
        </p:nvPicPr>
        <p:blipFill>
          <a:blip r:embed="rId3"/>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7686242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500" dirty="0" smtClean="0">
                <a:latin typeface="Helvetica"/>
                <a:cs typeface="Helvetica"/>
              </a:rPr>
              <a:t>Grammatisk tekstreference</a:t>
            </a:r>
            <a:endParaRPr lang="da-DK" sz="3500" dirty="0">
              <a:latin typeface="Helvetica"/>
              <a:cs typeface="Helvetica"/>
            </a:endParaRPr>
          </a:p>
        </p:txBody>
      </p:sp>
      <p:sp>
        <p:nvSpPr>
          <p:cNvPr id="3" name="Pladsholder til tekst 2"/>
          <p:cNvSpPr>
            <a:spLocks noGrp="1"/>
          </p:cNvSpPr>
          <p:nvPr>
            <p:ph type="body" idx="1"/>
          </p:nvPr>
        </p:nvSpPr>
        <p:spPr/>
        <p:txBody>
          <a:bodyPr>
            <a:normAutofit/>
          </a:bodyPr>
          <a:lstStyle/>
          <a:p>
            <a:r>
              <a:rPr lang="da-DK" sz="2600" dirty="0">
                <a:latin typeface="Helvetica Light"/>
                <a:cs typeface="Helvetica Light"/>
              </a:rPr>
              <a:t>Kohæsion 1:</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7041873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Grammatisk tekstreference</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r>
              <a:rPr lang="da-DK" sz="2800" dirty="0" smtClean="0">
                <a:latin typeface="Helvetica Light"/>
                <a:cs typeface="Helvetica Light"/>
              </a:rPr>
              <a:t>Grammatisk koblingsform: erstatter et ord med et andet, som kan referere til det første.</a:t>
            </a:r>
          </a:p>
          <a:p>
            <a:r>
              <a:rPr lang="da-DK" sz="2800" dirty="0" smtClean="0">
                <a:latin typeface="Helvetica Light"/>
                <a:cs typeface="Helvetica Light"/>
              </a:rPr>
              <a:t>Gør teksten mere flydende og økonomisk</a:t>
            </a:r>
          </a:p>
          <a:p>
            <a:r>
              <a:rPr lang="da-DK" sz="2800" dirty="0" smtClean="0">
                <a:latin typeface="Helvetica Light"/>
                <a:cs typeface="Helvetica Light"/>
              </a:rPr>
              <a:t>Eksempel:</a:t>
            </a:r>
          </a:p>
          <a:p>
            <a:pPr lvl="1"/>
            <a:r>
              <a:rPr lang="da-DK" dirty="0" smtClean="0">
                <a:latin typeface="Helvetica Light"/>
                <a:cs typeface="Helvetica Light"/>
              </a:rPr>
              <a:t>Karstens cykel punkterede. Karstens cykel punkterede tit. Karsten trak hjem.</a:t>
            </a:r>
          </a:p>
          <a:p>
            <a:pPr lvl="1"/>
            <a:r>
              <a:rPr lang="da-DK" dirty="0" smtClean="0">
                <a:solidFill>
                  <a:schemeClr val="accent3"/>
                </a:solidFill>
                <a:latin typeface="Helvetica Light"/>
                <a:cs typeface="Helvetica Light"/>
              </a:rPr>
              <a:t>Karstens</a:t>
            </a:r>
            <a:r>
              <a:rPr lang="da-DK" dirty="0" smtClean="0">
                <a:solidFill>
                  <a:srgbClr val="FFFF00"/>
                </a:solidFill>
                <a:latin typeface="Helvetica Light"/>
                <a:cs typeface="Helvetica Light"/>
              </a:rPr>
              <a:t> </a:t>
            </a:r>
            <a:r>
              <a:rPr lang="da-DK" dirty="0" smtClean="0">
                <a:solidFill>
                  <a:srgbClr val="4F81BD"/>
                </a:solidFill>
                <a:latin typeface="Helvetica Light"/>
                <a:cs typeface="Helvetica Light"/>
              </a:rPr>
              <a:t>cykel</a:t>
            </a:r>
            <a:r>
              <a:rPr lang="da-DK" dirty="0" smtClean="0">
                <a:latin typeface="Helvetica Light"/>
                <a:cs typeface="Helvetica Light"/>
              </a:rPr>
              <a:t> </a:t>
            </a:r>
            <a:r>
              <a:rPr lang="da-DK" dirty="0" smtClean="0">
                <a:solidFill>
                  <a:srgbClr val="FF0000"/>
                </a:solidFill>
                <a:latin typeface="Helvetica Light"/>
                <a:cs typeface="Helvetica Light"/>
              </a:rPr>
              <a:t>punkterede</a:t>
            </a:r>
            <a:r>
              <a:rPr lang="da-DK" dirty="0" smtClean="0">
                <a:latin typeface="Helvetica Light"/>
                <a:cs typeface="Helvetica Light"/>
              </a:rPr>
              <a:t>. Det </a:t>
            </a:r>
            <a:r>
              <a:rPr lang="da-DK" dirty="0" smtClean="0">
                <a:solidFill>
                  <a:srgbClr val="FF0000"/>
                </a:solidFill>
                <a:latin typeface="Helvetica Light"/>
                <a:cs typeface="Helvetica Light"/>
              </a:rPr>
              <a:t>gjorde</a:t>
            </a:r>
            <a:r>
              <a:rPr lang="da-DK" dirty="0" smtClean="0">
                <a:latin typeface="Helvetica Light"/>
                <a:cs typeface="Helvetica Light"/>
              </a:rPr>
              <a:t> </a:t>
            </a:r>
            <a:r>
              <a:rPr lang="da-DK" dirty="0" smtClean="0">
                <a:solidFill>
                  <a:srgbClr val="4F81BD"/>
                </a:solidFill>
                <a:latin typeface="Helvetica Light"/>
                <a:cs typeface="Helvetica Light"/>
              </a:rPr>
              <a:t>den </a:t>
            </a:r>
            <a:r>
              <a:rPr lang="da-DK" dirty="0" smtClean="0">
                <a:latin typeface="Helvetica Light"/>
                <a:cs typeface="Helvetica Light"/>
              </a:rPr>
              <a:t>tit. </a:t>
            </a:r>
            <a:r>
              <a:rPr lang="da-DK" dirty="0" smtClean="0">
                <a:solidFill>
                  <a:srgbClr val="9BBB59"/>
                </a:solidFill>
                <a:latin typeface="Helvetica Light"/>
                <a:cs typeface="Helvetica Light"/>
              </a:rPr>
              <a:t>Han</a:t>
            </a:r>
            <a:r>
              <a:rPr lang="da-DK" dirty="0" smtClean="0">
                <a:latin typeface="Helvetica Light"/>
                <a:cs typeface="Helvetica Light"/>
              </a:rPr>
              <a:t> trak hjem. </a:t>
            </a:r>
            <a:endParaRPr lang="da-DK"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41204825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2907</TotalTime>
  <Words>1680</Words>
  <Application>Microsoft Macintosh PowerPoint</Application>
  <PresentationFormat>Skærmshow (4:3)</PresentationFormat>
  <Paragraphs>106</Paragraphs>
  <Slides>25</Slides>
  <Notes>3</Notes>
  <HiddenSlides>0</HiddenSlides>
  <MMClips>0</MMClips>
  <ScaleCrop>false</ScaleCrop>
  <HeadingPairs>
    <vt:vector size="4" baseType="variant">
      <vt:variant>
        <vt:lpstr>Tema</vt:lpstr>
      </vt:variant>
      <vt:variant>
        <vt:i4>1</vt:i4>
      </vt:variant>
      <vt:variant>
        <vt:lpstr>Diastitler</vt:lpstr>
      </vt:variant>
      <vt:variant>
        <vt:i4>25</vt:i4>
      </vt:variant>
    </vt:vector>
  </HeadingPairs>
  <TitlesOfParts>
    <vt:vector size="26" baseType="lpstr">
      <vt:lpstr>Kontortema</vt:lpstr>
      <vt:lpstr>SKRIVEFAGET</vt:lpstr>
      <vt:lpstr>Tekstlingvistik</vt:lpstr>
      <vt:lpstr>Kohærens</vt:lpstr>
      <vt:lpstr>Eksempel 1: Kohærens?</vt:lpstr>
      <vt:lpstr>Eksempel 2: Kohærens?</vt:lpstr>
      <vt:lpstr>Kohæsion</vt:lpstr>
      <vt:lpstr>Eksempel 3: Kohæsion?</vt:lpstr>
      <vt:lpstr>Grammatisk tekstreference</vt:lpstr>
      <vt:lpstr>Grammatisk tekstreference</vt:lpstr>
      <vt:lpstr>Eksempel 4: fra en sociologi-bog</vt:lpstr>
      <vt:lpstr>Øvelse 1: Brug grammatiske koblinger til at gøre teksten mere flydende</vt:lpstr>
      <vt:lpstr>Leksikalsk kohæsion</vt:lpstr>
      <vt:lpstr>Leksikalsk kohæsion</vt:lpstr>
      <vt:lpstr>Øvelse 2: Leksikalsk kohæsion</vt:lpstr>
      <vt:lpstr>Sætningskobling</vt:lpstr>
      <vt:lpstr>Sætningskobling</vt:lpstr>
      <vt:lpstr>Øvelse 3: Sætningskoblinger</vt:lpstr>
      <vt:lpstr>Sætningskoblingernes kvaliteter</vt:lpstr>
      <vt:lpstr>Eksempel fra en biologiopgave (1g)</vt:lpstr>
      <vt:lpstr>Eksempel fra en biologiopgave (1g)</vt:lpstr>
      <vt:lpstr>Eksempel fra en biologiopgave (1g)</vt:lpstr>
      <vt:lpstr>Øvelse 4: Find temporale koblinger</vt:lpstr>
      <vt:lpstr>Øvelse 4: Find temporale koblinger</vt:lpstr>
      <vt:lpstr>Øvelse 5: Sætningskobling</vt:lpstr>
      <vt:lpstr>PowerPoint-præsentation</vt:lpstr>
    </vt:vector>
  </TitlesOfParts>
  <Company>Skanderborg Gymnasium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SKRIVEFAGET</dc:title>
  <dc:creator>Søren Rasmussen</dc:creator>
  <cp:lastModifiedBy>Jakob Peter Thomsen</cp:lastModifiedBy>
  <cp:revision>86</cp:revision>
  <dcterms:created xsi:type="dcterms:W3CDTF">2012-06-20T08:58:07Z</dcterms:created>
  <dcterms:modified xsi:type="dcterms:W3CDTF">2015-11-24T14:53:22Z</dcterms:modified>
</cp:coreProperties>
</file>