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sldIdLst>
    <p:sldId id="256" r:id="rId2"/>
    <p:sldId id="257" r:id="rId3"/>
    <p:sldId id="261" r:id="rId4"/>
    <p:sldId id="262" r:id="rId5"/>
    <p:sldId id="263" r:id="rId6"/>
    <p:sldId id="264" r:id="rId7"/>
    <p:sldId id="265" r:id="rId8"/>
    <p:sldId id="266" r:id="rId9"/>
    <p:sldId id="270" r:id="rId10"/>
    <p:sldId id="267" r:id="rId11"/>
    <p:sldId id="268" r:id="rId12"/>
    <p:sldId id="269" r:id="rId13"/>
    <p:sldId id="271" r:id="rId14"/>
    <p:sldId id="279" r:id="rId15"/>
    <p:sldId id="280" r:id="rId16"/>
    <p:sldId id="281" r:id="rId17"/>
    <p:sldId id="282" r:id="rId18"/>
    <p:sldId id="273" r:id="rId19"/>
    <p:sldId id="274" r:id="rId20"/>
    <p:sldId id="276" r:id="rId21"/>
    <p:sldId id="277" r:id="rId22"/>
  </p:sldIdLst>
  <p:sldSz cx="9144000" cy="6858000" type="screen4x3"/>
  <p:notesSz cx="6858000" cy="9144000"/>
  <p:defaultTextStyle>
    <a:defPPr>
      <a:defRPr lang="da-DK"/>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p:scale>
          <a:sx n="92" d="100"/>
          <a:sy n="92" d="100"/>
        </p:scale>
        <p:origin x="-1368" y="-23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printerSettings" Target="printerSettings/printerSettings1.bin"/><Relationship Id="rId24" Type="http://schemas.openxmlformats.org/officeDocument/2006/relationships/presProps" Target="presProps.xml"/><Relationship Id="rId25" Type="http://schemas.openxmlformats.org/officeDocument/2006/relationships/viewProps" Target="viewProps.xml"/><Relationship Id="rId26" Type="http://schemas.openxmlformats.org/officeDocument/2006/relationships/theme" Target="theme/theme1.xml"/><Relationship Id="rId27"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s">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a-DK" smtClean="0"/>
              <a:t>Klik for at redigere i masteren</a:t>
            </a:r>
            <a:endParaRPr lang="da-DK"/>
          </a:p>
        </p:txBody>
      </p:sp>
      <p:sp>
        <p:nvSpPr>
          <p:cNvPr id="3" name="U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a-DK" smtClean="0"/>
              <a:t>Klik for at redigere undertiteltypografien i masteren</a:t>
            </a:r>
            <a:endParaRPr lang="da-DK"/>
          </a:p>
        </p:txBody>
      </p:sp>
      <p:sp>
        <p:nvSpPr>
          <p:cNvPr id="4" name="Pladsholder til dato 3"/>
          <p:cNvSpPr>
            <a:spLocks noGrp="1"/>
          </p:cNvSpPr>
          <p:nvPr>
            <p:ph type="dt" sz="half" idx="10"/>
          </p:nvPr>
        </p:nvSpPr>
        <p:spPr/>
        <p:txBody>
          <a:bodyPr/>
          <a:lstStyle/>
          <a:p>
            <a:fld id="{2E7B3870-6851-3E42-83E0-02F2E56404C6}" type="datetimeFigureOut">
              <a:rPr lang="da-DK" smtClean="0"/>
              <a:t>24/11/15</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E4F97D01-261F-FB4F-A944-2369E3C34006}" type="slidenum">
              <a:rPr lang="da-DK" smtClean="0"/>
              <a:t>‹nr.›</a:t>
            </a:fld>
            <a:endParaRPr lang="da-DK"/>
          </a:p>
        </p:txBody>
      </p:sp>
    </p:spTree>
    <p:extLst>
      <p:ext uri="{BB962C8B-B14F-4D97-AF65-F5344CB8AC3E}">
        <p14:creationId xmlns:p14="http://schemas.microsoft.com/office/powerpoint/2010/main" val="26647316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masteren</a:t>
            </a:r>
            <a:endParaRPr lang="da-DK"/>
          </a:p>
        </p:txBody>
      </p:sp>
      <p:sp>
        <p:nvSpPr>
          <p:cNvPr id="3" name="Pladsholder til lodret titel 2"/>
          <p:cNvSpPr>
            <a:spLocks noGrp="1"/>
          </p:cNvSpPr>
          <p:nvPr>
            <p:ph type="body" orient="vert" idx="1"/>
          </p:nvPr>
        </p:nvSpPr>
        <p:spPr/>
        <p:txBody>
          <a:bodyPr vert="eaVert"/>
          <a:lstStyle/>
          <a:p>
            <a:pPr lvl="0"/>
            <a:r>
              <a:rPr lang="da-DK" smtClean="0"/>
              <a:t>Klik for at redigere teksttypografierne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p>
            <a:fld id="{2E7B3870-6851-3E42-83E0-02F2E56404C6}" type="datetimeFigureOut">
              <a:rPr lang="da-DK" smtClean="0"/>
              <a:t>24/11/15</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E4F97D01-261F-FB4F-A944-2369E3C34006}" type="slidenum">
              <a:rPr lang="da-DK" smtClean="0"/>
              <a:t>‹nr.›</a:t>
            </a:fld>
            <a:endParaRPr lang="da-DK"/>
          </a:p>
        </p:txBody>
      </p:sp>
    </p:spTree>
    <p:extLst>
      <p:ext uri="{BB962C8B-B14F-4D97-AF65-F5344CB8AC3E}">
        <p14:creationId xmlns:p14="http://schemas.microsoft.com/office/powerpoint/2010/main" val="16717125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Lodret titel 1"/>
          <p:cNvSpPr>
            <a:spLocks noGrp="1"/>
          </p:cNvSpPr>
          <p:nvPr>
            <p:ph type="title" orient="vert"/>
          </p:nvPr>
        </p:nvSpPr>
        <p:spPr>
          <a:xfrm>
            <a:off x="6629400" y="274638"/>
            <a:ext cx="2057400" cy="5851525"/>
          </a:xfrm>
        </p:spPr>
        <p:txBody>
          <a:bodyPr vert="eaVert"/>
          <a:lstStyle/>
          <a:p>
            <a:r>
              <a:rPr lang="da-DK" smtClean="0"/>
              <a:t>Klik for at redigere i masteren</a:t>
            </a:r>
            <a:endParaRPr lang="da-DK"/>
          </a:p>
        </p:txBody>
      </p:sp>
      <p:sp>
        <p:nvSpPr>
          <p:cNvPr id="3" name="Pladsholder til lodret titel 2"/>
          <p:cNvSpPr>
            <a:spLocks noGrp="1"/>
          </p:cNvSpPr>
          <p:nvPr>
            <p:ph type="body" orient="vert" idx="1"/>
          </p:nvPr>
        </p:nvSpPr>
        <p:spPr>
          <a:xfrm>
            <a:off x="457200" y="274638"/>
            <a:ext cx="6019800" cy="5851525"/>
          </a:xfrm>
        </p:spPr>
        <p:txBody>
          <a:bodyPr vert="eaVert"/>
          <a:lstStyle/>
          <a:p>
            <a:pPr lvl="0"/>
            <a:r>
              <a:rPr lang="da-DK" smtClean="0"/>
              <a:t>Klik for at redigere teksttypografierne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p>
            <a:fld id="{2E7B3870-6851-3E42-83E0-02F2E56404C6}" type="datetimeFigureOut">
              <a:rPr lang="da-DK" smtClean="0"/>
              <a:t>24/11/15</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E4F97D01-261F-FB4F-A944-2369E3C34006}" type="slidenum">
              <a:rPr lang="da-DK" smtClean="0"/>
              <a:t>‹nr.›</a:t>
            </a:fld>
            <a:endParaRPr lang="da-DK"/>
          </a:p>
        </p:txBody>
      </p:sp>
    </p:spTree>
    <p:extLst>
      <p:ext uri="{BB962C8B-B14F-4D97-AF65-F5344CB8AC3E}">
        <p14:creationId xmlns:p14="http://schemas.microsoft.com/office/powerpoint/2010/main" val="40557404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masteren</a:t>
            </a:r>
            <a:endParaRPr lang="da-DK"/>
          </a:p>
        </p:txBody>
      </p:sp>
      <p:sp>
        <p:nvSpPr>
          <p:cNvPr id="3" name="Pladsholder til indhold 2"/>
          <p:cNvSpPr>
            <a:spLocks noGrp="1"/>
          </p:cNvSpPr>
          <p:nvPr>
            <p:ph idx="1"/>
          </p:nvPr>
        </p:nvSpPr>
        <p:spPr/>
        <p:txBody>
          <a:bodyPr/>
          <a:lstStyle/>
          <a:p>
            <a:pPr lvl="0"/>
            <a:r>
              <a:rPr lang="da-DK" smtClean="0"/>
              <a:t>Klik for at redigere teksttypografierne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p>
            <a:fld id="{2E7B3870-6851-3E42-83E0-02F2E56404C6}" type="datetimeFigureOut">
              <a:rPr lang="da-DK" smtClean="0"/>
              <a:t>24/11/15</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E4F97D01-261F-FB4F-A944-2369E3C34006}" type="slidenum">
              <a:rPr lang="da-DK" smtClean="0"/>
              <a:t>‹nr.›</a:t>
            </a:fld>
            <a:endParaRPr lang="da-DK"/>
          </a:p>
        </p:txBody>
      </p:sp>
    </p:spTree>
    <p:extLst>
      <p:ext uri="{BB962C8B-B14F-4D97-AF65-F5344CB8AC3E}">
        <p14:creationId xmlns:p14="http://schemas.microsoft.com/office/powerpoint/2010/main" val="34482651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a-DK" smtClean="0"/>
              <a:t>Klik for at redigere i masteren</a:t>
            </a:r>
            <a:endParaRPr lang="da-DK"/>
          </a:p>
        </p:txBody>
      </p:sp>
      <p:sp>
        <p:nvSpPr>
          <p:cNvPr id="3" name="Pladsholder til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a-DK" smtClean="0"/>
              <a:t>Klik for at redigere teksttypografierne i masteren</a:t>
            </a:r>
          </a:p>
        </p:txBody>
      </p:sp>
      <p:sp>
        <p:nvSpPr>
          <p:cNvPr id="4" name="Pladsholder til dato 3"/>
          <p:cNvSpPr>
            <a:spLocks noGrp="1"/>
          </p:cNvSpPr>
          <p:nvPr>
            <p:ph type="dt" sz="half" idx="10"/>
          </p:nvPr>
        </p:nvSpPr>
        <p:spPr/>
        <p:txBody>
          <a:bodyPr/>
          <a:lstStyle/>
          <a:p>
            <a:fld id="{2E7B3870-6851-3E42-83E0-02F2E56404C6}" type="datetimeFigureOut">
              <a:rPr lang="da-DK" smtClean="0"/>
              <a:t>24/11/15</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E4F97D01-261F-FB4F-A944-2369E3C34006}" type="slidenum">
              <a:rPr lang="da-DK" smtClean="0"/>
              <a:t>‹nr.›</a:t>
            </a:fld>
            <a:endParaRPr lang="da-DK"/>
          </a:p>
        </p:txBody>
      </p:sp>
    </p:spTree>
    <p:extLst>
      <p:ext uri="{BB962C8B-B14F-4D97-AF65-F5344CB8AC3E}">
        <p14:creationId xmlns:p14="http://schemas.microsoft.com/office/powerpoint/2010/main" val="29559123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masteren</a:t>
            </a:r>
            <a:endParaRPr lang="da-DK"/>
          </a:p>
        </p:txBody>
      </p:sp>
      <p:sp>
        <p:nvSpPr>
          <p:cNvPr id="3" name="Pladsholder til indhol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smtClean="0"/>
              <a:t>Klik for at redigere teksttypografierne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indhol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smtClean="0"/>
              <a:t>Klik for at redigere teksttypografierne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5" name="Pladsholder til dato 4"/>
          <p:cNvSpPr>
            <a:spLocks noGrp="1"/>
          </p:cNvSpPr>
          <p:nvPr>
            <p:ph type="dt" sz="half" idx="10"/>
          </p:nvPr>
        </p:nvSpPr>
        <p:spPr/>
        <p:txBody>
          <a:bodyPr/>
          <a:lstStyle/>
          <a:p>
            <a:fld id="{2E7B3870-6851-3E42-83E0-02F2E56404C6}" type="datetimeFigureOut">
              <a:rPr lang="da-DK" smtClean="0"/>
              <a:t>24/11/15</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diasnummer 6"/>
          <p:cNvSpPr>
            <a:spLocks noGrp="1"/>
          </p:cNvSpPr>
          <p:nvPr>
            <p:ph type="sldNum" sz="quarter" idx="12"/>
          </p:nvPr>
        </p:nvSpPr>
        <p:spPr/>
        <p:txBody>
          <a:bodyPr/>
          <a:lstStyle/>
          <a:p>
            <a:fld id="{E4F97D01-261F-FB4F-A944-2369E3C34006}" type="slidenum">
              <a:rPr lang="da-DK" smtClean="0"/>
              <a:t>‹nr.›</a:t>
            </a:fld>
            <a:endParaRPr lang="da-DK"/>
          </a:p>
        </p:txBody>
      </p:sp>
    </p:spTree>
    <p:extLst>
      <p:ext uri="{BB962C8B-B14F-4D97-AF65-F5344CB8AC3E}">
        <p14:creationId xmlns:p14="http://schemas.microsoft.com/office/powerpoint/2010/main" val="13370210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a-DK" smtClean="0"/>
              <a:t>Klik for at redigere i masteren</a:t>
            </a:r>
            <a:endParaRPr lang="da-DK"/>
          </a:p>
        </p:txBody>
      </p:sp>
      <p:sp>
        <p:nvSpPr>
          <p:cNvPr id="3" name="Pladsholder til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Klik for at redigere teksttypografierne i masteren</a:t>
            </a:r>
          </a:p>
        </p:txBody>
      </p:sp>
      <p:sp>
        <p:nvSpPr>
          <p:cNvPr id="4" name="Pladsholder til indhol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smtClean="0"/>
              <a:t>Klik for at redigere teksttypografierne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5" name="Pladsholder til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Klik for at redigere teksttypografierne i masteren</a:t>
            </a:r>
          </a:p>
        </p:txBody>
      </p:sp>
      <p:sp>
        <p:nvSpPr>
          <p:cNvPr id="6" name="Pladsholder til indhol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smtClean="0"/>
              <a:t>Klik for at redigere teksttypografierne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7" name="Pladsholder til dato 6"/>
          <p:cNvSpPr>
            <a:spLocks noGrp="1"/>
          </p:cNvSpPr>
          <p:nvPr>
            <p:ph type="dt" sz="half" idx="10"/>
          </p:nvPr>
        </p:nvSpPr>
        <p:spPr/>
        <p:txBody>
          <a:bodyPr/>
          <a:lstStyle/>
          <a:p>
            <a:fld id="{2E7B3870-6851-3E42-83E0-02F2E56404C6}" type="datetimeFigureOut">
              <a:rPr lang="da-DK" smtClean="0"/>
              <a:t>24/11/15</a:t>
            </a:fld>
            <a:endParaRPr lang="da-DK"/>
          </a:p>
        </p:txBody>
      </p:sp>
      <p:sp>
        <p:nvSpPr>
          <p:cNvPr id="8" name="Pladsholder til sidefod 7"/>
          <p:cNvSpPr>
            <a:spLocks noGrp="1"/>
          </p:cNvSpPr>
          <p:nvPr>
            <p:ph type="ftr" sz="quarter" idx="11"/>
          </p:nvPr>
        </p:nvSpPr>
        <p:spPr/>
        <p:txBody>
          <a:bodyPr/>
          <a:lstStyle/>
          <a:p>
            <a:endParaRPr lang="da-DK"/>
          </a:p>
        </p:txBody>
      </p:sp>
      <p:sp>
        <p:nvSpPr>
          <p:cNvPr id="9" name="Pladsholder til diasnummer 8"/>
          <p:cNvSpPr>
            <a:spLocks noGrp="1"/>
          </p:cNvSpPr>
          <p:nvPr>
            <p:ph type="sldNum" sz="quarter" idx="12"/>
          </p:nvPr>
        </p:nvSpPr>
        <p:spPr/>
        <p:txBody>
          <a:bodyPr/>
          <a:lstStyle/>
          <a:p>
            <a:fld id="{E4F97D01-261F-FB4F-A944-2369E3C34006}" type="slidenum">
              <a:rPr lang="da-DK" smtClean="0"/>
              <a:t>‹nr.›</a:t>
            </a:fld>
            <a:endParaRPr lang="da-DK"/>
          </a:p>
        </p:txBody>
      </p:sp>
    </p:spTree>
    <p:extLst>
      <p:ext uri="{BB962C8B-B14F-4D97-AF65-F5344CB8AC3E}">
        <p14:creationId xmlns:p14="http://schemas.microsoft.com/office/powerpoint/2010/main" val="11425828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masteren</a:t>
            </a:r>
            <a:endParaRPr lang="da-DK"/>
          </a:p>
        </p:txBody>
      </p:sp>
      <p:sp>
        <p:nvSpPr>
          <p:cNvPr id="3" name="Pladsholder til dato 2"/>
          <p:cNvSpPr>
            <a:spLocks noGrp="1"/>
          </p:cNvSpPr>
          <p:nvPr>
            <p:ph type="dt" sz="half" idx="10"/>
          </p:nvPr>
        </p:nvSpPr>
        <p:spPr/>
        <p:txBody>
          <a:bodyPr/>
          <a:lstStyle/>
          <a:p>
            <a:fld id="{2E7B3870-6851-3E42-83E0-02F2E56404C6}" type="datetimeFigureOut">
              <a:rPr lang="da-DK" smtClean="0"/>
              <a:t>24/11/15</a:t>
            </a:fld>
            <a:endParaRPr lang="da-DK"/>
          </a:p>
        </p:txBody>
      </p:sp>
      <p:sp>
        <p:nvSpPr>
          <p:cNvPr id="4" name="Pladsholder til sidefod 3"/>
          <p:cNvSpPr>
            <a:spLocks noGrp="1"/>
          </p:cNvSpPr>
          <p:nvPr>
            <p:ph type="ftr" sz="quarter" idx="11"/>
          </p:nvPr>
        </p:nvSpPr>
        <p:spPr/>
        <p:txBody>
          <a:bodyPr/>
          <a:lstStyle/>
          <a:p>
            <a:endParaRPr lang="da-DK"/>
          </a:p>
        </p:txBody>
      </p:sp>
      <p:sp>
        <p:nvSpPr>
          <p:cNvPr id="5" name="Pladsholder til diasnummer 4"/>
          <p:cNvSpPr>
            <a:spLocks noGrp="1"/>
          </p:cNvSpPr>
          <p:nvPr>
            <p:ph type="sldNum" sz="quarter" idx="12"/>
          </p:nvPr>
        </p:nvSpPr>
        <p:spPr/>
        <p:txBody>
          <a:bodyPr/>
          <a:lstStyle/>
          <a:p>
            <a:fld id="{E4F97D01-261F-FB4F-A944-2369E3C34006}" type="slidenum">
              <a:rPr lang="da-DK" smtClean="0"/>
              <a:t>‹nr.›</a:t>
            </a:fld>
            <a:endParaRPr lang="da-DK"/>
          </a:p>
        </p:txBody>
      </p:sp>
    </p:spTree>
    <p:extLst>
      <p:ext uri="{BB962C8B-B14F-4D97-AF65-F5344CB8AC3E}">
        <p14:creationId xmlns:p14="http://schemas.microsoft.com/office/powerpoint/2010/main" val="31271384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dsholder til dato 1"/>
          <p:cNvSpPr>
            <a:spLocks noGrp="1"/>
          </p:cNvSpPr>
          <p:nvPr>
            <p:ph type="dt" sz="half" idx="10"/>
          </p:nvPr>
        </p:nvSpPr>
        <p:spPr/>
        <p:txBody>
          <a:bodyPr/>
          <a:lstStyle/>
          <a:p>
            <a:fld id="{2E7B3870-6851-3E42-83E0-02F2E56404C6}" type="datetimeFigureOut">
              <a:rPr lang="da-DK" smtClean="0"/>
              <a:t>24/11/15</a:t>
            </a:fld>
            <a:endParaRPr lang="da-DK"/>
          </a:p>
        </p:txBody>
      </p:sp>
      <p:sp>
        <p:nvSpPr>
          <p:cNvPr id="3" name="Pladsholder til sidefod 2"/>
          <p:cNvSpPr>
            <a:spLocks noGrp="1"/>
          </p:cNvSpPr>
          <p:nvPr>
            <p:ph type="ftr" sz="quarter" idx="11"/>
          </p:nvPr>
        </p:nvSpPr>
        <p:spPr/>
        <p:txBody>
          <a:bodyPr/>
          <a:lstStyle/>
          <a:p>
            <a:endParaRPr lang="da-DK"/>
          </a:p>
        </p:txBody>
      </p:sp>
      <p:sp>
        <p:nvSpPr>
          <p:cNvPr id="4" name="Pladsholder til diasnummer 3"/>
          <p:cNvSpPr>
            <a:spLocks noGrp="1"/>
          </p:cNvSpPr>
          <p:nvPr>
            <p:ph type="sldNum" sz="quarter" idx="12"/>
          </p:nvPr>
        </p:nvSpPr>
        <p:spPr/>
        <p:txBody>
          <a:bodyPr/>
          <a:lstStyle/>
          <a:p>
            <a:fld id="{E4F97D01-261F-FB4F-A944-2369E3C34006}" type="slidenum">
              <a:rPr lang="da-DK" smtClean="0"/>
              <a:t>‹nr.›</a:t>
            </a:fld>
            <a:endParaRPr lang="da-DK"/>
          </a:p>
        </p:txBody>
      </p:sp>
    </p:spTree>
    <p:extLst>
      <p:ext uri="{BB962C8B-B14F-4D97-AF65-F5344CB8AC3E}">
        <p14:creationId xmlns:p14="http://schemas.microsoft.com/office/powerpoint/2010/main" val="3716454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a-DK" smtClean="0"/>
              <a:t>Klik for at redigere i masteren</a:t>
            </a:r>
            <a:endParaRPr lang="da-DK"/>
          </a:p>
        </p:txBody>
      </p:sp>
      <p:sp>
        <p:nvSpPr>
          <p:cNvPr id="3" name="Pladsholder til indhol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a-DK" smtClean="0"/>
              <a:t>Klik for at redigere teksttypografierne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Klik for at redigere teksttypografierne i masteren</a:t>
            </a:r>
          </a:p>
        </p:txBody>
      </p:sp>
      <p:sp>
        <p:nvSpPr>
          <p:cNvPr id="5" name="Pladsholder til dato 4"/>
          <p:cNvSpPr>
            <a:spLocks noGrp="1"/>
          </p:cNvSpPr>
          <p:nvPr>
            <p:ph type="dt" sz="half" idx="10"/>
          </p:nvPr>
        </p:nvSpPr>
        <p:spPr/>
        <p:txBody>
          <a:bodyPr/>
          <a:lstStyle/>
          <a:p>
            <a:fld id="{2E7B3870-6851-3E42-83E0-02F2E56404C6}" type="datetimeFigureOut">
              <a:rPr lang="da-DK" smtClean="0"/>
              <a:t>24/11/15</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diasnummer 6"/>
          <p:cNvSpPr>
            <a:spLocks noGrp="1"/>
          </p:cNvSpPr>
          <p:nvPr>
            <p:ph type="sldNum" sz="quarter" idx="12"/>
          </p:nvPr>
        </p:nvSpPr>
        <p:spPr/>
        <p:txBody>
          <a:bodyPr/>
          <a:lstStyle/>
          <a:p>
            <a:fld id="{E4F97D01-261F-FB4F-A944-2369E3C34006}" type="slidenum">
              <a:rPr lang="da-DK" smtClean="0"/>
              <a:t>‹nr.›</a:t>
            </a:fld>
            <a:endParaRPr lang="da-DK"/>
          </a:p>
        </p:txBody>
      </p:sp>
    </p:spTree>
    <p:extLst>
      <p:ext uri="{BB962C8B-B14F-4D97-AF65-F5344CB8AC3E}">
        <p14:creationId xmlns:p14="http://schemas.microsoft.com/office/powerpoint/2010/main" val="41416883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a-DK" smtClean="0"/>
              <a:t>Klik for at redigere i masteren</a:t>
            </a:r>
            <a:endParaRPr lang="da-DK"/>
          </a:p>
        </p:txBody>
      </p:sp>
      <p:sp>
        <p:nvSpPr>
          <p:cNvPr id="3" name="Pladsholder til billed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a-DK"/>
          </a:p>
        </p:txBody>
      </p:sp>
      <p:sp>
        <p:nvSpPr>
          <p:cNvPr id="4" name="Pladsholder til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Klik for at redigere teksttypografierne i masteren</a:t>
            </a:r>
          </a:p>
        </p:txBody>
      </p:sp>
      <p:sp>
        <p:nvSpPr>
          <p:cNvPr id="5" name="Pladsholder til dato 4"/>
          <p:cNvSpPr>
            <a:spLocks noGrp="1"/>
          </p:cNvSpPr>
          <p:nvPr>
            <p:ph type="dt" sz="half" idx="10"/>
          </p:nvPr>
        </p:nvSpPr>
        <p:spPr/>
        <p:txBody>
          <a:bodyPr/>
          <a:lstStyle/>
          <a:p>
            <a:fld id="{2E7B3870-6851-3E42-83E0-02F2E56404C6}" type="datetimeFigureOut">
              <a:rPr lang="da-DK" smtClean="0"/>
              <a:t>24/11/15</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diasnummer 6"/>
          <p:cNvSpPr>
            <a:spLocks noGrp="1"/>
          </p:cNvSpPr>
          <p:nvPr>
            <p:ph type="sldNum" sz="quarter" idx="12"/>
          </p:nvPr>
        </p:nvSpPr>
        <p:spPr/>
        <p:txBody>
          <a:bodyPr/>
          <a:lstStyle/>
          <a:p>
            <a:fld id="{E4F97D01-261F-FB4F-A944-2369E3C34006}" type="slidenum">
              <a:rPr lang="da-DK" smtClean="0"/>
              <a:t>‹nr.›</a:t>
            </a:fld>
            <a:endParaRPr lang="da-DK"/>
          </a:p>
        </p:txBody>
      </p:sp>
    </p:spTree>
    <p:extLst>
      <p:ext uri="{BB962C8B-B14F-4D97-AF65-F5344CB8AC3E}">
        <p14:creationId xmlns:p14="http://schemas.microsoft.com/office/powerpoint/2010/main" val="1281289026"/>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a-DK" smtClean="0"/>
              <a:t>Klik for at redigere i masteren</a:t>
            </a:r>
            <a:endParaRPr lang="da-DK"/>
          </a:p>
        </p:txBody>
      </p:sp>
      <p:sp>
        <p:nvSpPr>
          <p:cNvPr id="3" name="Pladsholder til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a-DK" smtClean="0"/>
              <a:t>Klik for at redigere teksttypografierne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E7B3870-6851-3E42-83E0-02F2E56404C6}" type="datetimeFigureOut">
              <a:rPr lang="da-DK" smtClean="0"/>
              <a:t>24/11/15</a:t>
            </a:fld>
            <a:endParaRPr lang="da-DK"/>
          </a:p>
        </p:txBody>
      </p:sp>
      <p:sp>
        <p:nvSpPr>
          <p:cNvPr id="5" name="Pladsholder til sidefod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a-DK"/>
          </a:p>
        </p:txBody>
      </p:sp>
      <p:sp>
        <p:nvSpPr>
          <p:cNvPr id="6" name="Pladsholder til dias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4F97D01-261F-FB4F-A944-2369E3C34006}" type="slidenum">
              <a:rPr lang="da-DK" smtClean="0"/>
              <a:t>‹nr.›</a:t>
            </a:fld>
            <a:endParaRPr lang="da-DK"/>
          </a:p>
        </p:txBody>
      </p:sp>
    </p:spTree>
    <p:extLst>
      <p:ext uri="{BB962C8B-B14F-4D97-AF65-F5344CB8AC3E}">
        <p14:creationId xmlns:p14="http://schemas.microsoft.com/office/powerpoint/2010/main" val="212209885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da-DK"/>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da-DK" dirty="0" smtClean="0">
                <a:latin typeface="Helvetica"/>
                <a:cs typeface="Helvetica"/>
              </a:rPr>
              <a:t>SKRIVEFAGET</a:t>
            </a:r>
            <a:endParaRPr lang="da-DK" dirty="0">
              <a:latin typeface="Helvetica"/>
              <a:cs typeface="Helvetica"/>
            </a:endParaRPr>
          </a:p>
        </p:txBody>
      </p:sp>
      <p:sp>
        <p:nvSpPr>
          <p:cNvPr id="3" name="Undertitel 2"/>
          <p:cNvSpPr>
            <a:spLocks noGrp="1"/>
          </p:cNvSpPr>
          <p:nvPr>
            <p:ph type="subTitle" idx="1"/>
          </p:nvPr>
        </p:nvSpPr>
        <p:spPr/>
        <p:txBody>
          <a:bodyPr/>
          <a:lstStyle/>
          <a:p>
            <a:r>
              <a:rPr lang="da-DK" dirty="0" smtClean="0">
                <a:solidFill>
                  <a:srgbClr val="4F81BD"/>
                </a:solidFill>
                <a:latin typeface="Helvetica Light"/>
                <a:cs typeface="Helvetica Light"/>
              </a:rPr>
              <a:t>Modul </a:t>
            </a:r>
            <a:r>
              <a:rPr lang="da-DK" dirty="0">
                <a:solidFill>
                  <a:srgbClr val="4F81BD"/>
                </a:solidFill>
                <a:latin typeface="Helvetica Light"/>
                <a:cs typeface="Helvetica Light"/>
              </a:rPr>
              <a:t>2</a:t>
            </a:r>
            <a:r>
              <a:rPr lang="da-DK" dirty="0" smtClean="0">
                <a:solidFill>
                  <a:srgbClr val="4F81BD"/>
                </a:solidFill>
                <a:latin typeface="Helvetica Light"/>
                <a:cs typeface="Helvetica Light"/>
              </a:rPr>
              <a:t>: </a:t>
            </a:r>
            <a:r>
              <a:rPr lang="da-DK" dirty="0" smtClean="0">
                <a:latin typeface="Helvetica Light"/>
                <a:cs typeface="Helvetica Light"/>
              </a:rPr>
              <a:t>Tekstsammenhæng</a:t>
            </a:r>
          </a:p>
          <a:p>
            <a:r>
              <a:rPr lang="da-DK" dirty="0" smtClean="0">
                <a:solidFill>
                  <a:srgbClr val="4F81BD"/>
                </a:solidFill>
                <a:latin typeface="Helvetica Light"/>
                <a:cs typeface="Helvetica Light"/>
              </a:rPr>
              <a:t>Lektion 2: </a:t>
            </a:r>
            <a:r>
              <a:rPr lang="da-DK" dirty="0" smtClean="0">
                <a:latin typeface="Helvetica Light"/>
                <a:cs typeface="Helvetica Light"/>
              </a:rPr>
              <a:t>Afsnit</a:t>
            </a:r>
            <a:endParaRPr lang="da-DK" dirty="0">
              <a:latin typeface="Helvetica Light"/>
              <a:cs typeface="Helvetica Light"/>
            </a:endParaRPr>
          </a:p>
        </p:txBody>
      </p:sp>
      <p:pic>
        <p:nvPicPr>
          <p:cNvPr id="4" name="Billede 3"/>
          <p:cNvPicPr>
            <a:picLocks noChangeAspect="1"/>
          </p:cNvPicPr>
          <p:nvPr/>
        </p:nvPicPr>
        <p:blipFill>
          <a:blip r:embed="rId2"/>
          <a:stretch>
            <a:fillRect/>
          </a:stretch>
        </p:blipFill>
        <p:spPr>
          <a:xfrm>
            <a:off x="7236296" y="5661248"/>
            <a:ext cx="1540644" cy="985629"/>
          </a:xfrm>
          <a:prstGeom prst="rect">
            <a:avLst/>
          </a:prstGeom>
        </p:spPr>
      </p:pic>
    </p:spTree>
    <p:extLst>
      <p:ext uri="{BB962C8B-B14F-4D97-AF65-F5344CB8AC3E}">
        <p14:creationId xmlns:p14="http://schemas.microsoft.com/office/powerpoint/2010/main" val="599461518"/>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indhold 2"/>
          <p:cNvSpPr>
            <a:spLocks noGrp="1"/>
          </p:cNvSpPr>
          <p:nvPr>
            <p:ph idx="1"/>
          </p:nvPr>
        </p:nvSpPr>
        <p:spPr>
          <a:xfrm>
            <a:off x="457200" y="524618"/>
            <a:ext cx="8229600" cy="5601545"/>
          </a:xfrm>
        </p:spPr>
        <p:txBody>
          <a:bodyPr>
            <a:normAutofit/>
          </a:bodyPr>
          <a:lstStyle/>
          <a:p>
            <a:pPr marL="0" indent="0">
              <a:buNone/>
            </a:pPr>
            <a:r>
              <a:rPr lang="da-DK" sz="2200" b="1" dirty="0">
                <a:latin typeface="Helvetica"/>
                <a:cs typeface="Helvetica"/>
              </a:rPr>
              <a:t>Musiknøglen</a:t>
            </a:r>
          </a:p>
          <a:p>
            <a:pPr marL="0" indent="0">
              <a:buNone/>
            </a:pPr>
            <a:r>
              <a:rPr lang="da-DK" sz="2200" dirty="0">
                <a:solidFill>
                  <a:srgbClr val="4F81BD"/>
                </a:solidFill>
                <a:latin typeface="Helvetica Light"/>
                <a:cs typeface="Helvetica Light"/>
              </a:rPr>
              <a:t>Folkene bag ”Musiknøglen” mener, at der </a:t>
            </a:r>
            <a:r>
              <a:rPr lang="da-DK" sz="2200" dirty="0" smtClean="0">
                <a:solidFill>
                  <a:srgbClr val="4F81BD"/>
                </a:solidFill>
                <a:latin typeface="Helvetica Light"/>
                <a:cs typeface="Helvetica Light"/>
              </a:rPr>
              <a:t>rundt </a:t>
            </a:r>
            <a:r>
              <a:rPr lang="da-DK" sz="2200" dirty="0">
                <a:solidFill>
                  <a:srgbClr val="4F81BD"/>
                </a:solidFill>
                <a:latin typeface="Helvetica Light"/>
                <a:cs typeface="Helvetica Light"/>
              </a:rPr>
              <a:t>om sidder mange mennesker, som på en eller anden måder er interesseret i musik, men som ikke har mulighed for at udnytte deres interesse. </a:t>
            </a:r>
            <a:r>
              <a:rPr lang="da-DK" sz="2200" dirty="0">
                <a:latin typeface="Helvetica Light"/>
                <a:cs typeface="Helvetica Light"/>
              </a:rPr>
              <a:t>Måske er der komponister, som har melodier, de kunne tænke sig at få brugt; forfattere, der kunne tænke sig at få brugt deres tekster; sangere, der mangler mulighed for at synge; musikere, der mangler nogen at spille sammen med.</a:t>
            </a:r>
          </a:p>
          <a:p>
            <a:pPr marL="0" indent="0">
              <a:buNone/>
            </a:pPr>
            <a:r>
              <a:rPr lang="da-DK" sz="2200" dirty="0" smtClean="0">
                <a:latin typeface="Helvetica Light"/>
                <a:cs typeface="Helvetica Light"/>
              </a:rPr>
              <a:t>       </a:t>
            </a:r>
            <a:r>
              <a:rPr lang="da-DK" sz="2200" dirty="0" smtClean="0">
                <a:solidFill>
                  <a:srgbClr val="4F81BD"/>
                </a:solidFill>
                <a:latin typeface="Helvetica Light"/>
                <a:cs typeface="Helvetica Light"/>
              </a:rPr>
              <a:t>”</a:t>
            </a:r>
            <a:r>
              <a:rPr lang="da-DK" sz="2200" dirty="0">
                <a:solidFill>
                  <a:srgbClr val="4F81BD"/>
                </a:solidFill>
                <a:latin typeface="Helvetica Light"/>
                <a:cs typeface="Helvetica Light"/>
              </a:rPr>
              <a:t>Musiknøglen” skal være med til at åbne for alt dette. </a:t>
            </a:r>
            <a:r>
              <a:rPr lang="da-DK" sz="2200" dirty="0">
                <a:latin typeface="Helvetica Light"/>
                <a:cs typeface="Helvetica Light"/>
              </a:rPr>
              <a:t>Den skal dels fungere som et kontaktforum mellem amatører med musik som nøgleordet, dels stå som arrangør af diverse festivals, koncerter o. lign. Inden for alle genrer af musikken.</a:t>
            </a:r>
          </a:p>
          <a:p>
            <a:pPr marL="0" indent="0" algn="r">
              <a:buNone/>
            </a:pPr>
            <a:r>
              <a:rPr lang="da-DK" sz="2200" dirty="0">
                <a:latin typeface="Helvetica Light"/>
                <a:cs typeface="Helvetica Light"/>
              </a:rPr>
              <a:t>(Valbybladet) </a:t>
            </a:r>
          </a:p>
        </p:txBody>
      </p:sp>
      <p:pic>
        <p:nvPicPr>
          <p:cNvPr id="4" name="Billede 3"/>
          <p:cNvPicPr>
            <a:picLocks noChangeAspect="1"/>
          </p:cNvPicPr>
          <p:nvPr/>
        </p:nvPicPr>
        <p:blipFill>
          <a:blip r:embed="rId2"/>
          <a:stretch>
            <a:fillRect/>
          </a:stretch>
        </p:blipFill>
        <p:spPr>
          <a:xfrm>
            <a:off x="7236296" y="5661248"/>
            <a:ext cx="1540644" cy="985629"/>
          </a:xfrm>
          <a:prstGeom prst="rect">
            <a:avLst/>
          </a:prstGeom>
        </p:spPr>
      </p:pic>
    </p:spTree>
    <p:extLst>
      <p:ext uri="{BB962C8B-B14F-4D97-AF65-F5344CB8AC3E}">
        <p14:creationId xmlns:p14="http://schemas.microsoft.com/office/powerpoint/2010/main" val="3448439880"/>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solidFill>
                  <a:srgbClr val="4F81BD"/>
                </a:solidFill>
                <a:latin typeface="Helvetica"/>
                <a:cs typeface="Helvetica"/>
              </a:rPr>
              <a:t>Øvelse 2: </a:t>
            </a:r>
            <a:r>
              <a:rPr lang="da-DK" dirty="0" smtClean="0">
                <a:latin typeface="Helvetica"/>
                <a:cs typeface="Helvetica"/>
              </a:rPr>
              <a:t>Lav afsnitsinddeling</a:t>
            </a:r>
            <a:endParaRPr lang="da-DK" dirty="0">
              <a:latin typeface="Helvetica"/>
              <a:cs typeface="Helvetica"/>
            </a:endParaRPr>
          </a:p>
        </p:txBody>
      </p:sp>
      <p:sp>
        <p:nvSpPr>
          <p:cNvPr id="3" name="Pladsholder til indhold 2"/>
          <p:cNvSpPr>
            <a:spLocks noGrp="1"/>
          </p:cNvSpPr>
          <p:nvPr>
            <p:ph idx="1"/>
          </p:nvPr>
        </p:nvSpPr>
        <p:spPr/>
        <p:txBody>
          <a:bodyPr/>
          <a:lstStyle/>
          <a:p>
            <a:pPr marL="514350" lvl="0" indent="-514350">
              <a:buFont typeface="+mj-lt"/>
              <a:buAutoNum type="alphaLcPeriod"/>
            </a:pPr>
            <a:r>
              <a:rPr lang="da-DK" dirty="0">
                <a:latin typeface="Helvetica Light"/>
                <a:cs typeface="Helvetica Light"/>
              </a:rPr>
              <a:t>Læs </a:t>
            </a:r>
            <a:r>
              <a:rPr lang="da-DK" dirty="0" smtClean="0">
                <a:latin typeface="Helvetica Light"/>
                <a:cs typeface="Helvetica Light"/>
              </a:rPr>
              <a:t>tekststykket ”Hvad er en periode?”, hvor tekstens </a:t>
            </a:r>
            <a:r>
              <a:rPr lang="da-DK" dirty="0">
                <a:latin typeface="Helvetica Light"/>
                <a:cs typeface="Helvetica Light"/>
              </a:rPr>
              <a:t>oprindelige afsnitsinddeling er blevet fjernet. </a:t>
            </a:r>
          </a:p>
          <a:p>
            <a:pPr marL="514350" lvl="0" indent="-514350">
              <a:buFont typeface="+mj-lt"/>
              <a:buAutoNum type="alphaLcPeriod"/>
            </a:pPr>
            <a:r>
              <a:rPr lang="da-DK" dirty="0">
                <a:latin typeface="Helvetica Light"/>
                <a:cs typeface="Helvetica Light"/>
              </a:rPr>
              <a:t>Del teksten ind i fire </a:t>
            </a:r>
            <a:r>
              <a:rPr lang="da-DK" dirty="0" smtClean="0">
                <a:latin typeface="Helvetica Light"/>
                <a:cs typeface="Helvetica Light"/>
              </a:rPr>
              <a:t>afsnit</a:t>
            </a:r>
          </a:p>
          <a:p>
            <a:pPr marL="514350" lvl="0" indent="-514350">
              <a:buFont typeface="+mj-lt"/>
              <a:buAutoNum type="alphaLcPeriod"/>
            </a:pPr>
            <a:r>
              <a:rPr lang="da-DK" dirty="0" smtClean="0">
                <a:latin typeface="Helvetica Light"/>
                <a:cs typeface="Helvetica Light"/>
              </a:rPr>
              <a:t>Find emnesætninger</a:t>
            </a:r>
            <a:endParaRPr lang="da-DK" dirty="0">
              <a:latin typeface="Helvetica Light"/>
              <a:cs typeface="Helvetica Light"/>
            </a:endParaRPr>
          </a:p>
          <a:p>
            <a:pPr marL="514350" lvl="0" indent="-514350">
              <a:buFont typeface="+mj-lt"/>
              <a:buAutoNum type="alphaLcPeriod"/>
            </a:pPr>
            <a:r>
              <a:rPr lang="da-DK" dirty="0">
                <a:latin typeface="Helvetica Light"/>
                <a:cs typeface="Helvetica Light"/>
              </a:rPr>
              <a:t>Formuler et spørgsmål til hvert afsnit; som I mener afsnittet besvarer</a:t>
            </a:r>
          </a:p>
          <a:p>
            <a:endParaRPr lang="da-DK" dirty="0">
              <a:latin typeface="Helvetica Light"/>
              <a:cs typeface="Helvetica Light"/>
            </a:endParaRPr>
          </a:p>
        </p:txBody>
      </p:sp>
      <p:pic>
        <p:nvPicPr>
          <p:cNvPr id="4" name="Billede 3"/>
          <p:cNvPicPr>
            <a:picLocks noChangeAspect="1"/>
          </p:cNvPicPr>
          <p:nvPr/>
        </p:nvPicPr>
        <p:blipFill>
          <a:blip r:embed="rId2"/>
          <a:stretch>
            <a:fillRect/>
          </a:stretch>
        </p:blipFill>
        <p:spPr>
          <a:xfrm>
            <a:off x="7236296" y="5661248"/>
            <a:ext cx="1540644" cy="985629"/>
          </a:xfrm>
          <a:prstGeom prst="rect">
            <a:avLst/>
          </a:prstGeom>
        </p:spPr>
      </p:pic>
    </p:spTree>
    <p:extLst>
      <p:ext uri="{BB962C8B-B14F-4D97-AF65-F5344CB8AC3E}">
        <p14:creationId xmlns:p14="http://schemas.microsoft.com/office/powerpoint/2010/main" val="4142869085"/>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indhold 2"/>
          <p:cNvSpPr>
            <a:spLocks noGrp="1"/>
          </p:cNvSpPr>
          <p:nvPr>
            <p:ph idx="1"/>
          </p:nvPr>
        </p:nvSpPr>
        <p:spPr>
          <a:xfrm>
            <a:off x="457200" y="358950"/>
            <a:ext cx="8229600" cy="6240192"/>
          </a:xfrm>
        </p:spPr>
        <p:txBody>
          <a:bodyPr>
            <a:noAutofit/>
          </a:bodyPr>
          <a:lstStyle/>
          <a:p>
            <a:pPr marL="0" indent="0">
              <a:buNone/>
            </a:pPr>
            <a:r>
              <a:rPr lang="da-DK" sz="1600" b="1" dirty="0">
                <a:latin typeface="Helvetica"/>
                <a:cs typeface="Helvetica"/>
              </a:rPr>
              <a:t>Hvad er en periode?</a:t>
            </a:r>
          </a:p>
          <a:p>
            <a:pPr marL="0" indent="0">
              <a:lnSpc>
                <a:spcPct val="110000"/>
              </a:lnSpc>
              <a:buNone/>
            </a:pPr>
            <a:r>
              <a:rPr lang="da-DK" sz="1600" dirty="0">
                <a:latin typeface="Helvetica Light"/>
                <a:cs typeface="Helvetica Light"/>
              </a:rPr>
              <a:t>I dagligsproget bruger vi ordet periode om et tidsrum, fx en periode på nogle uger eller en historisk periode. Men når vi taler om sprog, betyder periode et stykke tekst fra et punktum til det næste punktum. En periode afsluttes altså med et punktum (eller et lignende tegn som udråbstegn og spørgsmålstegn). Det afsnit, du læser nu, indeholder fire punktummer og består altså af fire perioder. En periode er ikke det samme som en sætning, selvom de to betegnelser ofte bruges synonymt. En sætning er en sproglig enhed, der indeholder et verballed og et subjekt. En periode kan bestå af en eller flere sætninger. En periode er altså oftest en større sproglig enhed end en sætning. En tekst med mange korte perioder har en anden rytme end en tekst med lange perioder. Forfattere som amerikanerne Sherwood Anderson (1876-1941) og Ernest Hemingway (1899-1961) er kendt for deres direkte og hårdslående stil med enkle sætninger og korte perioder. Ligesom der ikke er en enkelt regel for, hvor langt et afsnit skal være, findes der heller ikke en regel, der entydigt fortæller, hvornår der skal sættes punktum. Som det fremgår af </a:t>
            </a:r>
            <a:r>
              <a:rPr lang="da-DK" sz="1600" dirty="0" smtClean="0">
                <a:latin typeface="Helvetica Light"/>
                <a:cs typeface="Helvetica Light"/>
              </a:rPr>
              <a:t>eksemplerne, </a:t>
            </a:r>
            <a:r>
              <a:rPr lang="da-DK" sz="1600" dirty="0">
                <a:latin typeface="Helvetica Light"/>
                <a:cs typeface="Helvetica Light"/>
              </a:rPr>
              <a:t>varierer periodelængde fra forfatter til forfatter. Der findes perioder, der kun består af en sætning eller endda noget, der ikke engang er en fuldstændig sætning, og der findes perioder på både fem, ti og femten sætninger. Men en fornuftig opdeling i perioder gør teksten lettere at læse</a:t>
            </a:r>
            <a:r>
              <a:rPr lang="da-DK" sz="1600" dirty="0" smtClean="0">
                <a:latin typeface="Helvetica Light"/>
                <a:cs typeface="Helvetica Light"/>
              </a:rPr>
              <a:t>.</a:t>
            </a:r>
            <a:endParaRPr lang="da-DK" sz="1600" dirty="0">
              <a:latin typeface="Helvetica Light"/>
              <a:cs typeface="Helvetica Light"/>
            </a:endParaRPr>
          </a:p>
        </p:txBody>
      </p:sp>
      <p:pic>
        <p:nvPicPr>
          <p:cNvPr id="4" name="Billede 3"/>
          <p:cNvPicPr>
            <a:picLocks noChangeAspect="1"/>
          </p:cNvPicPr>
          <p:nvPr/>
        </p:nvPicPr>
        <p:blipFill>
          <a:blip r:embed="rId2"/>
          <a:stretch>
            <a:fillRect/>
          </a:stretch>
        </p:blipFill>
        <p:spPr>
          <a:xfrm>
            <a:off x="7236296" y="5661248"/>
            <a:ext cx="1540644" cy="985629"/>
          </a:xfrm>
          <a:prstGeom prst="rect">
            <a:avLst/>
          </a:prstGeom>
        </p:spPr>
      </p:pic>
    </p:spTree>
    <p:extLst>
      <p:ext uri="{BB962C8B-B14F-4D97-AF65-F5344CB8AC3E}">
        <p14:creationId xmlns:p14="http://schemas.microsoft.com/office/powerpoint/2010/main" val="956834614"/>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Billede 3"/>
          <p:cNvPicPr>
            <a:picLocks noChangeAspect="1"/>
          </p:cNvPicPr>
          <p:nvPr/>
        </p:nvPicPr>
        <p:blipFill>
          <a:blip r:embed="rId2"/>
          <a:stretch>
            <a:fillRect/>
          </a:stretch>
        </p:blipFill>
        <p:spPr>
          <a:xfrm>
            <a:off x="7236296" y="5661248"/>
            <a:ext cx="1540644" cy="985629"/>
          </a:xfrm>
          <a:prstGeom prst="rect">
            <a:avLst/>
          </a:prstGeom>
        </p:spPr>
      </p:pic>
      <p:sp>
        <p:nvSpPr>
          <p:cNvPr id="3" name="Pladsholder til indhold 2"/>
          <p:cNvSpPr>
            <a:spLocks noGrp="1"/>
          </p:cNvSpPr>
          <p:nvPr>
            <p:ph idx="1"/>
          </p:nvPr>
        </p:nvSpPr>
        <p:spPr>
          <a:xfrm>
            <a:off x="457200" y="358950"/>
            <a:ext cx="8229600" cy="6240192"/>
          </a:xfrm>
        </p:spPr>
        <p:txBody>
          <a:bodyPr>
            <a:noAutofit/>
          </a:bodyPr>
          <a:lstStyle/>
          <a:p>
            <a:pPr marL="0" indent="0">
              <a:buNone/>
            </a:pPr>
            <a:r>
              <a:rPr lang="da-DK" sz="1600" b="1" dirty="0">
                <a:latin typeface="Helvetica"/>
                <a:cs typeface="Helvetica"/>
              </a:rPr>
              <a:t>Hvad er en periode?</a:t>
            </a:r>
          </a:p>
          <a:p>
            <a:pPr marL="0" indent="0">
              <a:buNone/>
            </a:pPr>
            <a:r>
              <a:rPr lang="da-DK" sz="1600" dirty="0">
                <a:latin typeface="Helvetica Light"/>
                <a:cs typeface="Helvetica Light"/>
              </a:rPr>
              <a:t>I dagligsproget bruger vi ordet periode om et tidsrum, fx en periode på nogle uger eller en historisk periode. Men når vi taler om sprog, betyder periode et stykke tekst fra et punktum til det næste punktum. En periode afsluttes altså med et punktum (eller et lignende tegn som udråbstegn og spørgsmålstegn). Det afsnit, du læser nu, indeholder fire punktummer og består altså af fire </a:t>
            </a:r>
            <a:r>
              <a:rPr lang="da-DK" sz="1600" dirty="0" smtClean="0">
                <a:latin typeface="Helvetica Light"/>
                <a:cs typeface="Helvetica Light"/>
              </a:rPr>
              <a:t>perioder.</a:t>
            </a:r>
          </a:p>
          <a:p>
            <a:pPr marL="0" indent="0">
              <a:buNone/>
            </a:pPr>
            <a:r>
              <a:rPr lang="da-DK" sz="1600" dirty="0">
                <a:latin typeface="Helvetica Light"/>
                <a:cs typeface="Helvetica Light"/>
              </a:rPr>
              <a:t> </a:t>
            </a:r>
            <a:r>
              <a:rPr lang="da-DK" sz="1600" dirty="0" smtClean="0">
                <a:latin typeface="Helvetica Light"/>
                <a:cs typeface="Helvetica Light"/>
              </a:rPr>
              <a:t>      En </a:t>
            </a:r>
            <a:r>
              <a:rPr lang="da-DK" sz="1600" dirty="0">
                <a:latin typeface="Helvetica Light"/>
                <a:cs typeface="Helvetica Light"/>
              </a:rPr>
              <a:t>periode er ikke det samme som en sætning, selvom de to betegnelser ofte bruges synonymt. En sætning er en sproglig enhed, der indeholder et verballed og et subjekt. En periode kan bestå af en eller flere sætninger. En periode er altså oftest en større sproglig enhed end en </a:t>
            </a:r>
            <a:r>
              <a:rPr lang="da-DK" sz="1600" dirty="0" smtClean="0">
                <a:latin typeface="Helvetica Light"/>
                <a:cs typeface="Helvetica Light"/>
              </a:rPr>
              <a:t>sætning.</a:t>
            </a:r>
          </a:p>
          <a:p>
            <a:pPr marL="0" indent="0">
              <a:buNone/>
            </a:pPr>
            <a:r>
              <a:rPr lang="da-DK" sz="1600" dirty="0">
                <a:latin typeface="Helvetica Light"/>
                <a:cs typeface="Helvetica Light"/>
              </a:rPr>
              <a:t> </a:t>
            </a:r>
            <a:r>
              <a:rPr lang="da-DK" sz="1600" dirty="0" smtClean="0">
                <a:latin typeface="Helvetica Light"/>
                <a:cs typeface="Helvetica Light"/>
              </a:rPr>
              <a:t>    En </a:t>
            </a:r>
            <a:r>
              <a:rPr lang="da-DK" sz="1600" dirty="0">
                <a:latin typeface="Helvetica Light"/>
                <a:cs typeface="Helvetica Light"/>
              </a:rPr>
              <a:t>tekst med mange korte perioder har en anden rytme end en tekst med lange perioder. Forfattere som amerikanerne Sherwood Anderson (1876-1941) og Ernest Hemingway (1899-1961) er kendt for deres direkte og hårdslående stil med enkle sætninger og korte </a:t>
            </a:r>
            <a:r>
              <a:rPr lang="da-DK" sz="1600" dirty="0" smtClean="0">
                <a:latin typeface="Helvetica Light"/>
                <a:cs typeface="Helvetica Light"/>
              </a:rPr>
              <a:t>perioder.</a:t>
            </a:r>
          </a:p>
          <a:p>
            <a:pPr marL="0" indent="0">
              <a:buNone/>
            </a:pPr>
            <a:r>
              <a:rPr lang="da-DK" sz="1600" dirty="0">
                <a:latin typeface="Helvetica Light"/>
                <a:cs typeface="Helvetica Light"/>
              </a:rPr>
              <a:t> </a:t>
            </a:r>
            <a:r>
              <a:rPr lang="da-DK" sz="1600" dirty="0" smtClean="0">
                <a:latin typeface="Helvetica Light"/>
                <a:cs typeface="Helvetica Light"/>
              </a:rPr>
              <a:t>      Ligesom </a:t>
            </a:r>
            <a:r>
              <a:rPr lang="da-DK" sz="1600" dirty="0">
                <a:latin typeface="Helvetica Light"/>
                <a:cs typeface="Helvetica Light"/>
              </a:rPr>
              <a:t>der ikke er en enkelt regel for, hvor langt et afsnit skal være, findes der heller ikke en regel, der entydigt fortæller, hvornår der skal sættes punktum. Som det fremgår af </a:t>
            </a:r>
            <a:r>
              <a:rPr lang="da-DK" sz="1600" dirty="0" smtClean="0">
                <a:latin typeface="Helvetica Light"/>
                <a:cs typeface="Helvetica Light"/>
              </a:rPr>
              <a:t>eksemplerne, </a:t>
            </a:r>
            <a:r>
              <a:rPr lang="da-DK" sz="1600" dirty="0">
                <a:latin typeface="Helvetica Light"/>
                <a:cs typeface="Helvetica Light"/>
              </a:rPr>
              <a:t>varierer periodelængde fra forfatter til forfatter. Der findes perioder, der kun består af en sætning eller endda noget, der ikke engang er en fuldstændig sætning, og der findes perioder på både fem, ti og femten sætninger. Men en fornuftig opdeling i perioder gør teksten lettere at læse</a:t>
            </a:r>
            <a:r>
              <a:rPr lang="da-DK" sz="1600" dirty="0" smtClean="0">
                <a:latin typeface="Helvetica Light"/>
                <a:cs typeface="Helvetica Light"/>
              </a:rPr>
              <a:t>.</a:t>
            </a:r>
            <a:endParaRPr lang="da-DK" sz="1600" dirty="0">
              <a:latin typeface="Helvetica Light"/>
              <a:cs typeface="Helvetica Light"/>
            </a:endParaRPr>
          </a:p>
        </p:txBody>
      </p:sp>
    </p:spTree>
    <p:extLst>
      <p:ext uri="{BB962C8B-B14F-4D97-AF65-F5344CB8AC3E}">
        <p14:creationId xmlns:p14="http://schemas.microsoft.com/office/powerpoint/2010/main" val="116594322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Billede 3"/>
          <p:cNvPicPr>
            <a:picLocks noChangeAspect="1"/>
          </p:cNvPicPr>
          <p:nvPr/>
        </p:nvPicPr>
        <p:blipFill>
          <a:blip r:embed="rId2"/>
          <a:stretch>
            <a:fillRect/>
          </a:stretch>
        </p:blipFill>
        <p:spPr>
          <a:xfrm>
            <a:off x="7236296" y="5661248"/>
            <a:ext cx="1540644" cy="985629"/>
          </a:xfrm>
          <a:prstGeom prst="rect">
            <a:avLst/>
          </a:prstGeom>
        </p:spPr>
      </p:pic>
      <p:sp>
        <p:nvSpPr>
          <p:cNvPr id="3" name="Pladsholder til indhold 2"/>
          <p:cNvSpPr>
            <a:spLocks noGrp="1"/>
          </p:cNvSpPr>
          <p:nvPr>
            <p:ph idx="1"/>
          </p:nvPr>
        </p:nvSpPr>
        <p:spPr>
          <a:xfrm>
            <a:off x="457200" y="358950"/>
            <a:ext cx="8229600" cy="6240192"/>
          </a:xfrm>
        </p:spPr>
        <p:txBody>
          <a:bodyPr>
            <a:noAutofit/>
          </a:bodyPr>
          <a:lstStyle/>
          <a:p>
            <a:pPr marL="0" indent="0">
              <a:buNone/>
            </a:pPr>
            <a:r>
              <a:rPr lang="da-DK" sz="1600" b="1" dirty="0">
                <a:latin typeface="Helvetica"/>
                <a:cs typeface="Helvetica"/>
              </a:rPr>
              <a:t>Hvad er en periode?</a:t>
            </a:r>
          </a:p>
          <a:p>
            <a:pPr marL="0" indent="0">
              <a:buNone/>
            </a:pPr>
            <a:r>
              <a:rPr lang="da-DK" sz="1600" dirty="0">
                <a:latin typeface="Helvetica Light"/>
                <a:cs typeface="Helvetica Light"/>
              </a:rPr>
              <a:t>I dagligsproget bruger vi ordet periode om et tidsrum, fx en periode på nogle uger eller en historisk periode. </a:t>
            </a:r>
            <a:r>
              <a:rPr lang="da-DK" sz="1600" dirty="0">
                <a:solidFill>
                  <a:srgbClr val="4F81BD"/>
                </a:solidFill>
                <a:latin typeface="Helvetica Light"/>
                <a:cs typeface="Helvetica Light"/>
              </a:rPr>
              <a:t>Men når vi taler om sprog, betyder periode et stykke tekst fra et punktum til det næste punktum. </a:t>
            </a:r>
            <a:r>
              <a:rPr lang="da-DK" sz="1600" dirty="0">
                <a:latin typeface="Helvetica Light"/>
                <a:cs typeface="Helvetica Light"/>
              </a:rPr>
              <a:t>En periode afsluttes altså med et punktum (eller et lignende tegn som udråbstegn og spørgsmålstegn). Det afsnit, du læser nu, indeholder fire punktummer og består altså af fire </a:t>
            </a:r>
            <a:r>
              <a:rPr lang="da-DK" sz="1600" dirty="0" smtClean="0">
                <a:latin typeface="Helvetica Light"/>
                <a:cs typeface="Helvetica Light"/>
              </a:rPr>
              <a:t>perioder.</a:t>
            </a:r>
          </a:p>
          <a:p>
            <a:pPr marL="0" indent="0">
              <a:buNone/>
            </a:pPr>
            <a:r>
              <a:rPr lang="da-DK" sz="1600" dirty="0">
                <a:latin typeface="Helvetica Light"/>
                <a:cs typeface="Helvetica Light"/>
              </a:rPr>
              <a:t> </a:t>
            </a:r>
            <a:r>
              <a:rPr lang="da-DK" sz="1600" dirty="0" smtClean="0">
                <a:latin typeface="Helvetica Light"/>
                <a:cs typeface="Helvetica Light"/>
              </a:rPr>
              <a:t>      En </a:t>
            </a:r>
            <a:r>
              <a:rPr lang="da-DK" sz="1600" dirty="0">
                <a:latin typeface="Helvetica Light"/>
                <a:cs typeface="Helvetica Light"/>
              </a:rPr>
              <a:t>periode er ikke det samme som en sætning, selvom de to betegnelser ofte bruges synonymt. En sætning er en sproglig enhed, der indeholder et verballed og et subjekt. En periode kan bestå af en eller flere sætninger. En periode er altså oftest en større sproglig enhed end en </a:t>
            </a:r>
            <a:r>
              <a:rPr lang="da-DK" sz="1600" dirty="0" smtClean="0">
                <a:latin typeface="Helvetica Light"/>
                <a:cs typeface="Helvetica Light"/>
              </a:rPr>
              <a:t>sætning.</a:t>
            </a:r>
          </a:p>
          <a:p>
            <a:pPr marL="0" indent="0">
              <a:buNone/>
            </a:pPr>
            <a:r>
              <a:rPr lang="da-DK" sz="1600" dirty="0">
                <a:latin typeface="Helvetica Light"/>
                <a:cs typeface="Helvetica Light"/>
              </a:rPr>
              <a:t> </a:t>
            </a:r>
            <a:r>
              <a:rPr lang="da-DK" sz="1600" dirty="0" smtClean="0">
                <a:latin typeface="Helvetica Light"/>
                <a:cs typeface="Helvetica Light"/>
              </a:rPr>
              <a:t>    En </a:t>
            </a:r>
            <a:r>
              <a:rPr lang="da-DK" sz="1600" dirty="0">
                <a:latin typeface="Helvetica Light"/>
                <a:cs typeface="Helvetica Light"/>
              </a:rPr>
              <a:t>tekst med mange korte perioder har en anden rytme end en tekst med lange perioder. Forfattere som amerikanerne Sherwood Anderson (1876-1941) og Ernest Hemingway (1899-1961) er kendt for deres direkte og hårdslående stil med enkle sætninger og korte </a:t>
            </a:r>
            <a:r>
              <a:rPr lang="da-DK" sz="1600" dirty="0" smtClean="0">
                <a:latin typeface="Helvetica Light"/>
                <a:cs typeface="Helvetica Light"/>
              </a:rPr>
              <a:t>perioder.</a:t>
            </a:r>
          </a:p>
          <a:p>
            <a:pPr marL="0" indent="0">
              <a:buNone/>
            </a:pPr>
            <a:r>
              <a:rPr lang="da-DK" sz="1600" dirty="0">
                <a:latin typeface="Helvetica Light"/>
                <a:cs typeface="Helvetica Light"/>
              </a:rPr>
              <a:t> </a:t>
            </a:r>
            <a:r>
              <a:rPr lang="da-DK" sz="1600" dirty="0" smtClean="0">
                <a:latin typeface="Helvetica Light"/>
                <a:cs typeface="Helvetica Light"/>
              </a:rPr>
              <a:t>      Ligesom </a:t>
            </a:r>
            <a:r>
              <a:rPr lang="da-DK" sz="1600" dirty="0">
                <a:latin typeface="Helvetica Light"/>
                <a:cs typeface="Helvetica Light"/>
              </a:rPr>
              <a:t>der ikke er en enkelt regel for, hvor langt et afsnit skal være, findes der heller ikke en regel, der entydigt fortæller, hvornår der skal sættes punktum. Som det fremgår af </a:t>
            </a:r>
            <a:r>
              <a:rPr lang="da-DK" sz="1600" dirty="0" smtClean="0">
                <a:latin typeface="Helvetica Light"/>
                <a:cs typeface="Helvetica Light"/>
              </a:rPr>
              <a:t>eksemplerne, </a:t>
            </a:r>
            <a:r>
              <a:rPr lang="da-DK" sz="1600" dirty="0">
                <a:latin typeface="Helvetica Light"/>
                <a:cs typeface="Helvetica Light"/>
              </a:rPr>
              <a:t>varierer periodelængde fra forfatter til forfatter. Der findes perioder, der kun består af en sætning eller endda noget, der ikke engang er en fuldstændig sætning, og der findes perioder på både fem, ti og femten sætninger. Men en fornuftig opdeling i perioder gør teksten lettere at læse</a:t>
            </a:r>
            <a:r>
              <a:rPr lang="da-DK" sz="1600" dirty="0" smtClean="0">
                <a:latin typeface="Helvetica Light"/>
                <a:cs typeface="Helvetica Light"/>
              </a:rPr>
              <a:t>.</a:t>
            </a:r>
            <a:endParaRPr lang="da-DK" sz="1600" dirty="0">
              <a:latin typeface="Helvetica Light"/>
              <a:cs typeface="Helvetica Light"/>
            </a:endParaRPr>
          </a:p>
        </p:txBody>
      </p:sp>
    </p:spTree>
    <p:extLst>
      <p:ext uri="{BB962C8B-B14F-4D97-AF65-F5344CB8AC3E}">
        <p14:creationId xmlns:p14="http://schemas.microsoft.com/office/powerpoint/2010/main" val="1402189705"/>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Billede 3"/>
          <p:cNvPicPr>
            <a:picLocks noChangeAspect="1"/>
          </p:cNvPicPr>
          <p:nvPr/>
        </p:nvPicPr>
        <p:blipFill>
          <a:blip r:embed="rId2"/>
          <a:stretch>
            <a:fillRect/>
          </a:stretch>
        </p:blipFill>
        <p:spPr>
          <a:xfrm>
            <a:off x="7236296" y="5661248"/>
            <a:ext cx="1540644" cy="985629"/>
          </a:xfrm>
          <a:prstGeom prst="rect">
            <a:avLst/>
          </a:prstGeom>
        </p:spPr>
      </p:pic>
      <p:sp>
        <p:nvSpPr>
          <p:cNvPr id="3" name="Pladsholder til indhold 2"/>
          <p:cNvSpPr>
            <a:spLocks noGrp="1"/>
          </p:cNvSpPr>
          <p:nvPr>
            <p:ph idx="1"/>
          </p:nvPr>
        </p:nvSpPr>
        <p:spPr>
          <a:xfrm>
            <a:off x="457200" y="358950"/>
            <a:ext cx="8229600" cy="6240192"/>
          </a:xfrm>
        </p:spPr>
        <p:txBody>
          <a:bodyPr>
            <a:noAutofit/>
          </a:bodyPr>
          <a:lstStyle/>
          <a:p>
            <a:pPr marL="0" indent="0">
              <a:buNone/>
            </a:pPr>
            <a:r>
              <a:rPr lang="da-DK" sz="1600" b="1" dirty="0">
                <a:latin typeface="Helvetica"/>
                <a:cs typeface="Helvetica"/>
              </a:rPr>
              <a:t>Hvad er en periode?</a:t>
            </a:r>
          </a:p>
          <a:p>
            <a:pPr marL="0" indent="0">
              <a:buNone/>
            </a:pPr>
            <a:r>
              <a:rPr lang="da-DK" sz="1600" dirty="0">
                <a:latin typeface="Helvetica Light"/>
                <a:cs typeface="Helvetica Light"/>
              </a:rPr>
              <a:t>I dagligsproget bruger vi ordet periode om et tidsrum, fx en periode på nogle uger eller en historisk periode. </a:t>
            </a:r>
            <a:r>
              <a:rPr lang="da-DK" sz="1600" dirty="0">
                <a:solidFill>
                  <a:srgbClr val="4F81BD"/>
                </a:solidFill>
                <a:latin typeface="Helvetica Light"/>
                <a:cs typeface="Helvetica Light"/>
              </a:rPr>
              <a:t>Men når vi taler om sprog, betyder periode et stykke tekst fra et punktum til det næste punktum. </a:t>
            </a:r>
            <a:r>
              <a:rPr lang="da-DK" sz="1600" dirty="0">
                <a:latin typeface="Helvetica Light"/>
                <a:cs typeface="Helvetica Light"/>
              </a:rPr>
              <a:t>En periode afsluttes altså med et punktum (eller et lignende tegn som udråbstegn og spørgsmålstegn). Det afsnit, du læser nu, indeholder fire punktummer og består altså af fire </a:t>
            </a:r>
            <a:r>
              <a:rPr lang="da-DK" sz="1600" dirty="0" smtClean="0">
                <a:latin typeface="Helvetica Light"/>
                <a:cs typeface="Helvetica Light"/>
              </a:rPr>
              <a:t>perioder.</a:t>
            </a:r>
          </a:p>
          <a:p>
            <a:pPr marL="0" indent="0">
              <a:buNone/>
            </a:pPr>
            <a:r>
              <a:rPr lang="da-DK" sz="1600" dirty="0">
                <a:solidFill>
                  <a:srgbClr val="FFFF00"/>
                </a:solidFill>
                <a:latin typeface="Helvetica Light"/>
                <a:cs typeface="Helvetica Light"/>
              </a:rPr>
              <a:t> </a:t>
            </a:r>
            <a:r>
              <a:rPr lang="da-DK" sz="1600" dirty="0" smtClean="0">
                <a:solidFill>
                  <a:srgbClr val="FFFF00"/>
                </a:solidFill>
                <a:latin typeface="Helvetica Light"/>
                <a:cs typeface="Helvetica Light"/>
              </a:rPr>
              <a:t>      </a:t>
            </a:r>
            <a:r>
              <a:rPr lang="da-DK" sz="1600" dirty="0" smtClean="0">
                <a:solidFill>
                  <a:srgbClr val="4F81BD"/>
                </a:solidFill>
                <a:latin typeface="Helvetica Light"/>
                <a:cs typeface="Helvetica Light"/>
              </a:rPr>
              <a:t>En </a:t>
            </a:r>
            <a:r>
              <a:rPr lang="da-DK" sz="1600" dirty="0">
                <a:solidFill>
                  <a:srgbClr val="4F81BD"/>
                </a:solidFill>
                <a:latin typeface="Helvetica Light"/>
                <a:cs typeface="Helvetica Light"/>
              </a:rPr>
              <a:t>periode er ikke det samme som en sætning, selvom de to betegnelser ofte bruges synonymt. </a:t>
            </a:r>
            <a:r>
              <a:rPr lang="da-DK" sz="1600" dirty="0">
                <a:latin typeface="Helvetica Light"/>
                <a:cs typeface="Helvetica Light"/>
              </a:rPr>
              <a:t>En sætning er en sproglig enhed, der indeholder et verballed og et subjekt. En periode kan bestå af en eller flere sætninger. En periode er altså oftest en større sproglig enhed end en </a:t>
            </a:r>
            <a:r>
              <a:rPr lang="da-DK" sz="1600" dirty="0" smtClean="0">
                <a:latin typeface="Helvetica Light"/>
                <a:cs typeface="Helvetica Light"/>
              </a:rPr>
              <a:t>sætning</a:t>
            </a:r>
            <a:r>
              <a:rPr lang="da-DK" sz="1600" dirty="0" smtClean="0">
                <a:solidFill>
                  <a:srgbClr val="000000"/>
                </a:solidFill>
                <a:latin typeface="Helvetica Light"/>
                <a:cs typeface="Helvetica Light"/>
              </a:rPr>
              <a:t>.</a:t>
            </a:r>
          </a:p>
          <a:p>
            <a:pPr marL="0" indent="0">
              <a:buNone/>
            </a:pPr>
            <a:r>
              <a:rPr lang="da-DK" sz="1600" dirty="0">
                <a:solidFill>
                  <a:srgbClr val="000000"/>
                </a:solidFill>
                <a:latin typeface="Helvetica Light"/>
                <a:cs typeface="Helvetica Light"/>
              </a:rPr>
              <a:t> </a:t>
            </a:r>
            <a:r>
              <a:rPr lang="da-DK" sz="1600" dirty="0" smtClean="0">
                <a:solidFill>
                  <a:srgbClr val="000000"/>
                </a:solidFill>
                <a:latin typeface="Helvetica Light"/>
                <a:cs typeface="Helvetica Light"/>
              </a:rPr>
              <a:t>    En </a:t>
            </a:r>
            <a:r>
              <a:rPr lang="da-DK" sz="1600" dirty="0">
                <a:solidFill>
                  <a:srgbClr val="000000"/>
                </a:solidFill>
                <a:latin typeface="Helvetica Light"/>
                <a:cs typeface="Helvetica Light"/>
              </a:rPr>
              <a:t>tekst med mange korte perioder har en anden rytme end en tekst med lange perioder. Forfattere som amerikanerne Sherwood Anderson (1876-1941) og Ernest Hemingway (1899-1961) er kendt for deres direkte og hårdslående stil med enkle sætninger og korte </a:t>
            </a:r>
            <a:r>
              <a:rPr lang="da-DK" sz="1600" dirty="0" smtClean="0">
                <a:solidFill>
                  <a:srgbClr val="000000"/>
                </a:solidFill>
                <a:latin typeface="Helvetica Light"/>
                <a:cs typeface="Helvetica Light"/>
              </a:rPr>
              <a:t>perioder.</a:t>
            </a:r>
          </a:p>
          <a:p>
            <a:pPr marL="0" indent="0">
              <a:buNone/>
            </a:pPr>
            <a:r>
              <a:rPr lang="da-DK" sz="1600" dirty="0">
                <a:solidFill>
                  <a:srgbClr val="000000"/>
                </a:solidFill>
                <a:latin typeface="Helvetica Light"/>
                <a:cs typeface="Helvetica Light"/>
              </a:rPr>
              <a:t> </a:t>
            </a:r>
            <a:r>
              <a:rPr lang="da-DK" sz="1600" dirty="0" smtClean="0">
                <a:solidFill>
                  <a:srgbClr val="000000"/>
                </a:solidFill>
                <a:latin typeface="Helvetica Light"/>
                <a:cs typeface="Helvetica Light"/>
              </a:rPr>
              <a:t>      Ligesom </a:t>
            </a:r>
            <a:r>
              <a:rPr lang="da-DK" sz="1600" dirty="0">
                <a:solidFill>
                  <a:srgbClr val="000000"/>
                </a:solidFill>
                <a:latin typeface="Helvetica Light"/>
                <a:cs typeface="Helvetica Light"/>
              </a:rPr>
              <a:t>der ikke er en enkelt regel for, hvor langt et afsnit skal være, findes der heller ikke en regel, der entydigt fortæller, hvornår der skal sættes punktum. Som det fremgår af </a:t>
            </a:r>
            <a:r>
              <a:rPr lang="da-DK" sz="1600" dirty="0" smtClean="0">
                <a:solidFill>
                  <a:srgbClr val="000000"/>
                </a:solidFill>
                <a:latin typeface="Helvetica Light"/>
                <a:cs typeface="Helvetica Light"/>
              </a:rPr>
              <a:t>eksemplerne, </a:t>
            </a:r>
            <a:r>
              <a:rPr lang="da-DK" sz="1600" dirty="0">
                <a:solidFill>
                  <a:srgbClr val="000000"/>
                </a:solidFill>
                <a:latin typeface="Helvetica Light"/>
                <a:cs typeface="Helvetica Light"/>
              </a:rPr>
              <a:t>varierer periodelængde fra forfatter til forfatter</a:t>
            </a:r>
            <a:r>
              <a:rPr lang="da-DK" sz="1600" dirty="0">
                <a:latin typeface="Helvetica Light"/>
                <a:cs typeface="Helvetica Light"/>
              </a:rPr>
              <a:t>. Der findes perioder, der kun består af en sætning eller endda noget, der ikke engang er en fuldstændig sætning, og der findes perioder på både fem, ti og femten sætninger. Men en fornuftig opdeling i perioder gør teksten lettere at læse</a:t>
            </a:r>
            <a:r>
              <a:rPr lang="da-DK" sz="1600" dirty="0" smtClean="0">
                <a:latin typeface="Helvetica Light"/>
                <a:cs typeface="Helvetica Light"/>
              </a:rPr>
              <a:t>.</a:t>
            </a:r>
            <a:endParaRPr lang="da-DK" sz="1600" dirty="0">
              <a:latin typeface="Helvetica Light"/>
              <a:cs typeface="Helvetica Light"/>
            </a:endParaRPr>
          </a:p>
        </p:txBody>
      </p:sp>
    </p:spTree>
    <p:extLst>
      <p:ext uri="{BB962C8B-B14F-4D97-AF65-F5344CB8AC3E}">
        <p14:creationId xmlns:p14="http://schemas.microsoft.com/office/powerpoint/2010/main" val="1402189705"/>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Billede 3"/>
          <p:cNvPicPr>
            <a:picLocks noChangeAspect="1"/>
          </p:cNvPicPr>
          <p:nvPr/>
        </p:nvPicPr>
        <p:blipFill>
          <a:blip r:embed="rId2"/>
          <a:stretch>
            <a:fillRect/>
          </a:stretch>
        </p:blipFill>
        <p:spPr>
          <a:xfrm>
            <a:off x="7236296" y="5661248"/>
            <a:ext cx="1540644" cy="985629"/>
          </a:xfrm>
          <a:prstGeom prst="rect">
            <a:avLst/>
          </a:prstGeom>
        </p:spPr>
      </p:pic>
      <p:sp>
        <p:nvSpPr>
          <p:cNvPr id="3" name="Pladsholder til indhold 2"/>
          <p:cNvSpPr>
            <a:spLocks noGrp="1"/>
          </p:cNvSpPr>
          <p:nvPr>
            <p:ph idx="1"/>
          </p:nvPr>
        </p:nvSpPr>
        <p:spPr>
          <a:xfrm>
            <a:off x="457200" y="358950"/>
            <a:ext cx="8229600" cy="6240192"/>
          </a:xfrm>
        </p:spPr>
        <p:txBody>
          <a:bodyPr>
            <a:noAutofit/>
          </a:bodyPr>
          <a:lstStyle/>
          <a:p>
            <a:pPr marL="0" indent="0">
              <a:buNone/>
            </a:pPr>
            <a:r>
              <a:rPr lang="da-DK" sz="1600" b="1" dirty="0" smtClean="0">
                <a:solidFill>
                  <a:srgbClr val="000000"/>
                </a:solidFill>
                <a:latin typeface="Helvetica"/>
                <a:cs typeface="Helvetica"/>
              </a:rPr>
              <a:t>Hvad er en periode?</a:t>
            </a:r>
          </a:p>
          <a:p>
            <a:pPr marL="0" indent="0">
              <a:buNone/>
            </a:pPr>
            <a:r>
              <a:rPr lang="da-DK" sz="1600" dirty="0" smtClean="0">
                <a:latin typeface="Helvetica Light"/>
                <a:cs typeface="Helvetica Light"/>
              </a:rPr>
              <a:t>I dagligsproget bruger vi ordet periode om et tidsrum, fx en periode på nogle uger eller en historisk periode. </a:t>
            </a:r>
            <a:r>
              <a:rPr lang="da-DK" sz="1600" dirty="0" smtClean="0">
                <a:solidFill>
                  <a:schemeClr val="accent1"/>
                </a:solidFill>
                <a:latin typeface="Helvetica Light"/>
                <a:cs typeface="Helvetica Light"/>
              </a:rPr>
              <a:t>Men når vi taler om sprog, betyder periode et stykke tekst fra et punktum til det næste punktum. </a:t>
            </a:r>
            <a:r>
              <a:rPr lang="da-DK" sz="1600" dirty="0" smtClean="0">
                <a:latin typeface="Helvetica Light"/>
                <a:cs typeface="Helvetica Light"/>
              </a:rPr>
              <a:t>En periode afsluttes altså med et punktum (eller et lignende tegn som udråbstegn og spørgsmålstegn). Det afsnit, du læser nu, indeholder fire punktummer og består altså af fire perioder.</a:t>
            </a:r>
          </a:p>
          <a:p>
            <a:pPr marL="0" indent="0">
              <a:buNone/>
            </a:pPr>
            <a:r>
              <a:rPr lang="da-DK" sz="1600" dirty="0" smtClean="0">
                <a:solidFill>
                  <a:srgbClr val="FFFF00"/>
                </a:solidFill>
                <a:latin typeface="Helvetica Light"/>
                <a:cs typeface="Helvetica Light"/>
              </a:rPr>
              <a:t>       </a:t>
            </a:r>
            <a:r>
              <a:rPr lang="da-DK" sz="1600" dirty="0" smtClean="0">
                <a:solidFill>
                  <a:srgbClr val="4F81BD"/>
                </a:solidFill>
                <a:latin typeface="Helvetica Light"/>
                <a:cs typeface="Helvetica Light"/>
              </a:rPr>
              <a:t>En periode er ikke det samme som en sætning, selvom de to betegnelser ofte bruges synonymt. </a:t>
            </a:r>
            <a:r>
              <a:rPr lang="da-DK" sz="1600" dirty="0" smtClean="0">
                <a:latin typeface="Helvetica Light"/>
                <a:cs typeface="Helvetica Light"/>
              </a:rPr>
              <a:t>En sætning er en sproglig enhed, der indeholder et verballed og et subjekt. En periode kan bestå af en eller flere sætninger. En periode er altså oftest en større sproglig enhed end en sætning.</a:t>
            </a:r>
          </a:p>
          <a:p>
            <a:pPr marL="0" indent="0">
              <a:buNone/>
            </a:pPr>
            <a:r>
              <a:rPr lang="da-DK" sz="1600" dirty="0" smtClean="0">
                <a:latin typeface="Helvetica Light"/>
                <a:cs typeface="Helvetica Light"/>
              </a:rPr>
              <a:t>     </a:t>
            </a:r>
            <a:r>
              <a:rPr lang="da-DK" sz="1600" dirty="0" smtClean="0">
                <a:solidFill>
                  <a:srgbClr val="4F81BD"/>
                </a:solidFill>
                <a:latin typeface="Helvetica Light"/>
                <a:cs typeface="Helvetica Light"/>
              </a:rPr>
              <a:t>En tekst med mange korte perioder har en anden rytme end en tekst med lange perioder. </a:t>
            </a:r>
            <a:r>
              <a:rPr lang="da-DK" sz="1600" dirty="0" smtClean="0">
                <a:latin typeface="Helvetica Light"/>
                <a:cs typeface="Helvetica Light"/>
              </a:rPr>
              <a:t>Forfattere som amerikanerne Sherwood Anderson (1876-1941) og Ernest Hemingway (1899-1961) er kendt for deres direkte og hårdslående stil med enkle sætninger og korte perioder.</a:t>
            </a:r>
          </a:p>
          <a:p>
            <a:pPr marL="0" indent="0">
              <a:buNone/>
            </a:pPr>
            <a:r>
              <a:rPr lang="da-DK" sz="1600" dirty="0" smtClean="0">
                <a:latin typeface="Helvetica Light"/>
                <a:cs typeface="Helvetica Light"/>
              </a:rPr>
              <a:t>       Ligesom der ikke er en enkelt regel for, hvor langt et afsnit skal være, findes der heller ikke en regel, der entydigt fortæller, hvornår der skal sættes punktum. Som det fremgår af eksemplerne, varierer periodelængde fra forfatter til forfatter. Der findes perioder, der kun består af en sætning eller endda noget, der ikke engang er en fuldstændig sætning, og der findes perioder på både fem, ti og femten sætninger. Men en fornuftig opdeling i perioder gør teksten lettere at læse.</a:t>
            </a:r>
            <a:endParaRPr lang="da-DK" sz="1600" dirty="0">
              <a:latin typeface="Helvetica Light"/>
              <a:cs typeface="Helvetica Light"/>
            </a:endParaRPr>
          </a:p>
        </p:txBody>
      </p:sp>
    </p:spTree>
    <p:extLst>
      <p:ext uri="{BB962C8B-B14F-4D97-AF65-F5344CB8AC3E}">
        <p14:creationId xmlns:p14="http://schemas.microsoft.com/office/powerpoint/2010/main" val="1402189705"/>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Billede 3"/>
          <p:cNvPicPr>
            <a:picLocks noChangeAspect="1"/>
          </p:cNvPicPr>
          <p:nvPr/>
        </p:nvPicPr>
        <p:blipFill>
          <a:blip r:embed="rId2"/>
          <a:stretch>
            <a:fillRect/>
          </a:stretch>
        </p:blipFill>
        <p:spPr>
          <a:xfrm>
            <a:off x="7236296" y="5661248"/>
            <a:ext cx="1540644" cy="985629"/>
          </a:xfrm>
          <a:prstGeom prst="rect">
            <a:avLst/>
          </a:prstGeom>
        </p:spPr>
      </p:pic>
      <p:sp>
        <p:nvSpPr>
          <p:cNvPr id="3" name="Pladsholder til indhold 2"/>
          <p:cNvSpPr>
            <a:spLocks noGrp="1"/>
          </p:cNvSpPr>
          <p:nvPr>
            <p:ph idx="1"/>
          </p:nvPr>
        </p:nvSpPr>
        <p:spPr>
          <a:xfrm>
            <a:off x="457200" y="358950"/>
            <a:ext cx="8229600" cy="6240192"/>
          </a:xfrm>
        </p:spPr>
        <p:txBody>
          <a:bodyPr>
            <a:noAutofit/>
          </a:bodyPr>
          <a:lstStyle/>
          <a:p>
            <a:pPr marL="0" indent="0">
              <a:buNone/>
            </a:pPr>
            <a:r>
              <a:rPr lang="da-DK" sz="1600" b="1" dirty="0">
                <a:latin typeface="Helvetica"/>
                <a:cs typeface="Helvetica"/>
              </a:rPr>
              <a:t>Hvad er en periode?</a:t>
            </a:r>
          </a:p>
          <a:p>
            <a:pPr marL="0" indent="0">
              <a:buNone/>
            </a:pPr>
            <a:r>
              <a:rPr lang="da-DK" sz="1600" dirty="0">
                <a:latin typeface="Helvetica Light"/>
                <a:cs typeface="Helvetica Light"/>
              </a:rPr>
              <a:t>I dagligsproget bruger vi ordet periode om et tidsrum, fx en periode på nogle uger eller en historisk periode. </a:t>
            </a:r>
            <a:r>
              <a:rPr lang="da-DK" sz="1600" dirty="0">
                <a:solidFill>
                  <a:schemeClr val="accent1"/>
                </a:solidFill>
                <a:latin typeface="Helvetica Light"/>
                <a:cs typeface="Helvetica Light"/>
              </a:rPr>
              <a:t>Men når vi taler om sprog, betyder periode et stykke tekst fra et punktum til det næste punktum. </a:t>
            </a:r>
            <a:r>
              <a:rPr lang="da-DK" sz="1600" dirty="0">
                <a:latin typeface="Helvetica Light"/>
                <a:cs typeface="Helvetica Light"/>
              </a:rPr>
              <a:t>En periode afsluttes altså med et punktum (eller et lignende tegn som udråbstegn og spørgsmålstegn). Det afsnit, du læser nu, indeholder fire punktummer og består altså af fire </a:t>
            </a:r>
            <a:r>
              <a:rPr lang="da-DK" sz="1600" dirty="0" smtClean="0">
                <a:latin typeface="Helvetica Light"/>
                <a:cs typeface="Helvetica Light"/>
              </a:rPr>
              <a:t>perioder.</a:t>
            </a:r>
          </a:p>
          <a:p>
            <a:pPr marL="0" indent="0">
              <a:buNone/>
            </a:pPr>
            <a:r>
              <a:rPr lang="da-DK" sz="1600" dirty="0">
                <a:solidFill>
                  <a:srgbClr val="FFFF00"/>
                </a:solidFill>
                <a:latin typeface="Helvetica Light"/>
                <a:cs typeface="Helvetica Light"/>
              </a:rPr>
              <a:t> </a:t>
            </a:r>
            <a:r>
              <a:rPr lang="da-DK" sz="1600" dirty="0" smtClean="0">
                <a:solidFill>
                  <a:srgbClr val="FFFF00"/>
                </a:solidFill>
                <a:latin typeface="Helvetica Light"/>
                <a:cs typeface="Helvetica Light"/>
              </a:rPr>
              <a:t>      </a:t>
            </a:r>
            <a:r>
              <a:rPr lang="da-DK" sz="1600" dirty="0" smtClean="0">
                <a:solidFill>
                  <a:srgbClr val="4F81BD"/>
                </a:solidFill>
                <a:latin typeface="Helvetica Light"/>
                <a:cs typeface="Helvetica Light"/>
              </a:rPr>
              <a:t>En </a:t>
            </a:r>
            <a:r>
              <a:rPr lang="da-DK" sz="1600" dirty="0">
                <a:solidFill>
                  <a:srgbClr val="4F81BD"/>
                </a:solidFill>
                <a:latin typeface="Helvetica Light"/>
                <a:cs typeface="Helvetica Light"/>
              </a:rPr>
              <a:t>periode er ikke det samme som en sætning, selvom de to betegnelser ofte bruges synonymt. </a:t>
            </a:r>
            <a:r>
              <a:rPr lang="da-DK" sz="1600" dirty="0">
                <a:latin typeface="Helvetica Light"/>
                <a:cs typeface="Helvetica Light"/>
              </a:rPr>
              <a:t>En sætning er en sproglig enhed, der indeholder et verballed og et subjekt. En periode kan bestå af en eller flere sætninger. En periode er altså oftest en større sproglig enhed end en </a:t>
            </a:r>
            <a:r>
              <a:rPr lang="da-DK" sz="1600" dirty="0" smtClean="0">
                <a:latin typeface="Helvetica Light"/>
                <a:cs typeface="Helvetica Light"/>
              </a:rPr>
              <a:t>sætning.</a:t>
            </a:r>
          </a:p>
          <a:p>
            <a:pPr marL="0" indent="0">
              <a:buNone/>
            </a:pPr>
            <a:r>
              <a:rPr lang="da-DK" sz="1600" dirty="0">
                <a:latin typeface="Helvetica Light"/>
                <a:cs typeface="Helvetica Light"/>
              </a:rPr>
              <a:t> </a:t>
            </a:r>
            <a:r>
              <a:rPr lang="da-DK" sz="1600" dirty="0" smtClean="0">
                <a:latin typeface="Helvetica Light"/>
                <a:cs typeface="Helvetica Light"/>
              </a:rPr>
              <a:t>    </a:t>
            </a:r>
            <a:r>
              <a:rPr lang="da-DK" sz="1600" dirty="0" smtClean="0">
                <a:solidFill>
                  <a:srgbClr val="4F81BD"/>
                </a:solidFill>
                <a:latin typeface="Helvetica Light"/>
                <a:cs typeface="Helvetica Light"/>
              </a:rPr>
              <a:t>En </a:t>
            </a:r>
            <a:r>
              <a:rPr lang="da-DK" sz="1600" dirty="0">
                <a:solidFill>
                  <a:srgbClr val="4F81BD"/>
                </a:solidFill>
                <a:latin typeface="Helvetica Light"/>
                <a:cs typeface="Helvetica Light"/>
              </a:rPr>
              <a:t>tekst med mange korte perioder har en anden rytme end en tekst med lange perioder. </a:t>
            </a:r>
            <a:r>
              <a:rPr lang="da-DK" sz="1600" dirty="0">
                <a:latin typeface="Helvetica Light"/>
                <a:cs typeface="Helvetica Light"/>
              </a:rPr>
              <a:t>Forfattere som amerikanerne Sherwood Anderson (1876-1941) og Ernest Hemingway (1899-1961) er kendt for deres direkte og hårdslående stil med enkle sætninger og korte </a:t>
            </a:r>
            <a:r>
              <a:rPr lang="da-DK" sz="1600" dirty="0" smtClean="0">
                <a:latin typeface="Helvetica Light"/>
                <a:cs typeface="Helvetica Light"/>
              </a:rPr>
              <a:t>perioder.</a:t>
            </a:r>
          </a:p>
          <a:p>
            <a:pPr marL="0" indent="0">
              <a:buNone/>
            </a:pPr>
            <a:r>
              <a:rPr lang="da-DK" sz="1600" dirty="0">
                <a:latin typeface="Helvetica Light"/>
                <a:cs typeface="Helvetica Light"/>
              </a:rPr>
              <a:t> </a:t>
            </a:r>
            <a:r>
              <a:rPr lang="da-DK" sz="1600" dirty="0" smtClean="0">
                <a:latin typeface="Helvetica Light"/>
                <a:cs typeface="Helvetica Light"/>
              </a:rPr>
              <a:t>     </a:t>
            </a:r>
            <a:r>
              <a:rPr lang="da-DK" sz="1600" dirty="0" smtClean="0">
                <a:solidFill>
                  <a:srgbClr val="FFFF00"/>
                </a:solidFill>
                <a:latin typeface="Helvetica Light"/>
                <a:cs typeface="Helvetica Light"/>
              </a:rPr>
              <a:t> </a:t>
            </a:r>
            <a:r>
              <a:rPr lang="da-DK" sz="1600" dirty="0" smtClean="0">
                <a:solidFill>
                  <a:srgbClr val="4F81BD"/>
                </a:solidFill>
                <a:latin typeface="Helvetica Light"/>
                <a:cs typeface="Helvetica Light"/>
              </a:rPr>
              <a:t>Ligesom </a:t>
            </a:r>
            <a:r>
              <a:rPr lang="da-DK" sz="1600" dirty="0">
                <a:solidFill>
                  <a:srgbClr val="4F81BD"/>
                </a:solidFill>
                <a:latin typeface="Helvetica Light"/>
                <a:cs typeface="Helvetica Light"/>
              </a:rPr>
              <a:t>der ikke er en enkelt regel for, hvor langt et afsnit skal være, findes der heller ikke en regel, der entydigt fortæller, hvornår der skal sættes punktum. </a:t>
            </a:r>
            <a:r>
              <a:rPr lang="da-DK" sz="1600" dirty="0">
                <a:latin typeface="Helvetica Light"/>
                <a:cs typeface="Helvetica Light"/>
              </a:rPr>
              <a:t>Som det fremgår af </a:t>
            </a:r>
            <a:r>
              <a:rPr lang="da-DK" sz="1600" dirty="0" smtClean="0">
                <a:latin typeface="Helvetica Light"/>
                <a:cs typeface="Helvetica Light"/>
              </a:rPr>
              <a:t>eksemplerne, </a:t>
            </a:r>
            <a:r>
              <a:rPr lang="da-DK" sz="1600" dirty="0">
                <a:latin typeface="Helvetica Light"/>
                <a:cs typeface="Helvetica Light"/>
              </a:rPr>
              <a:t>varierer periodelængde fra forfatter til forfatter. Der findes perioder, der kun består af en sætning eller endda noget, der ikke engang er en fuldstændig sætning, og der findes perioder på både fem, ti og femten sætninger. Men en fornuftig opdeling i perioder gør teksten lettere at læse</a:t>
            </a:r>
            <a:r>
              <a:rPr lang="da-DK" sz="1600" dirty="0" smtClean="0">
                <a:latin typeface="Helvetica Light"/>
                <a:cs typeface="Helvetica Light"/>
              </a:rPr>
              <a:t>.</a:t>
            </a:r>
            <a:endParaRPr lang="da-DK" sz="1600" dirty="0">
              <a:latin typeface="Helvetica Light"/>
              <a:cs typeface="Helvetica Light"/>
            </a:endParaRPr>
          </a:p>
        </p:txBody>
      </p:sp>
    </p:spTree>
    <p:extLst>
      <p:ext uri="{BB962C8B-B14F-4D97-AF65-F5344CB8AC3E}">
        <p14:creationId xmlns:p14="http://schemas.microsoft.com/office/powerpoint/2010/main" val="1402189705"/>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solidFill>
                  <a:srgbClr val="4F81BD"/>
                </a:solidFill>
                <a:latin typeface="Helvetica"/>
                <a:cs typeface="Helvetica"/>
              </a:rPr>
              <a:t>Øvelse 3: </a:t>
            </a:r>
            <a:r>
              <a:rPr lang="da-DK" dirty="0" smtClean="0">
                <a:latin typeface="Helvetica"/>
                <a:cs typeface="Helvetica"/>
              </a:rPr>
              <a:t>Emnesætninger</a:t>
            </a:r>
            <a:endParaRPr lang="da-DK" dirty="0">
              <a:latin typeface="Helvetica"/>
              <a:cs typeface="Helvetica"/>
            </a:endParaRPr>
          </a:p>
        </p:txBody>
      </p:sp>
      <p:sp>
        <p:nvSpPr>
          <p:cNvPr id="3" name="Pladsholder til indhold 2"/>
          <p:cNvSpPr>
            <a:spLocks noGrp="1"/>
          </p:cNvSpPr>
          <p:nvPr>
            <p:ph idx="1"/>
          </p:nvPr>
        </p:nvSpPr>
        <p:spPr/>
        <p:txBody>
          <a:bodyPr>
            <a:normAutofit/>
          </a:bodyPr>
          <a:lstStyle/>
          <a:p>
            <a:pPr marL="514350" lvl="0" indent="-514350">
              <a:buFont typeface="+mj-lt"/>
              <a:buAutoNum type="alphaLcPeriod"/>
            </a:pPr>
            <a:r>
              <a:rPr lang="da-DK" sz="3000" dirty="0">
                <a:latin typeface="Helvetica Light"/>
                <a:cs typeface="Helvetica Light"/>
              </a:rPr>
              <a:t>Læs </a:t>
            </a:r>
            <a:r>
              <a:rPr lang="da-DK" sz="3000" dirty="0" smtClean="0">
                <a:latin typeface="Helvetica Light"/>
                <a:cs typeface="Helvetica Light"/>
              </a:rPr>
              <a:t>tekststykket ”Kohæsion og kohærens”. </a:t>
            </a:r>
            <a:r>
              <a:rPr lang="da-DK" sz="3000" dirty="0">
                <a:latin typeface="Helvetica Light"/>
                <a:cs typeface="Helvetica Light"/>
              </a:rPr>
              <a:t>Emnesætningerne er fjernet. I stedet står der : </a:t>
            </a:r>
            <a:r>
              <a:rPr lang="da-DK" sz="3000" dirty="0" smtClean="0">
                <a:latin typeface="Helvetica Light"/>
                <a:cs typeface="Helvetica Light"/>
              </a:rPr>
              <a:t>[…]</a:t>
            </a:r>
            <a:endParaRPr lang="da-DK" sz="3000" dirty="0">
              <a:latin typeface="Helvetica Light"/>
              <a:cs typeface="Helvetica Light"/>
            </a:endParaRPr>
          </a:p>
          <a:p>
            <a:pPr marL="514350" indent="-514350">
              <a:buFont typeface="+mj-lt"/>
              <a:buAutoNum type="alphaLcPeriod"/>
            </a:pPr>
            <a:r>
              <a:rPr lang="da-DK" sz="3000" dirty="0">
                <a:latin typeface="Helvetica Light"/>
                <a:cs typeface="Helvetica Light"/>
              </a:rPr>
              <a:t>Forsøg ud fra støttesætningerne at formulere en emnesætning for hver afsnit </a:t>
            </a:r>
          </a:p>
        </p:txBody>
      </p:sp>
      <p:pic>
        <p:nvPicPr>
          <p:cNvPr id="4" name="Billede 3"/>
          <p:cNvPicPr>
            <a:picLocks noChangeAspect="1"/>
          </p:cNvPicPr>
          <p:nvPr/>
        </p:nvPicPr>
        <p:blipFill>
          <a:blip r:embed="rId2"/>
          <a:stretch>
            <a:fillRect/>
          </a:stretch>
        </p:blipFill>
        <p:spPr>
          <a:xfrm>
            <a:off x="7236296" y="5661248"/>
            <a:ext cx="1540644" cy="985629"/>
          </a:xfrm>
          <a:prstGeom prst="rect">
            <a:avLst/>
          </a:prstGeom>
        </p:spPr>
      </p:pic>
    </p:spTree>
    <p:extLst>
      <p:ext uri="{BB962C8B-B14F-4D97-AF65-F5344CB8AC3E}">
        <p14:creationId xmlns:p14="http://schemas.microsoft.com/office/powerpoint/2010/main" val="1807619437"/>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indhold 2"/>
          <p:cNvSpPr>
            <a:spLocks noGrp="1"/>
          </p:cNvSpPr>
          <p:nvPr>
            <p:ph idx="1"/>
          </p:nvPr>
        </p:nvSpPr>
        <p:spPr>
          <a:xfrm>
            <a:off x="457200" y="414172"/>
            <a:ext cx="8229600" cy="6033107"/>
          </a:xfrm>
        </p:spPr>
        <p:txBody>
          <a:bodyPr>
            <a:noAutofit/>
          </a:bodyPr>
          <a:lstStyle/>
          <a:p>
            <a:pPr marL="0" indent="0">
              <a:buNone/>
            </a:pPr>
            <a:r>
              <a:rPr lang="da-DK" sz="1800" b="1" dirty="0">
                <a:latin typeface="Helvetica"/>
                <a:cs typeface="Helvetica"/>
              </a:rPr>
              <a:t>Kohæsion og kohærens</a:t>
            </a:r>
          </a:p>
          <a:p>
            <a:pPr marL="0" indent="0">
              <a:buNone/>
            </a:pPr>
            <a:r>
              <a:rPr lang="da-DK" sz="1800" dirty="0">
                <a:latin typeface="Helvetica Light"/>
                <a:cs typeface="Helvetica Light"/>
              </a:rPr>
              <a:t>[…] Man kan kalde det for sproglig kit – et bindemiddel, der får sproget i teksten til at hænge sammen. Ud over </a:t>
            </a:r>
            <a:r>
              <a:rPr lang="da-DK" sz="1800" dirty="0" err="1">
                <a:latin typeface="Helvetica Light"/>
                <a:cs typeface="Helvetica Light"/>
              </a:rPr>
              <a:t>forbinderord</a:t>
            </a:r>
            <a:r>
              <a:rPr lang="da-DK" sz="1800" dirty="0">
                <a:latin typeface="Helvetica Light"/>
                <a:cs typeface="Helvetica Light"/>
              </a:rPr>
              <a:t> er der en række andre sproglige elementer, der hjælper med at kitte tekster sammen, fx konsekvent brug af verbernes tider, gentagelse af vigtige ord og brug af synonymer.</a:t>
            </a:r>
          </a:p>
          <a:p>
            <a:pPr marL="0" indent="0">
              <a:buNone/>
            </a:pPr>
            <a:r>
              <a:rPr lang="da-DK" sz="1800" dirty="0" smtClean="0">
                <a:latin typeface="Helvetica Light"/>
                <a:cs typeface="Helvetica Light"/>
              </a:rPr>
              <a:t>       [</a:t>
            </a:r>
            <a:r>
              <a:rPr lang="da-DK" sz="1800" dirty="0">
                <a:latin typeface="Helvetica Light"/>
                <a:cs typeface="Helvetica Light"/>
              </a:rPr>
              <a:t>…] Kohæsion betyder sammenhæng i sproget. Det engelske ord for kohæsion er </a:t>
            </a:r>
            <a:r>
              <a:rPr lang="da-DK" sz="1800" dirty="0" err="1">
                <a:latin typeface="Helvetica Light"/>
                <a:cs typeface="Helvetica Light"/>
              </a:rPr>
              <a:t>cohesion</a:t>
            </a:r>
            <a:r>
              <a:rPr lang="da-DK" sz="1800" dirty="0">
                <a:latin typeface="Helvetica Light"/>
                <a:cs typeface="Helvetica Light"/>
              </a:rPr>
              <a:t>.</a:t>
            </a:r>
          </a:p>
          <a:p>
            <a:pPr marL="0" indent="0">
              <a:buNone/>
            </a:pPr>
            <a:r>
              <a:rPr lang="da-DK" sz="1800" dirty="0" smtClean="0">
                <a:latin typeface="Helvetica Light"/>
                <a:cs typeface="Helvetica Light"/>
              </a:rPr>
              <a:t>       [</a:t>
            </a:r>
            <a:r>
              <a:rPr lang="da-DK" sz="1800" dirty="0">
                <a:latin typeface="Helvetica Light"/>
                <a:cs typeface="Helvetica Light"/>
              </a:rPr>
              <a:t>…] Hvis teksten ikke er klart tænkt og logisk bygget op, men i stedet springer rundt i emnet på må og få, hjælper det ikke læseren, at den er fuld af </a:t>
            </a:r>
            <a:r>
              <a:rPr lang="da-DK" sz="1800" dirty="0" err="1">
                <a:latin typeface="Helvetica Light"/>
                <a:cs typeface="Helvetica Light"/>
              </a:rPr>
              <a:t>forbinderord</a:t>
            </a:r>
            <a:r>
              <a:rPr lang="da-DK" sz="1800" dirty="0">
                <a:latin typeface="Helvetica Light"/>
                <a:cs typeface="Helvetica Light"/>
              </a:rPr>
              <a:t> og andre udtryk, der skaber kohæsion. Den logiske sammenhæng i en tekst, ’den røde tråd’, er lige så vigtig som den ydre, sproglige sammenhæng. Den indre sammenhæng kaldes kohærens.</a:t>
            </a:r>
          </a:p>
          <a:p>
            <a:pPr marL="0" indent="0">
              <a:buNone/>
            </a:pPr>
            <a:r>
              <a:rPr lang="da-DK" sz="1800" dirty="0" smtClean="0">
                <a:latin typeface="Helvetica Light"/>
                <a:cs typeface="Helvetica Light"/>
              </a:rPr>
              <a:t>       [</a:t>
            </a:r>
            <a:r>
              <a:rPr lang="da-DK" sz="1800" dirty="0">
                <a:latin typeface="Helvetica Light"/>
                <a:cs typeface="Helvetica Light"/>
              </a:rPr>
              <a:t>…] Et kohærent afsnit er en meningshelhed, hvor afsnittets emne slås an i en af de første sætninger, og resten af afsnittet uddyber eller eksemplificerer, hvad der blev sagt i begyndelsen. På samme måde har en kohærent tekst en overordnet struktur, hvor tekstens tema præsenteres i begyndelsen, evt. som en tese eller en problemformulering, som derefter udbygges og efterprøves i en række afsnit, hvorefter trådene til sidst samles i en konklusion. </a:t>
            </a:r>
          </a:p>
        </p:txBody>
      </p:sp>
      <p:pic>
        <p:nvPicPr>
          <p:cNvPr id="4" name="Billede 3"/>
          <p:cNvPicPr>
            <a:picLocks noChangeAspect="1"/>
          </p:cNvPicPr>
          <p:nvPr/>
        </p:nvPicPr>
        <p:blipFill>
          <a:blip r:embed="rId2"/>
          <a:stretch>
            <a:fillRect/>
          </a:stretch>
        </p:blipFill>
        <p:spPr>
          <a:xfrm>
            <a:off x="7236296" y="5661248"/>
            <a:ext cx="1540644" cy="985629"/>
          </a:xfrm>
          <a:prstGeom prst="rect">
            <a:avLst/>
          </a:prstGeom>
        </p:spPr>
      </p:pic>
    </p:spTree>
    <p:extLst>
      <p:ext uri="{BB962C8B-B14F-4D97-AF65-F5344CB8AC3E}">
        <p14:creationId xmlns:p14="http://schemas.microsoft.com/office/powerpoint/2010/main" val="660979181"/>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latin typeface="Helvetica"/>
                <a:cs typeface="Helvetica"/>
              </a:rPr>
              <a:t>Hvad er et afsnit?</a:t>
            </a:r>
            <a:endParaRPr lang="da-DK" dirty="0">
              <a:latin typeface="Helvetica"/>
              <a:cs typeface="Helvetica"/>
            </a:endParaRPr>
          </a:p>
        </p:txBody>
      </p:sp>
      <p:sp>
        <p:nvSpPr>
          <p:cNvPr id="3" name="Pladsholder til indhold 2"/>
          <p:cNvSpPr>
            <a:spLocks noGrp="1"/>
          </p:cNvSpPr>
          <p:nvPr>
            <p:ph idx="1"/>
          </p:nvPr>
        </p:nvSpPr>
        <p:spPr/>
        <p:txBody>
          <a:bodyPr>
            <a:normAutofit lnSpcReduction="10000"/>
          </a:bodyPr>
          <a:lstStyle/>
          <a:p>
            <a:pPr marL="0" indent="0">
              <a:buNone/>
            </a:pPr>
            <a:r>
              <a:rPr lang="da-DK" dirty="0">
                <a:latin typeface="Helvetica Light"/>
                <a:cs typeface="Helvetica Light"/>
              </a:rPr>
              <a:t>”Et afsnit i en tekst udgør som regel en semantisk enhed med en gennemgående kohærens.” (Lützen, s. 41</a:t>
            </a:r>
            <a:r>
              <a:rPr lang="da-DK" dirty="0" smtClean="0">
                <a:latin typeface="Helvetica Light"/>
                <a:cs typeface="Helvetica Light"/>
              </a:rPr>
              <a:t>)</a:t>
            </a:r>
          </a:p>
          <a:p>
            <a:pPr marL="0" indent="0">
              <a:buNone/>
            </a:pPr>
            <a:endParaRPr lang="da-DK" dirty="0">
              <a:latin typeface="Helvetica Light"/>
              <a:cs typeface="Helvetica Light"/>
            </a:endParaRPr>
          </a:p>
          <a:p>
            <a:pPr marL="0" indent="0">
              <a:buNone/>
            </a:pPr>
            <a:r>
              <a:rPr lang="da-DK" dirty="0" smtClean="0">
                <a:latin typeface="Helvetica Light"/>
                <a:cs typeface="Helvetica Light"/>
              </a:rPr>
              <a:t>Hvordan skal man forstå det? </a:t>
            </a:r>
          </a:p>
          <a:p>
            <a:r>
              <a:rPr lang="da-DK" sz="2800" dirty="0" smtClean="0">
                <a:latin typeface="Helvetica Light"/>
                <a:cs typeface="Helvetica Light"/>
              </a:rPr>
              <a:t>Hvordan kan man se i en tekst, at noget er et afsnit?</a:t>
            </a:r>
          </a:p>
          <a:p>
            <a:r>
              <a:rPr lang="da-DK" sz="2800" dirty="0" smtClean="0">
                <a:latin typeface="Helvetica Light"/>
                <a:cs typeface="Helvetica Light"/>
              </a:rPr>
              <a:t>Hvad er en semantisk enhed?</a:t>
            </a:r>
          </a:p>
          <a:p>
            <a:r>
              <a:rPr lang="da-DK" sz="2800" dirty="0" smtClean="0">
                <a:latin typeface="Helvetica Light"/>
                <a:cs typeface="Helvetica Light"/>
              </a:rPr>
              <a:t>Hvad er en gennemgående kohærens?</a:t>
            </a:r>
            <a:endParaRPr lang="da-DK" sz="2800" dirty="0">
              <a:latin typeface="Helvetica Light"/>
              <a:cs typeface="Helvetica Light"/>
            </a:endParaRPr>
          </a:p>
        </p:txBody>
      </p:sp>
      <p:pic>
        <p:nvPicPr>
          <p:cNvPr id="4" name="Billede 3"/>
          <p:cNvPicPr>
            <a:picLocks noChangeAspect="1"/>
          </p:cNvPicPr>
          <p:nvPr/>
        </p:nvPicPr>
        <p:blipFill>
          <a:blip r:embed="rId2"/>
          <a:stretch>
            <a:fillRect/>
          </a:stretch>
        </p:blipFill>
        <p:spPr>
          <a:xfrm>
            <a:off x="7236296" y="5661248"/>
            <a:ext cx="1540644" cy="985629"/>
          </a:xfrm>
          <a:prstGeom prst="rect">
            <a:avLst/>
          </a:prstGeom>
        </p:spPr>
      </p:pic>
    </p:spTree>
    <p:extLst>
      <p:ext uri="{BB962C8B-B14F-4D97-AF65-F5344CB8AC3E}">
        <p14:creationId xmlns:p14="http://schemas.microsoft.com/office/powerpoint/2010/main" val="234758102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fade">
                                      <p:cBhvr>
                                        <p:cTn id="15" dur="500"/>
                                        <p:tgtEl>
                                          <p:spTgt spid="3">
                                            <p:txEl>
                                              <p:pRg st="3" end="3"/>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3">
                                            <p:txEl>
                                              <p:pRg st="4" end="4"/>
                                            </p:txEl>
                                          </p:spTgt>
                                        </p:tgtEl>
                                        <p:attrNameLst>
                                          <p:attrName>style.visibility</p:attrName>
                                        </p:attrNameLst>
                                      </p:cBhvr>
                                      <p:to>
                                        <p:strVal val="visible"/>
                                      </p:to>
                                    </p:set>
                                    <p:animEffect transition="in" filter="fade">
                                      <p:cBhvr>
                                        <p:cTn id="20" dur="500"/>
                                        <p:tgtEl>
                                          <p:spTgt spid="3">
                                            <p:txEl>
                                              <p:pRg st="4" end="4"/>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Effect transition="in" filter="fade">
                                      <p:cBhvr>
                                        <p:cTn id="25"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solidFill>
                  <a:srgbClr val="4F81BD"/>
                </a:solidFill>
                <a:latin typeface="Helvetica"/>
                <a:cs typeface="Helvetica"/>
              </a:rPr>
              <a:t>Øvelse 4: </a:t>
            </a:r>
            <a:r>
              <a:rPr lang="da-DK" dirty="0" smtClean="0">
                <a:latin typeface="Helvetica"/>
                <a:cs typeface="Helvetica"/>
              </a:rPr>
              <a:t>Lav kohærens!</a:t>
            </a:r>
            <a:endParaRPr lang="da-DK" dirty="0">
              <a:latin typeface="Helvetica"/>
              <a:cs typeface="Helvetica"/>
            </a:endParaRPr>
          </a:p>
        </p:txBody>
      </p:sp>
      <p:sp>
        <p:nvSpPr>
          <p:cNvPr id="3" name="Pladsholder til indhold 2"/>
          <p:cNvSpPr>
            <a:spLocks noGrp="1"/>
          </p:cNvSpPr>
          <p:nvPr>
            <p:ph idx="1"/>
          </p:nvPr>
        </p:nvSpPr>
        <p:spPr/>
        <p:txBody>
          <a:bodyPr>
            <a:normAutofit/>
          </a:bodyPr>
          <a:lstStyle/>
          <a:p>
            <a:pPr marL="514350" lvl="0" indent="-514350">
              <a:buFont typeface="+mj-lt"/>
              <a:buAutoNum type="alphaLcPeriod"/>
            </a:pPr>
            <a:r>
              <a:rPr lang="da-DK" sz="2500" dirty="0">
                <a:latin typeface="Helvetica Light"/>
                <a:cs typeface="Helvetica Light"/>
              </a:rPr>
              <a:t>Læs afsnittet ”En klode uden dyr”, som er en tekst fra en elev i 2g. Teksten er rodet og usammenhængende</a:t>
            </a:r>
          </a:p>
          <a:p>
            <a:pPr marL="514350" indent="-514350">
              <a:buFont typeface="+mj-lt"/>
              <a:buAutoNum type="alphaLcPeriod"/>
            </a:pPr>
            <a:r>
              <a:rPr lang="da-DK" sz="2500" dirty="0" smtClean="0">
                <a:latin typeface="Helvetica Light"/>
                <a:cs typeface="Helvetica Light"/>
              </a:rPr>
              <a:t>Forsøg </a:t>
            </a:r>
            <a:r>
              <a:rPr lang="da-DK" sz="2500" dirty="0">
                <a:latin typeface="Helvetica Light"/>
                <a:cs typeface="Helvetica Light"/>
              </a:rPr>
              <a:t>at rydde op i teksten. Prøv at skrive teksten om, så den </a:t>
            </a:r>
            <a:r>
              <a:rPr lang="da-DK" sz="2500" dirty="0" smtClean="0">
                <a:latin typeface="Helvetica Light"/>
                <a:cs typeface="Helvetica Light"/>
              </a:rPr>
              <a:t>fremstår indholdsmæssigt sammenhængende. </a:t>
            </a:r>
            <a:r>
              <a:rPr lang="da-DK" sz="2500" dirty="0">
                <a:latin typeface="Helvetica Light"/>
                <a:cs typeface="Helvetica Light"/>
              </a:rPr>
              <a:t>De samme informationer skal være med, men du må gerne ændre rækkefølge, sætte punktummer eller slå sætninger sammen, tilføje emnesætning, tilføje </a:t>
            </a:r>
            <a:r>
              <a:rPr lang="da-DK" sz="2500" dirty="0" err="1">
                <a:latin typeface="Helvetica Light"/>
                <a:cs typeface="Helvetica Light"/>
              </a:rPr>
              <a:t>forbinderord</a:t>
            </a:r>
            <a:r>
              <a:rPr lang="da-DK" sz="2500" dirty="0">
                <a:latin typeface="Helvetica Light"/>
                <a:cs typeface="Helvetica Light"/>
              </a:rPr>
              <a:t> (koblinger) osv. </a:t>
            </a:r>
          </a:p>
        </p:txBody>
      </p:sp>
      <p:pic>
        <p:nvPicPr>
          <p:cNvPr id="4" name="Billede 3"/>
          <p:cNvPicPr>
            <a:picLocks noChangeAspect="1"/>
          </p:cNvPicPr>
          <p:nvPr/>
        </p:nvPicPr>
        <p:blipFill>
          <a:blip r:embed="rId2"/>
          <a:stretch>
            <a:fillRect/>
          </a:stretch>
        </p:blipFill>
        <p:spPr>
          <a:xfrm>
            <a:off x="7236296" y="5661248"/>
            <a:ext cx="1540644" cy="985629"/>
          </a:xfrm>
          <a:prstGeom prst="rect">
            <a:avLst/>
          </a:prstGeom>
        </p:spPr>
      </p:pic>
    </p:spTree>
    <p:extLst>
      <p:ext uri="{BB962C8B-B14F-4D97-AF65-F5344CB8AC3E}">
        <p14:creationId xmlns:p14="http://schemas.microsoft.com/office/powerpoint/2010/main" val="625448318"/>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indhold 2"/>
          <p:cNvSpPr>
            <a:spLocks noGrp="1"/>
          </p:cNvSpPr>
          <p:nvPr>
            <p:ph idx="1"/>
          </p:nvPr>
        </p:nvSpPr>
        <p:spPr>
          <a:xfrm>
            <a:off x="457200" y="648870"/>
            <a:ext cx="8229600" cy="5477293"/>
          </a:xfrm>
        </p:spPr>
        <p:txBody>
          <a:bodyPr>
            <a:normAutofit/>
          </a:bodyPr>
          <a:lstStyle/>
          <a:p>
            <a:pPr marL="0" indent="0">
              <a:buNone/>
            </a:pPr>
            <a:r>
              <a:rPr lang="da-DK" sz="2700" b="1" dirty="0">
                <a:latin typeface="Helvetica"/>
                <a:cs typeface="Helvetica"/>
              </a:rPr>
              <a:t>”En klode uden dyr”</a:t>
            </a:r>
          </a:p>
          <a:p>
            <a:pPr marL="0" indent="0">
              <a:buNone/>
            </a:pPr>
            <a:r>
              <a:rPr lang="da-DK" sz="2700" dirty="0">
                <a:latin typeface="Helvetica Light"/>
                <a:cs typeface="Helvetica Light"/>
              </a:rPr>
              <a:t>I teksten, som er et uddrag af </a:t>
            </a:r>
            <a:r>
              <a:rPr lang="da-DK" sz="2700" dirty="0" smtClean="0">
                <a:latin typeface="Helvetica Light"/>
                <a:cs typeface="Helvetica Light"/>
              </a:rPr>
              <a:t>”</a:t>
            </a:r>
            <a:r>
              <a:rPr lang="da-DK" sz="2700" dirty="0">
                <a:latin typeface="Helvetica Light"/>
                <a:cs typeface="Helvetica Light"/>
              </a:rPr>
              <a:t>En klode uden dyr” skrevet af Bent Jørgensen, bliver vi, som i flere af de andre tekster, gjort opmærksomme på hvor mange dyrearter der af os mennesker er blevet udryddet i løbet af de sidste 300-350 år, nemlig 130 dyrearter, og dette er dyrearter, som er uigenkaldeligt forsvundet, og fra hvilke man kun har nogle enkelte knogler, men der er også alle de fugle og dyrearter som er lige ved at være totalt udryddet men af hvilke der dog stadig er et par stykker tilbage.</a:t>
            </a:r>
          </a:p>
          <a:p>
            <a:endParaRPr lang="da-DK" sz="2700" dirty="0">
              <a:latin typeface="Helvetica Light"/>
              <a:cs typeface="Helvetica Light"/>
            </a:endParaRPr>
          </a:p>
        </p:txBody>
      </p:sp>
      <p:pic>
        <p:nvPicPr>
          <p:cNvPr id="4" name="Billede 3"/>
          <p:cNvPicPr>
            <a:picLocks noChangeAspect="1"/>
          </p:cNvPicPr>
          <p:nvPr/>
        </p:nvPicPr>
        <p:blipFill>
          <a:blip r:embed="rId2"/>
          <a:stretch>
            <a:fillRect/>
          </a:stretch>
        </p:blipFill>
        <p:spPr>
          <a:xfrm>
            <a:off x="7236296" y="5661248"/>
            <a:ext cx="1540644" cy="985629"/>
          </a:xfrm>
          <a:prstGeom prst="rect">
            <a:avLst/>
          </a:prstGeom>
        </p:spPr>
      </p:pic>
    </p:spTree>
    <p:extLst>
      <p:ext uri="{BB962C8B-B14F-4D97-AF65-F5344CB8AC3E}">
        <p14:creationId xmlns:p14="http://schemas.microsoft.com/office/powerpoint/2010/main" val="1101663496"/>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latin typeface="Helvetica"/>
                <a:cs typeface="Helvetica"/>
              </a:rPr>
              <a:t>Hvordan bygges et afsnit op?</a:t>
            </a:r>
            <a:endParaRPr lang="da-DK" dirty="0">
              <a:latin typeface="Helvetica"/>
              <a:cs typeface="Helvetica"/>
            </a:endParaRPr>
          </a:p>
        </p:txBody>
      </p:sp>
      <p:sp>
        <p:nvSpPr>
          <p:cNvPr id="3" name="Pladsholder til indhold 2"/>
          <p:cNvSpPr>
            <a:spLocks noGrp="1"/>
          </p:cNvSpPr>
          <p:nvPr>
            <p:ph idx="1"/>
          </p:nvPr>
        </p:nvSpPr>
        <p:spPr>
          <a:xfrm>
            <a:off x="457200" y="1600200"/>
            <a:ext cx="8229600" cy="4860885"/>
          </a:xfrm>
        </p:spPr>
        <p:txBody>
          <a:bodyPr>
            <a:normAutofit fontScale="62500" lnSpcReduction="20000"/>
          </a:bodyPr>
          <a:lstStyle/>
          <a:p>
            <a:pPr marL="0" indent="0">
              <a:buNone/>
            </a:pPr>
            <a:r>
              <a:rPr lang="da-DK" dirty="0">
                <a:solidFill>
                  <a:srgbClr val="4F81BD"/>
                </a:solidFill>
                <a:latin typeface="Helvetica Light"/>
                <a:cs typeface="Helvetica Light"/>
              </a:rPr>
              <a:t>Emnesætning</a:t>
            </a:r>
          </a:p>
          <a:p>
            <a:pPr lvl="0"/>
            <a:r>
              <a:rPr lang="da-DK" dirty="0">
                <a:latin typeface="Helvetica Light"/>
                <a:cs typeface="Helvetica Light"/>
              </a:rPr>
              <a:t>En emnesætning angiver emnet for </a:t>
            </a:r>
            <a:r>
              <a:rPr lang="da-DK" dirty="0" smtClean="0">
                <a:latin typeface="Helvetica Light"/>
                <a:cs typeface="Helvetica Light"/>
              </a:rPr>
              <a:t>afsnittet</a:t>
            </a:r>
            <a:endParaRPr lang="da-DK" dirty="0">
              <a:latin typeface="Helvetica Light"/>
              <a:cs typeface="Helvetica Light"/>
            </a:endParaRPr>
          </a:p>
          <a:p>
            <a:pPr lvl="0"/>
            <a:r>
              <a:rPr lang="da-DK" dirty="0">
                <a:latin typeface="Helvetica Light"/>
                <a:cs typeface="Helvetica Light"/>
              </a:rPr>
              <a:t>Det kan eksempelvis </a:t>
            </a:r>
            <a:r>
              <a:rPr lang="da-DK" dirty="0" smtClean="0">
                <a:latin typeface="Helvetica Light"/>
                <a:cs typeface="Helvetica Light"/>
              </a:rPr>
              <a:t>være</a:t>
            </a:r>
          </a:p>
          <a:p>
            <a:pPr lvl="1"/>
            <a:r>
              <a:rPr lang="da-DK" dirty="0" smtClean="0">
                <a:latin typeface="Helvetica Light"/>
                <a:cs typeface="Helvetica Light"/>
              </a:rPr>
              <a:t>et synspunkt, som </a:t>
            </a:r>
            <a:r>
              <a:rPr lang="da-DK" dirty="0">
                <a:latin typeface="Helvetica Light"/>
                <a:cs typeface="Helvetica Light"/>
              </a:rPr>
              <a:t>skal </a:t>
            </a:r>
            <a:r>
              <a:rPr lang="da-DK" dirty="0" smtClean="0">
                <a:latin typeface="Helvetica Light"/>
                <a:cs typeface="Helvetica Light"/>
              </a:rPr>
              <a:t>underbygges, hvis </a:t>
            </a:r>
            <a:r>
              <a:rPr lang="da-DK" dirty="0">
                <a:latin typeface="Helvetica Light"/>
                <a:cs typeface="Helvetica Light"/>
              </a:rPr>
              <a:t>det er en argumenterende </a:t>
            </a:r>
            <a:r>
              <a:rPr lang="da-DK" dirty="0" smtClean="0">
                <a:latin typeface="Helvetica Light"/>
                <a:cs typeface="Helvetica Light"/>
              </a:rPr>
              <a:t>tekst</a:t>
            </a:r>
          </a:p>
          <a:p>
            <a:pPr lvl="1"/>
            <a:r>
              <a:rPr lang="da-DK" dirty="0" smtClean="0">
                <a:latin typeface="Helvetica Light"/>
                <a:cs typeface="Helvetica Light"/>
              </a:rPr>
              <a:t>et fænomen, </a:t>
            </a:r>
            <a:r>
              <a:rPr lang="da-DK" dirty="0">
                <a:latin typeface="Helvetica Light"/>
                <a:cs typeface="Helvetica Light"/>
              </a:rPr>
              <a:t>der skal </a:t>
            </a:r>
            <a:r>
              <a:rPr lang="da-DK" dirty="0" smtClean="0">
                <a:latin typeface="Helvetica Light"/>
                <a:cs typeface="Helvetica Light"/>
              </a:rPr>
              <a:t>forklares, hvis </a:t>
            </a:r>
            <a:r>
              <a:rPr lang="da-DK" dirty="0">
                <a:latin typeface="Helvetica Light"/>
                <a:cs typeface="Helvetica Light"/>
              </a:rPr>
              <a:t>det er en informerende </a:t>
            </a:r>
            <a:r>
              <a:rPr lang="da-DK" dirty="0" smtClean="0">
                <a:latin typeface="Helvetica Light"/>
                <a:cs typeface="Helvetica Light"/>
              </a:rPr>
              <a:t>tekst</a:t>
            </a:r>
          </a:p>
          <a:p>
            <a:pPr lvl="1"/>
            <a:r>
              <a:rPr lang="da-DK" dirty="0" smtClean="0">
                <a:latin typeface="Helvetica Light"/>
                <a:cs typeface="Helvetica Light"/>
              </a:rPr>
              <a:t>en genstand, </a:t>
            </a:r>
            <a:r>
              <a:rPr lang="da-DK" dirty="0">
                <a:latin typeface="Helvetica Light"/>
                <a:cs typeface="Helvetica Light"/>
              </a:rPr>
              <a:t>som skal </a:t>
            </a:r>
            <a:r>
              <a:rPr lang="da-DK" dirty="0" smtClean="0">
                <a:latin typeface="Helvetica Light"/>
                <a:cs typeface="Helvetica Light"/>
              </a:rPr>
              <a:t>karakteriseres, hvis </a:t>
            </a:r>
            <a:r>
              <a:rPr lang="da-DK" dirty="0">
                <a:latin typeface="Helvetica Light"/>
                <a:cs typeface="Helvetica Light"/>
              </a:rPr>
              <a:t>det er en analyserende </a:t>
            </a:r>
            <a:r>
              <a:rPr lang="da-DK" dirty="0" smtClean="0">
                <a:latin typeface="Helvetica Light"/>
                <a:cs typeface="Helvetica Light"/>
              </a:rPr>
              <a:t>tekst</a:t>
            </a:r>
            <a:endParaRPr lang="da-DK" dirty="0">
              <a:latin typeface="Helvetica Light"/>
              <a:cs typeface="Helvetica Light"/>
            </a:endParaRPr>
          </a:p>
          <a:p>
            <a:pPr lvl="0"/>
            <a:r>
              <a:rPr lang="da-DK" dirty="0">
                <a:latin typeface="Helvetica Light"/>
                <a:cs typeface="Helvetica Light"/>
              </a:rPr>
              <a:t>Den placeres bedst i starten af </a:t>
            </a:r>
            <a:r>
              <a:rPr lang="da-DK" dirty="0" smtClean="0">
                <a:latin typeface="Helvetica Light"/>
                <a:cs typeface="Helvetica Light"/>
              </a:rPr>
              <a:t>afsnittet</a:t>
            </a:r>
          </a:p>
          <a:p>
            <a:pPr lvl="0"/>
            <a:endParaRPr lang="da-DK" dirty="0">
              <a:latin typeface="Helvetica Light"/>
              <a:cs typeface="Helvetica Light"/>
            </a:endParaRPr>
          </a:p>
          <a:p>
            <a:pPr marL="0" indent="0">
              <a:buNone/>
            </a:pPr>
            <a:r>
              <a:rPr lang="da-DK" dirty="0">
                <a:solidFill>
                  <a:srgbClr val="4F81BD"/>
                </a:solidFill>
                <a:latin typeface="Helvetica Light"/>
                <a:cs typeface="Helvetica Light"/>
              </a:rPr>
              <a:t>Støttesætninger</a:t>
            </a:r>
          </a:p>
          <a:p>
            <a:pPr lvl="0"/>
            <a:r>
              <a:rPr lang="da-DK" dirty="0">
                <a:latin typeface="Helvetica Light"/>
                <a:cs typeface="Helvetica Light"/>
              </a:rPr>
              <a:t>Støttesætningerne er de </a:t>
            </a:r>
            <a:r>
              <a:rPr lang="da-DK" dirty="0" smtClean="0">
                <a:latin typeface="Helvetica Light"/>
                <a:cs typeface="Helvetica Light"/>
              </a:rPr>
              <a:t>sætninger, </a:t>
            </a:r>
            <a:r>
              <a:rPr lang="da-DK" dirty="0">
                <a:latin typeface="Helvetica Light"/>
                <a:cs typeface="Helvetica Light"/>
              </a:rPr>
              <a:t>som følger efter </a:t>
            </a:r>
            <a:r>
              <a:rPr lang="da-DK" dirty="0" smtClean="0">
                <a:latin typeface="Helvetica Light"/>
                <a:cs typeface="Helvetica Light"/>
              </a:rPr>
              <a:t>emnesætningen, </a:t>
            </a:r>
            <a:r>
              <a:rPr lang="da-DK" dirty="0">
                <a:latin typeface="Helvetica Light"/>
                <a:cs typeface="Helvetica Light"/>
              </a:rPr>
              <a:t>og som udgør resten af afsnittet.</a:t>
            </a:r>
          </a:p>
          <a:p>
            <a:pPr lvl="0"/>
            <a:r>
              <a:rPr lang="da-DK" dirty="0">
                <a:latin typeface="Helvetica Light"/>
                <a:cs typeface="Helvetica Light"/>
              </a:rPr>
              <a:t>De skal uddybe, begrunde, eksemplificere osv. </a:t>
            </a:r>
            <a:r>
              <a:rPr lang="da-DK" dirty="0" smtClean="0">
                <a:latin typeface="Helvetica Light"/>
                <a:cs typeface="Helvetica Light"/>
              </a:rPr>
              <a:t>det, </a:t>
            </a:r>
            <a:r>
              <a:rPr lang="da-DK" dirty="0">
                <a:latin typeface="Helvetica Light"/>
                <a:cs typeface="Helvetica Light"/>
              </a:rPr>
              <a:t>som emnesætningen handler </a:t>
            </a:r>
            <a:r>
              <a:rPr lang="da-DK" dirty="0" smtClean="0">
                <a:latin typeface="Helvetica Light"/>
                <a:cs typeface="Helvetica Light"/>
              </a:rPr>
              <a:t>om</a:t>
            </a:r>
            <a:endParaRPr lang="da-DK" dirty="0">
              <a:latin typeface="Helvetica Light"/>
              <a:cs typeface="Helvetica Light"/>
            </a:endParaRPr>
          </a:p>
        </p:txBody>
      </p:sp>
      <p:pic>
        <p:nvPicPr>
          <p:cNvPr id="4" name="Billede 3"/>
          <p:cNvPicPr>
            <a:picLocks noChangeAspect="1"/>
          </p:cNvPicPr>
          <p:nvPr/>
        </p:nvPicPr>
        <p:blipFill>
          <a:blip r:embed="rId2"/>
          <a:stretch>
            <a:fillRect/>
          </a:stretch>
        </p:blipFill>
        <p:spPr>
          <a:xfrm>
            <a:off x="7236296" y="5661248"/>
            <a:ext cx="1540644" cy="985629"/>
          </a:xfrm>
          <a:prstGeom prst="rect">
            <a:avLst/>
          </a:prstGeom>
        </p:spPr>
      </p:pic>
    </p:spTree>
    <p:extLst>
      <p:ext uri="{BB962C8B-B14F-4D97-AF65-F5344CB8AC3E}">
        <p14:creationId xmlns:p14="http://schemas.microsoft.com/office/powerpoint/2010/main" val="353261814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fade">
                                      <p:cBhvr>
                                        <p:cTn id="20" dur="500"/>
                                        <p:tgtEl>
                                          <p:spTgt spid="3">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fade">
                                      <p:cBhvr>
                                        <p:cTn id="25" dur="500"/>
                                        <p:tgtEl>
                                          <p:spTgt spid="3">
                                            <p:txEl>
                                              <p:pRg st="4" end="4"/>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nodeType="clickEffect">
                                  <p:stCondLst>
                                    <p:cond delay="0"/>
                                  </p:stCondLst>
                                  <p:childTnLst>
                                    <p:set>
                                      <p:cBhvr>
                                        <p:cTn id="29" dur="1" fill="hold">
                                          <p:stCondLst>
                                            <p:cond delay="0"/>
                                          </p:stCondLst>
                                        </p:cTn>
                                        <p:tgtEl>
                                          <p:spTgt spid="3">
                                            <p:txEl>
                                              <p:pRg st="5" end="5"/>
                                            </p:txEl>
                                          </p:spTgt>
                                        </p:tgtEl>
                                        <p:attrNameLst>
                                          <p:attrName>style.visibility</p:attrName>
                                        </p:attrNameLst>
                                      </p:cBhvr>
                                      <p:to>
                                        <p:strVal val="visible"/>
                                      </p:to>
                                    </p:set>
                                    <p:animEffect transition="in" filter="fade">
                                      <p:cBhvr>
                                        <p:cTn id="30" dur="500"/>
                                        <p:tgtEl>
                                          <p:spTgt spid="3">
                                            <p:txEl>
                                              <p:pRg st="5" end="5"/>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Effect transition="in" filter="fade">
                                      <p:cBhvr>
                                        <p:cTn id="35" dur="500"/>
                                        <p:tgtEl>
                                          <p:spTgt spid="3">
                                            <p:txEl>
                                              <p:pRg st="6" end="6"/>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nodeType="clickEffect">
                                  <p:stCondLst>
                                    <p:cond delay="0"/>
                                  </p:stCondLst>
                                  <p:childTnLst>
                                    <p:set>
                                      <p:cBhvr>
                                        <p:cTn id="39" dur="1" fill="hold">
                                          <p:stCondLst>
                                            <p:cond delay="0"/>
                                          </p:stCondLst>
                                        </p:cTn>
                                        <p:tgtEl>
                                          <p:spTgt spid="3">
                                            <p:txEl>
                                              <p:pRg st="8" end="8"/>
                                            </p:txEl>
                                          </p:spTgt>
                                        </p:tgtEl>
                                        <p:attrNameLst>
                                          <p:attrName>style.visibility</p:attrName>
                                        </p:attrNameLst>
                                      </p:cBhvr>
                                      <p:to>
                                        <p:strVal val="visible"/>
                                      </p:to>
                                    </p:set>
                                    <p:animEffect transition="in" filter="fade">
                                      <p:cBhvr>
                                        <p:cTn id="40" dur="500"/>
                                        <p:tgtEl>
                                          <p:spTgt spid="3">
                                            <p:txEl>
                                              <p:pRg st="8" end="8"/>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10" presetClass="entr" presetSubtype="0" fill="hold" nodeType="clickEffect">
                                  <p:stCondLst>
                                    <p:cond delay="0"/>
                                  </p:stCondLst>
                                  <p:childTnLst>
                                    <p:set>
                                      <p:cBhvr>
                                        <p:cTn id="44" dur="1" fill="hold">
                                          <p:stCondLst>
                                            <p:cond delay="0"/>
                                          </p:stCondLst>
                                        </p:cTn>
                                        <p:tgtEl>
                                          <p:spTgt spid="3">
                                            <p:txEl>
                                              <p:pRg st="9" end="9"/>
                                            </p:txEl>
                                          </p:spTgt>
                                        </p:tgtEl>
                                        <p:attrNameLst>
                                          <p:attrName>style.visibility</p:attrName>
                                        </p:attrNameLst>
                                      </p:cBhvr>
                                      <p:to>
                                        <p:strVal val="visible"/>
                                      </p:to>
                                    </p:set>
                                    <p:animEffect transition="in" filter="fade">
                                      <p:cBhvr>
                                        <p:cTn id="45" dur="500"/>
                                        <p:tgtEl>
                                          <p:spTgt spid="3">
                                            <p:txEl>
                                              <p:pRg st="9" end="9"/>
                                            </p:txEl>
                                          </p:spTgt>
                                        </p:tgtEl>
                                      </p:cBhvr>
                                    </p:animEffect>
                                  </p:childTnLst>
                                </p:cTn>
                              </p:par>
                            </p:childTnLst>
                          </p:cTn>
                        </p:par>
                      </p:childTnLst>
                    </p:cTn>
                  </p:par>
                  <p:par>
                    <p:cTn id="46" fill="hold">
                      <p:stCondLst>
                        <p:cond delay="indefinite"/>
                      </p:stCondLst>
                      <p:childTnLst>
                        <p:par>
                          <p:cTn id="47" fill="hold">
                            <p:stCondLst>
                              <p:cond delay="0"/>
                            </p:stCondLst>
                            <p:childTnLst>
                              <p:par>
                                <p:cTn id="48" presetID="10" presetClass="entr" presetSubtype="0" fill="hold" nodeType="clickEffect">
                                  <p:stCondLst>
                                    <p:cond delay="0"/>
                                  </p:stCondLst>
                                  <p:childTnLst>
                                    <p:set>
                                      <p:cBhvr>
                                        <p:cTn id="49" dur="1" fill="hold">
                                          <p:stCondLst>
                                            <p:cond delay="0"/>
                                          </p:stCondLst>
                                        </p:cTn>
                                        <p:tgtEl>
                                          <p:spTgt spid="3">
                                            <p:txEl>
                                              <p:pRg st="10" end="10"/>
                                            </p:txEl>
                                          </p:spTgt>
                                        </p:tgtEl>
                                        <p:attrNameLst>
                                          <p:attrName>style.visibility</p:attrName>
                                        </p:attrNameLst>
                                      </p:cBhvr>
                                      <p:to>
                                        <p:strVal val="visible"/>
                                      </p:to>
                                    </p:set>
                                    <p:animEffect transition="in" filter="fade">
                                      <p:cBhvr>
                                        <p:cTn id="50"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indhold 2"/>
          <p:cNvSpPr>
            <a:spLocks noGrp="1"/>
          </p:cNvSpPr>
          <p:nvPr>
            <p:ph idx="1"/>
          </p:nvPr>
        </p:nvSpPr>
        <p:spPr>
          <a:xfrm>
            <a:off x="457200" y="303726"/>
            <a:ext cx="8229600" cy="6088330"/>
          </a:xfrm>
        </p:spPr>
        <p:txBody>
          <a:bodyPr>
            <a:noAutofit/>
          </a:bodyPr>
          <a:lstStyle/>
          <a:p>
            <a:pPr marL="0" indent="0">
              <a:lnSpc>
                <a:spcPct val="110000"/>
              </a:lnSpc>
              <a:buNone/>
            </a:pPr>
            <a:r>
              <a:rPr lang="da-DK" sz="1800" b="1" dirty="0">
                <a:latin typeface="Helvetica"/>
                <a:cs typeface="Helvetica"/>
              </a:rPr>
              <a:t>Hvad er et afsnit?</a:t>
            </a:r>
          </a:p>
          <a:p>
            <a:pPr marL="0" indent="0">
              <a:lnSpc>
                <a:spcPct val="110000"/>
              </a:lnSpc>
              <a:buNone/>
            </a:pPr>
            <a:r>
              <a:rPr lang="da-DK" sz="1800" dirty="0">
                <a:latin typeface="Helvetica Light"/>
                <a:cs typeface="Helvetica Light"/>
              </a:rPr>
              <a:t>De fleste længere tekster er inddelt i kortere bidder kaldet afsnit. Et afsnit er et stykke tekst, der begynder og slutter med et linjebrud. Et afsnit begynder altså på en ny linje og slutter med et punktum og et linjeskift. De fem linjer, du læser nu, udgør fx et afsnit. Ofte indledes afsnit desuden med en indrykning. Hvis der ikke anvendes indrykning, springes en linje over efter hvert afsnit.</a:t>
            </a:r>
          </a:p>
          <a:p>
            <a:pPr marL="0" indent="0">
              <a:lnSpc>
                <a:spcPct val="110000"/>
              </a:lnSpc>
              <a:buNone/>
            </a:pPr>
            <a:r>
              <a:rPr lang="da-DK" sz="1800" dirty="0" smtClean="0">
                <a:latin typeface="Helvetica Light"/>
                <a:cs typeface="Helvetica Light"/>
              </a:rPr>
              <a:t>       Det </a:t>
            </a:r>
            <a:r>
              <a:rPr lang="da-DK" sz="1800" dirty="0">
                <a:latin typeface="Helvetica Light"/>
                <a:cs typeface="Helvetica Light"/>
              </a:rPr>
              <a:t>engelske ord for indrykning er </a:t>
            </a:r>
            <a:r>
              <a:rPr lang="da-DK" sz="1800" dirty="0" err="1">
                <a:latin typeface="Helvetica Light"/>
                <a:cs typeface="Helvetica Light"/>
              </a:rPr>
              <a:t>paragraph</a:t>
            </a:r>
            <a:r>
              <a:rPr lang="da-DK" sz="1800" dirty="0">
                <a:latin typeface="Helvetica Light"/>
                <a:cs typeface="Helvetica Light"/>
              </a:rPr>
              <a:t>. Ordet kommer fra græsk </a:t>
            </a:r>
            <a:r>
              <a:rPr lang="da-DK" sz="1800" dirty="0" smtClean="0">
                <a:latin typeface="Helvetica Light"/>
                <a:cs typeface="Helvetica Light"/>
              </a:rPr>
              <a:t>og hentyder </a:t>
            </a:r>
            <a:r>
              <a:rPr lang="da-DK" sz="1800" dirty="0">
                <a:latin typeface="Helvetica Light"/>
                <a:cs typeface="Helvetica Light"/>
              </a:rPr>
              <a:t>til , at trykkere i gamle dage markerede et ny afsnit med et lille tegn ¶ i teksten margen, dvs. Ved siden af selve teksten (</a:t>
            </a:r>
            <a:r>
              <a:rPr lang="da-DK" sz="1800" dirty="0" err="1">
                <a:latin typeface="Helvetica Light"/>
                <a:cs typeface="Helvetica Light"/>
              </a:rPr>
              <a:t>para</a:t>
            </a:r>
            <a:r>
              <a:rPr lang="da-DK" sz="1800" dirty="0">
                <a:latin typeface="Helvetica Light"/>
                <a:cs typeface="Helvetica Light"/>
              </a:rPr>
              <a:t> = ved siden af, </a:t>
            </a:r>
            <a:r>
              <a:rPr lang="da-DK" sz="1800" dirty="0" err="1">
                <a:latin typeface="Helvetica Light"/>
                <a:cs typeface="Helvetica Light"/>
              </a:rPr>
              <a:t>graphe</a:t>
            </a:r>
            <a:r>
              <a:rPr lang="da-DK" sz="1800" dirty="0">
                <a:latin typeface="Helvetica Light"/>
                <a:cs typeface="Helvetica Light"/>
              </a:rPr>
              <a:t> = skrift).</a:t>
            </a:r>
          </a:p>
          <a:p>
            <a:pPr marL="0" indent="0">
              <a:lnSpc>
                <a:spcPct val="110000"/>
              </a:lnSpc>
              <a:buNone/>
            </a:pPr>
            <a:r>
              <a:rPr lang="da-DK" sz="1800" dirty="0" smtClean="0">
                <a:latin typeface="Helvetica Light"/>
                <a:cs typeface="Helvetica Light"/>
              </a:rPr>
              <a:t>       Afsnitsinddeling </a:t>
            </a:r>
            <a:r>
              <a:rPr lang="da-DK" sz="1800" dirty="0">
                <a:latin typeface="Helvetica Light"/>
                <a:cs typeface="Helvetica Light"/>
              </a:rPr>
              <a:t>gør en tekst lettere at læse, fordi inddelingen markerer, hvornår én meningshelhed er afsluttet, og den næste begynder. Med meningshelhed menes et delemne af det overordnede emne, teksten handler om. Man kan sige, at et afsnit skal udgøre svaret på et afgrænset spørgsmål til emnet. Ofte vil spørgsmålet ikke være stillet direkte i teksten, men man kan tjekke, om et afsnit hænger sammen ved at formulere et spørgsmål til det.</a:t>
            </a:r>
          </a:p>
          <a:p>
            <a:pPr>
              <a:lnSpc>
                <a:spcPct val="110000"/>
              </a:lnSpc>
            </a:pPr>
            <a:endParaRPr lang="da-DK" sz="1800" dirty="0">
              <a:latin typeface="Helvetica Light"/>
              <a:cs typeface="Helvetica Light"/>
            </a:endParaRPr>
          </a:p>
        </p:txBody>
      </p:sp>
      <p:pic>
        <p:nvPicPr>
          <p:cNvPr id="4" name="Billede 3"/>
          <p:cNvPicPr>
            <a:picLocks noChangeAspect="1"/>
          </p:cNvPicPr>
          <p:nvPr/>
        </p:nvPicPr>
        <p:blipFill>
          <a:blip r:embed="rId2"/>
          <a:stretch>
            <a:fillRect/>
          </a:stretch>
        </p:blipFill>
        <p:spPr>
          <a:xfrm>
            <a:off x="7236296" y="5661248"/>
            <a:ext cx="1540644" cy="985629"/>
          </a:xfrm>
          <a:prstGeom prst="rect">
            <a:avLst/>
          </a:prstGeom>
        </p:spPr>
      </p:pic>
    </p:spTree>
    <p:extLst>
      <p:ext uri="{BB962C8B-B14F-4D97-AF65-F5344CB8AC3E}">
        <p14:creationId xmlns:p14="http://schemas.microsoft.com/office/powerpoint/2010/main" val="3336263847"/>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indhold 2"/>
          <p:cNvSpPr>
            <a:spLocks noGrp="1"/>
          </p:cNvSpPr>
          <p:nvPr>
            <p:ph idx="1"/>
          </p:nvPr>
        </p:nvSpPr>
        <p:spPr>
          <a:xfrm>
            <a:off x="457200" y="303726"/>
            <a:ext cx="8229600" cy="6088330"/>
          </a:xfrm>
        </p:spPr>
        <p:txBody>
          <a:bodyPr>
            <a:noAutofit/>
          </a:bodyPr>
          <a:lstStyle/>
          <a:p>
            <a:pPr marL="0" indent="0">
              <a:lnSpc>
                <a:spcPct val="110000"/>
              </a:lnSpc>
              <a:buNone/>
            </a:pPr>
            <a:r>
              <a:rPr lang="da-DK" sz="1800" b="1" dirty="0">
                <a:latin typeface="Helvetica"/>
                <a:cs typeface="Helvetica"/>
              </a:rPr>
              <a:t>Hvad er et afsnit?</a:t>
            </a:r>
          </a:p>
          <a:p>
            <a:pPr marL="0" indent="0">
              <a:lnSpc>
                <a:spcPct val="110000"/>
              </a:lnSpc>
              <a:buNone/>
            </a:pPr>
            <a:r>
              <a:rPr lang="da-DK" sz="1800" dirty="0">
                <a:solidFill>
                  <a:srgbClr val="4F81BD"/>
                </a:solidFill>
                <a:latin typeface="Helvetica Light"/>
                <a:cs typeface="Helvetica Light"/>
              </a:rPr>
              <a:t>De fleste længere tekster er inddelt i kortere bidder kaldet afsnit. </a:t>
            </a:r>
            <a:r>
              <a:rPr lang="da-DK" sz="1800" dirty="0">
                <a:latin typeface="Helvetica Light"/>
                <a:cs typeface="Helvetica Light"/>
              </a:rPr>
              <a:t>Et afsnit er et stykke tekst, der begynder og slutter med et linjebrud. Et afsnit begynder altså på en ny linje og slutter med et punktum og et linjeskift. De fem linjer, du læser nu, udgør fx et afsnit. Ofte indledes afsnit desuden med en indrykning. Hvis der ikke anvendes indrykning, springes en linje over efter hvert afsnit.</a:t>
            </a:r>
          </a:p>
          <a:p>
            <a:pPr marL="0" indent="0">
              <a:lnSpc>
                <a:spcPct val="110000"/>
              </a:lnSpc>
              <a:buNone/>
            </a:pPr>
            <a:r>
              <a:rPr lang="da-DK" sz="1800" dirty="0" smtClean="0">
                <a:latin typeface="Helvetica Light"/>
                <a:cs typeface="Helvetica Light"/>
              </a:rPr>
              <a:t>       Det </a:t>
            </a:r>
            <a:r>
              <a:rPr lang="da-DK" sz="1800" dirty="0">
                <a:latin typeface="Helvetica Light"/>
                <a:cs typeface="Helvetica Light"/>
              </a:rPr>
              <a:t>engelske ord for indrykning er </a:t>
            </a:r>
            <a:r>
              <a:rPr lang="da-DK" sz="1800" dirty="0" err="1">
                <a:latin typeface="Helvetica Light"/>
                <a:cs typeface="Helvetica Light"/>
              </a:rPr>
              <a:t>paragraph</a:t>
            </a:r>
            <a:r>
              <a:rPr lang="da-DK" sz="1800" dirty="0">
                <a:latin typeface="Helvetica Light"/>
                <a:cs typeface="Helvetica Light"/>
              </a:rPr>
              <a:t>. Ordet kommer fra græsk </a:t>
            </a:r>
            <a:r>
              <a:rPr lang="da-DK" sz="1800" dirty="0" smtClean="0">
                <a:latin typeface="Helvetica Light"/>
                <a:cs typeface="Helvetica Light"/>
              </a:rPr>
              <a:t>og hentyder </a:t>
            </a:r>
            <a:r>
              <a:rPr lang="da-DK" sz="1800" dirty="0">
                <a:latin typeface="Helvetica Light"/>
                <a:cs typeface="Helvetica Light"/>
              </a:rPr>
              <a:t>til , at trykkere i gamle dage markerede et ny afsnit med et lille tegn ¶ i teksten margen, dvs. Ved siden af selve teksten (</a:t>
            </a:r>
            <a:r>
              <a:rPr lang="da-DK" sz="1800" dirty="0" err="1">
                <a:latin typeface="Helvetica Light"/>
                <a:cs typeface="Helvetica Light"/>
              </a:rPr>
              <a:t>para</a:t>
            </a:r>
            <a:r>
              <a:rPr lang="da-DK" sz="1800" dirty="0">
                <a:latin typeface="Helvetica Light"/>
                <a:cs typeface="Helvetica Light"/>
              </a:rPr>
              <a:t> = ved siden af, </a:t>
            </a:r>
            <a:r>
              <a:rPr lang="da-DK" sz="1800" dirty="0" err="1">
                <a:latin typeface="Helvetica Light"/>
                <a:cs typeface="Helvetica Light"/>
              </a:rPr>
              <a:t>graphe</a:t>
            </a:r>
            <a:r>
              <a:rPr lang="da-DK" sz="1800" dirty="0">
                <a:latin typeface="Helvetica Light"/>
                <a:cs typeface="Helvetica Light"/>
              </a:rPr>
              <a:t> = skrift).</a:t>
            </a:r>
          </a:p>
          <a:p>
            <a:pPr marL="0" indent="0">
              <a:lnSpc>
                <a:spcPct val="110000"/>
              </a:lnSpc>
              <a:buNone/>
            </a:pPr>
            <a:r>
              <a:rPr lang="da-DK" sz="1800" dirty="0" smtClean="0">
                <a:latin typeface="Helvetica Light"/>
                <a:cs typeface="Helvetica Light"/>
              </a:rPr>
              <a:t>       Afsnitsinddeling </a:t>
            </a:r>
            <a:r>
              <a:rPr lang="da-DK" sz="1800" dirty="0">
                <a:latin typeface="Helvetica Light"/>
                <a:cs typeface="Helvetica Light"/>
              </a:rPr>
              <a:t>gør en tekst lettere at læse, fordi inddelingen markerer, hvornår én meningshelhed er afsluttet, og den næste begynder. Med meningshelhed menes et delemne af det overordnede emne, teksten handler om. Man kan sige, at et afsnit skal udgøre svaret på et afgrænset spørgsmål til emnet. Ofte vil spørgsmålet ikke være stillet direkte i teksten, men man kan tjekke, om et afsnit hænger sammen ved at formulere et spørgsmål til det.</a:t>
            </a:r>
          </a:p>
          <a:p>
            <a:pPr>
              <a:lnSpc>
                <a:spcPct val="110000"/>
              </a:lnSpc>
            </a:pPr>
            <a:endParaRPr lang="da-DK" sz="1800" dirty="0">
              <a:latin typeface="Helvetica Light"/>
              <a:cs typeface="Helvetica Light"/>
            </a:endParaRPr>
          </a:p>
        </p:txBody>
      </p:sp>
      <p:pic>
        <p:nvPicPr>
          <p:cNvPr id="4" name="Billede 3"/>
          <p:cNvPicPr>
            <a:picLocks noChangeAspect="1"/>
          </p:cNvPicPr>
          <p:nvPr/>
        </p:nvPicPr>
        <p:blipFill>
          <a:blip r:embed="rId2"/>
          <a:stretch>
            <a:fillRect/>
          </a:stretch>
        </p:blipFill>
        <p:spPr>
          <a:xfrm>
            <a:off x="7236296" y="5661248"/>
            <a:ext cx="1540644" cy="985629"/>
          </a:xfrm>
          <a:prstGeom prst="rect">
            <a:avLst/>
          </a:prstGeom>
        </p:spPr>
      </p:pic>
    </p:spTree>
    <p:extLst>
      <p:ext uri="{BB962C8B-B14F-4D97-AF65-F5344CB8AC3E}">
        <p14:creationId xmlns:p14="http://schemas.microsoft.com/office/powerpoint/2010/main" val="1565210934"/>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indhold 2"/>
          <p:cNvSpPr>
            <a:spLocks noGrp="1"/>
          </p:cNvSpPr>
          <p:nvPr>
            <p:ph idx="1"/>
          </p:nvPr>
        </p:nvSpPr>
        <p:spPr>
          <a:xfrm>
            <a:off x="457200" y="303726"/>
            <a:ext cx="8229600" cy="6088330"/>
          </a:xfrm>
        </p:spPr>
        <p:txBody>
          <a:bodyPr>
            <a:noAutofit/>
          </a:bodyPr>
          <a:lstStyle/>
          <a:p>
            <a:pPr marL="0" indent="0">
              <a:lnSpc>
                <a:spcPct val="110000"/>
              </a:lnSpc>
              <a:buNone/>
            </a:pPr>
            <a:r>
              <a:rPr lang="da-DK" sz="1800" b="1" dirty="0">
                <a:latin typeface="Helvetica"/>
                <a:cs typeface="Helvetica"/>
              </a:rPr>
              <a:t>Hvad er et afsnit?</a:t>
            </a:r>
          </a:p>
          <a:p>
            <a:pPr marL="0" indent="0">
              <a:lnSpc>
                <a:spcPct val="110000"/>
              </a:lnSpc>
              <a:buNone/>
            </a:pPr>
            <a:r>
              <a:rPr lang="da-DK" sz="1800" dirty="0">
                <a:solidFill>
                  <a:srgbClr val="4F81BD"/>
                </a:solidFill>
                <a:latin typeface="Helvetica Light"/>
                <a:cs typeface="Helvetica Light"/>
              </a:rPr>
              <a:t>De fleste længere tekster er inddelt i kortere bidder kaldet afsnit. </a:t>
            </a:r>
            <a:r>
              <a:rPr lang="da-DK" sz="1800" dirty="0">
                <a:latin typeface="Helvetica Light"/>
                <a:cs typeface="Helvetica Light"/>
              </a:rPr>
              <a:t>Et afsnit er et stykke tekst, der begynder og slutter med et linjebrud. Et afsnit begynder altså på en ny linje og slutter med et punktum og et linjeskift. De fem linjer, du læser nu, udgør fx et afsnit. Ofte indledes afsnit desuden med en indrykning. Hvis der ikke anvendes indrykning, springes en linje over efter hvert afsnit.</a:t>
            </a:r>
          </a:p>
          <a:p>
            <a:pPr marL="0" indent="0">
              <a:lnSpc>
                <a:spcPct val="110000"/>
              </a:lnSpc>
              <a:buNone/>
            </a:pPr>
            <a:r>
              <a:rPr lang="da-DK" sz="1800" dirty="0" smtClean="0">
                <a:solidFill>
                  <a:srgbClr val="FFFF00"/>
                </a:solidFill>
                <a:latin typeface="Helvetica Light"/>
                <a:cs typeface="Helvetica Light"/>
              </a:rPr>
              <a:t>       </a:t>
            </a:r>
            <a:r>
              <a:rPr lang="da-DK" sz="1800" dirty="0" smtClean="0">
                <a:solidFill>
                  <a:srgbClr val="4F81BD"/>
                </a:solidFill>
                <a:latin typeface="Helvetica Light"/>
                <a:cs typeface="Helvetica Light"/>
              </a:rPr>
              <a:t>Det </a:t>
            </a:r>
            <a:r>
              <a:rPr lang="da-DK" sz="1800" dirty="0">
                <a:solidFill>
                  <a:srgbClr val="4F81BD"/>
                </a:solidFill>
                <a:latin typeface="Helvetica Light"/>
                <a:cs typeface="Helvetica Light"/>
              </a:rPr>
              <a:t>engelske ord for indrykning er </a:t>
            </a:r>
            <a:r>
              <a:rPr lang="da-DK" sz="1800" dirty="0" err="1">
                <a:solidFill>
                  <a:srgbClr val="4F81BD"/>
                </a:solidFill>
                <a:latin typeface="Helvetica Light"/>
                <a:cs typeface="Helvetica Light"/>
              </a:rPr>
              <a:t>paragraph</a:t>
            </a:r>
            <a:r>
              <a:rPr lang="da-DK" sz="1800" dirty="0">
                <a:solidFill>
                  <a:srgbClr val="4F81BD"/>
                </a:solidFill>
                <a:latin typeface="Helvetica Light"/>
                <a:cs typeface="Helvetica Light"/>
              </a:rPr>
              <a:t>. </a:t>
            </a:r>
            <a:r>
              <a:rPr lang="da-DK" sz="1800" dirty="0">
                <a:latin typeface="Helvetica Light"/>
                <a:cs typeface="Helvetica Light"/>
              </a:rPr>
              <a:t>Ordet kommer fra græsk </a:t>
            </a:r>
            <a:r>
              <a:rPr lang="da-DK" sz="1800" dirty="0" smtClean="0">
                <a:latin typeface="Helvetica Light"/>
                <a:cs typeface="Helvetica Light"/>
              </a:rPr>
              <a:t>og hentyder </a:t>
            </a:r>
            <a:r>
              <a:rPr lang="da-DK" sz="1800" dirty="0">
                <a:latin typeface="Helvetica Light"/>
                <a:cs typeface="Helvetica Light"/>
              </a:rPr>
              <a:t>til , at trykkere i gamle dage markerede et ny afsnit med et lille tegn ¶ i teksten margen, dvs. Ved siden af selve teksten (</a:t>
            </a:r>
            <a:r>
              <a:rPr lang="da-DK" sz="1800" dirty="0" err="1">
                <a:latin typeface="Helvetica Light"/>
                <a:cs typeface="Helvetica Light"/>
              </a:rPr>
              <a:t>para</a:t>
            </a:r>
            <a:r>
              <a:rPr lang="da-DK" sz="1800" dirty="0">
                <a:latin typeface="Helvetica Light"/>
                <a:cs typeface="Helvetica Light"/>
              </a:rPr>
              <a:t> = ved siden af, </a:t>
            </a:r>
            <a:r>
              <a:rPr lang="da-DK" sz="1800" dirty="0" err="1">
                <a:latin typeface="Helvetica Light"/>
                <a:cs typeface="Helvetica Light"/>
              </a:rPr>
              <a:t>graphe</a:t>
            </a:r>
            <a:r>
              <a:rPr lang="da-DK" sz="1800" dirty="0">
                <a:latin typeface="Helvetica Light"/>
                <a:cs typeface="Helvetica Light"/>
              </a:rPr>
              <a:t> = skrift).</a:t>
            </a:r>
          </a:p>
          <a:p>
            <a:pPr marL="0" indent="0">
              <a:lnSpc>
                <a:spcPct val="110000"/>
              </a:lnSpc>
              <a:buNone/>
            </a:pPr>
            <a:r>
              <a:rPr lang="da-DK" sz="1800" dirty="0" smtClean="0">
                <a:latin typeface="Helvetica Light"/>
                <a:cs typeface="Helvetica Light"/>
              </a:rPr>
              <a:t>       Afsnitsinddeling </a:t>
            </a:r>
            <a:r>
              <a:rPr lang="da-DK" sz="1800" dirty="0">
                <a:latin typeface="Helvetica Light"/>
                <a:cs typeface="Helvetica Light"/>
              </a:rPr>
              <a:t>gør en tekst lettere at læse, fordi inddelingen markerer, hvornår én meningshelhed er afsluttet, og den næste begynder. Med meningshelhed menes et delemne af det overordnede emne, teksten handler om. Man kan sige, at et afsnit skal udgøre svaret på et afgrænset spørgsmål til emnet. Ofte vil spørgsmålet ikke være stillet direkte i teksten, men man kan tjekke, om et afsnit hænger sammen ved at formulere et spørgsmål til det.</a:t>
            </a:r>
          </a:p>
          <a:p>
            <a:pPr>
              <a:lnSpc>
                <a:spcPct val="110000"/>
              </a:lnSpc>
            </a:pPr>
            <a:endParaRPr lang="da-DK" sz="1800" dirty="0">
              <a:latin typeface="Helvetica Light"/>
              <a:cs typeface="Helvetica Light"/>
            </a:endParaRPr>
          </a:p>
        </p:txBody>
      </p:sp>
      <p:pic>
        <p:nvPicPr>
          <p:cNvPr id="4" name="Billede 3"/>
          <p:cNvPicPr>
            <a:picLocks noChangeAspect="1"/>
          </p:cNvPicPr>
          <p:nvPr/>
        </p:nvPicPr>
        <p:blipFill>
          <a:blip r:embed="rId2"/>
          <a:stretch>
            <a:fillRect/>
          </a:stretch>
        </p:blipFill>
        <p:spPr>
          <a:xfrm>
            <a:off x="7236296" y="5661248"/>
            <a:ext cx="1540644" cy="985629"/>
          </a:xfrm>
          <a:prstGeom prst="rect">
            <a:avLst/>
          </a:prstGeom>
        </p:spPr>
      </p:pic>
    </p:spTree>
    <p:extLst>
      <p:ext uri="{BB962C8B-B14F-4D97-AF65-F5344CB8AC3E}">
        <p14:creationId xmlns:p14="http://schemas.microsoft.com/office/powerpoint/2010/main" val="400658632"/>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Billede 3"/>
          <p:cNvPicPr>
            <a:picLocks noChangeAspect="1"/>
          </p:cNvPicPr>
          <p:nvPr/>
        </p:nvPicPr>
        <p:blipFill>
          <a:blip r:embed="rId2"/>
          <a:stretch>
            <a:fillRect/>
          </a:stretch>
        </p:blipFill>
        <p:spPr>
          <a:xfrm>
            <a:off x="7236296" y="5661248"/>
            <a:ext cx="1540644" cy="985629"/>
          </a:xfrm>
          <a:prstGeom prst="rect">
            <a:avLst/>
          </a:prstGeom>
        </p:spPr>
      </p:pic>
      <p:sp>
        <p:nvSpPr>
          <p:cNvPr id="3" name="Pladsholder til indhold 2"/>
          <p:cNvSpPr>
            <a:spLocks noGrp="1"/>
          </p:cNvSpPr>
          <p:nvPr>
            <p:ph idx="1"/>
          </p:nvPr>
        </p:nvSpPr>
        <p:spPr>
          <a:xfrm>
            <a:off x="457200" y="303726"/>
            <a:ext cx="8229600" cy="6088330"/>
          </a:xfrm>
        </p:spPr>
        <p:txBody>
          <a:bodyPr>
            <a:noAutofit/>
          </a:bodyPr>
          <a:lstStyle/>
          <a:p>
            <a:pPr marL="0" indent="0">
              <a:lnSpc>
                <a:spcPct val="110000"/>
              </a:lnSpc>
              <a:buNone/>
            </a:pPr>
            <a:r>
              <a:rPr lang="da-DK" sz="1800" b="1" dirty="0">
                <a:latin typeface="Helvetica"/>
                <a:cs typeface="Helvetica"/>
              </a:rPr>
              <a:t>Hvad er et afsnit?</a:t>
            </a:r>
          </a:p>
          <a:p>
            <a:pPr marL="0" indent="0">
              <a:lnSpc>
                <a:spcPct val="110000"/>
              </a:lnSpc>
              <a:buNone/>
            </a:pPr>
            <a:r>
              <a:rPr lang="da-DK" sz="1800" dirty="0">
                <a:solidFill>
                  <a:srgbClr val="4F81BD"/>
                </a:solidFill>
                <a:latin typeface="Helvetica Light"/>
                <a:cs typeface="Helvetica Light"/>
              </a:rPr>
              <a:t>De fleste længere tekster er inddelt i kortere bidder kaldet afsnit. </a:t>
            </a:r>
            <a:r>
              <a:rPr lang="da-DK" sz="1800" dirty="0">
                <a:latin typeface="Helvetica Light"/>
                <a:cs typeface="Helvetica Light"/>
              </a:rPr>
              <a:t>Et afsnit er et stykke tekst, der begynder og slutter med et linjebrud. Et afsnit begynder altså på en ny linje og slutter med et punktum og et linjeskift. De fem linjer, du læser nu, udgør fx et afsnit. Ofte indledes afsnit desuden med en indrykning. Hvis der ikke anvendes indrykning, springes en linje over efter hvert afsnit.</a:t>
            </a:r>
          </a:p>
          <a:p>
            <a:pPr marL="0" indent="0">
              <a:lnSpc>
                <a:spcPct val="110000"/>
              </a:lnSpc>
              <a:buNone/>
            </a:pPr>
            <a:r>
              <a:rPr lang="da-DK" sz="1800" dirty="0" smtClean="0">
                <a:solidFill>
                  <a:srgbClr val="FFFF00"/>
                </a:solidFill>
                <a:latin typeface="Helvetica Light"/>
                <a:cs typeface="Helvetica Light"/>
              </a:rPr>
              <a:t>       </a:t>
            </a:r>
            <a:r>
              <a:rPr lang="da-DK" sz="1800" dirty="0" smtClean="0">
                <a:solidFill>
                  <a:srgbClr val="4F81BD"/>
                </a:solidFill>
                <a:latin typeface="Helvetica Light"/>
                <a:cs typeface="Helvetica Light"/>
              </a:rPr>
              <a:t>Det </a:t>
            </a:r>
            <a:r>
              <a:rPr lang="da-DK" sz="1800" dirty="0">
                <a:solidFill>
                  <a:srgbClr val="4F81BD"/>
                </a:solidFill>
                <a:latin typeface="Helvetica Light"/>
                <a:cs typeface="Helvetica Light"/>
              </a:rPr>
              <a:t>engelske ord for indrykning er </a:t>
            </a:r>
            <a:r>
              <a:rPr lang="da-DK" sz="1800" dirty="0" err="1">
                <a:solidFill>
                  <a:srgbClr val="4F81BD"/>
                </a:solidFill>
                <a:latin typeface="Helvetica Light"/>
                <a:cs typeface="Helvetica Light"/>
              </a:rPr>
              <a:t>paragraph</a:t>
            </a:r>
            <a:r>
              <a:rPr lang="da-DK" sz="1800" dirty="0">
                <a:solidFill>
                  <a:srgbClr val="4F81BD"/>
                </a:solidFill>
                <a:latin typeface="Helvetica Light"/>
                <a:cs typeface="Helvetica Light"/>
              </a:rPr>
              <a:t>. </a:t>
            </a:r>
            <a:r>
              <a:rPr lang="da-DK" sz="1800" dirty="0">
                <a:latin typeface="Helvetica Light"/>
                <a:cs typeface="Helvetica Light"/>
              </a:rPr>
              <a:t>Ordet kommer fra græsk </a:t>
            </a:r>
            <a:r>
              <a:rPr lang="da-DK" sz="1800" dirty="0" smtClean="0">
                <a:latin typeface="Helvetica Light"/>
                <a:cs typeface="Helvetica Light"/>
              </a:rPr>
              <a:t>og hentyder </a:t>
            </a:r>
            <a:r>
              <a:rPr lang="da-DK" sz="1800" dirty="0">
                <a:latin typeface="Helvetica Light"/>
                <a:cs typeface="Helvetica Light"/>
              </a:rPr>
              <a:t>til , at trykkere i gamle dage markerede et ny afsnit med et lille tegn ¶ i teksten margen, dvs. Ved siden af selve teksten (</a:t>
            </a:r>
            <a:r>
              <a:rPr lang="da-DK" sz="1800" dirty="0" err="1">
                <a:latin typeface="Helvetica Light"/>
                <a:cs typeface="Helvetica Light"/>
              </a:rPr>
              <a:t>para</a:t>
            </a:r>
            <a:r>
              <a:rPr lang="da-DK" sz="1800" dirty="0">
                <a:latin typeface="Helvetica Light"/>
                <a:cs typeface="Helvetica Light"/>
              </a:rPr>
              <a:t> = ved siden af, </a:t>
            </a:r>
            <a:r>
              <a:rPr lang="da-DK" sz="1800" dirty="0" err="1">
                <a:latin typeface="Helvetica Light"/>
                <a:cs typeface="Helvetica Light"/>
              </a:rPr>
              <a:t>graphe</a:t>
            </a:r>
            <a:r>
              <a:rPr lang="da-DK" sz="1800" dirty="0">
                <a:latin typeface="Helvetica Light"/>
                <a:cs typeface="Helvetica Light"/>
              </a:rPr>
              <a:t> = skrift).</a:t>
            </a:r>
          </a:p>
          <a:p>
            <a:pPr marL="0" indent="0">
              <a:lnSpc>
                <a:spcPct val="110000"/>
              </a:lnSpc>
              <a:buNone/>
            </a:pPr>
            <a:r>
              <a:rPr lang="da-DK" sz="1800" dirty="0" smtClean="0">
                <a:latin typeface="Helvetica Light"/>
                <a:cs typeface="Helvetica Light"/>
              </a:rPr>
              <a:t>       </a:t>
            </a:r>
            <a:r>
              <a:rPr lang="da-DK" sz="1800" dirty="0" smtClean="0">
                <a:solidFill>
                  <a:srgbClr val="4F81BD"/>
                </a:solidFill>
                <a:latin typeface="Helvetica Light"/>
                <a:cs typeface="Helvetica Light"/>
              </a:rPr>
              <a:t>Afsnitsinddeling </a:t>
            </a:r>
            <a:r>
              <a:rPr lang="da-DK" sz="1800" dirty="0">
                <a:solidFill>
                  <a:srgbClr val="4F81BD"/>
                </a:solidFill>
                <a:latin typeface="Helvetica Light"/>
                <a:cs typeface="Helvetica Light"/>
              </a:rPr>
              <a:t>gør en tekst lettere at læse, fordi inddelingen markerer, hvornår én meningshelhed er afsluttet, og den næste begynder. </a:t>
            </a:r>
            <a:r>
              <a:rPr lang="da-DK" sz="1800" dirty="0">
                <a:latin typeface="Helvetica Light"/>
                <a:cs typeface="Helvetica Light"/>
              </a:rPr>
              <a:t>Med meningshelhed menes et delemne af det overordnede emne, teksten handler om. Man kan sige, at et afsnit skal udgøre svaret på et afgrænset spørgsmål til emnet. Ofte vil spørgsmålet ikke være stillet direkte i teksten, men man kan tjekke, om et afsnit hænger sammen ved at formulere et spørgsmål til det.</a:t>
            </a:r>
          </a:p>
          <a:p>
            <a:pPr>
              <a:lnSpc>
                <a:spcPct val="110000"/>
              </a:lnSpc>
            </a:pPr>
            <a:endParaRPr lang="da-DK" sz="1800" dirty="0">
              <a:latin typeface="Helvetica Light"/>
              <a:cs typeface="Helvetica Light"/>
            </a:endParaRPr>
          </a:p>
        </p:txBody>
      </p:sp>
    </p:spTree>
    <p:extLst>
      <p:ext uri="{BB962C8B-B14F-4D97-AF65-F5344CB8AC3E}">
        <p14:creationId xmlns:p14="http://schemas.microsoft.com/office/powerpoint/2010/main" val="2937918276"/>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solidFill>
                  <a:srgbClr val="4F81BD"/>
                </a:solidFill>
                <a:latin typeface="Helvetica"/>
                <a:cs typeface="Helvetica"/>
              </a:rPr>
              <a:t>Øvelse 1: </a:t>
            </a:r>
            <a:r>
              <a:rPr lang="da-DK" dirty="0" smtClean="0">
                <a:latin typeface="Helvetica"/>
                <a:cs typeface="Helvetica"/>
              </a:rPr>
              <a:t>Afsnitselementer</a:t>
            </a:r>
            <a:endParaRPr lang="da-DK" dirty="0">
              <a:latin typeface="Helvetica"/>
              <a:cs typeface="Helvetica"/>
            </a:endParaRPr>
          </a:p>
        </p:txBody>
      </p:sp>
      <p:sp>
        <p:nvSpPr>
          <p:cNvPr id="3" name="Pladsholder til indhold 2"/>
          <p:cNvSpPr>
            <a:spLocks noGrp="1"/>
          </p:cNvSpPr>
          <p:nvPr>
            <p:ph idx="1"/>
          </p:nvPr>
        </p:nvSpPr>
        <p:spPr/>
        <p:txBody>
          <a:bodyPr/>
          <a:lstStyle/>
          <a:p>
            <a:pPr marL="514350" lvl="0" indent="-514350">
              <a:buFont typeface="+mj-lt"/>
              <a:buAutoNum type="alphaLcPeriod"/>
            </a:pPr>
            <a:r>
              <a:rPr lang="da-DK" dirty="0">
                <a:latin typeface="Helvetica Light"/>
                <a:cs typeface="Helvetica Light"/>
              </a:rPr>
              <a:t>Læs teksten ”Musiknøglen”</a:t>
            </a:r>
          </a:p>
          <a:p>
            <a:pPr marL="514350" lvl="0" indent="-514350">
              <a:buFont typeface="+mj-lt"/>
              <a:buAutoNum type="alphaLcPeriod"/>
            </a:pPr>
            <a:r>
              <a:rPr lang="da-DK" dirty="0">
                <a:latin typeface="Helvetica Light"/>
                <a:cs typeface="Helvetica Light"/>
              </a:rPr>
              <a:t>Formulér et spørgsmål til hvert afsnit, som I mener afsnittet besvarer</a:t>
            </a:r>
          </a:p>
          <a:p>
            <a:pPr marL="514350" lvl="0" indent="-514350">
              <a:buFont typeface="+mj-lt"/>
              <a:buAutoNum type="alphaLcPeriod"/>
            </a:pPr>
            <a:r>
              <a:rPr lang="da-DK" dirty="0">
                <a:latin typeface="Helvetica Light"/>
                <a:cs typeface="Helvetica Light"/>
              </a:rPr>
              <a:t>Udpeg emnesætningen i hvert afsnit </a:t>
            </a:r>
          </a:p>
          <a:p>
            <a:pPr marL="514350" lvl="0" indent="-514350">
              <a:buFont typeface="+mj-lt"/>
              <a:buAutoNum type="alphaLcPeriod"/>
            </a:pPr>
            <a:r>
              <a:rPr lang="da-DK" dirty="0">
                <a:latin typeface="Helvetica Light"/>
                <a:cs typeface="Helvetica Light"/>
              </a:rPr>
              <a:t>Hvad er støttesætningernes funktion i forhold til emnesætningen? Fx forklare, eksemplificere, begrunde </a:t>
            </a:r>
            <a:r>
              <a:rPr lang="da-DK" dirty="0" err="1">
                <a:latin typeface="Helvetica Light"/>
                <a:cs typeface="Helvetica Light"/>
              </a:rPr>
              <a:t>osv</a:t>
            </a:r>
            <a:endParaRPr lang="da-DK" dirty="0">
              <a:latin typeface="Helvetica Light"/>
              <a:cs typeface="Helvetica Light"/>
            </a:endParaRPr>
          </a:p>
          <a:p>
            <a:endParaRPr lang="da-DK" dirty="0">
              <a:latin typeface="Helvetica Light"/>
              <a:cs typeface="Helvetica Light"/>
            </a:endParaRPr>
          </a:p>
        </p:txBody>
      </p:sp>
      <p:pic>
        <p:nvPicPr>
          <p:cNvPr id="4" name="Billede 3"/>
          <p:cNvPicPr>
            <a:picLocks noChangeAspect="1"/>
          </p:cNvPicPr>
          <p:nvPr/>
        </p:nvPicPr>
        <p:blipFill>
          <a:blip r:embed="rId2"/>
          <a:stretch>
            <a:fillRect/>
          </a:stretch>
        </p:blipFill>
        <p:spPr>
          <a:xfrm>
            <a:off x="7236296" y="5661248"/>
            <a:ext cx="1540644" cy="985629"/>
          </a:xfrm>
          <a:prstGeom prst="rect">
            <a:avLst/>
          </a:prstGeom>
        </p:spPr>
      </p:pic>
    </p:spTree>
    <p:extLst>
      <p:ext uri="{BB962C8B-B14F-4D97-AF65-F5344CB8AC3E}">
        <p14:creationId xmlns:p14="http://schemas.microsoft.com/office/powerpoint/2010/main" val="2065914433"/>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indhold 2"/>
          <p:cNvSpPr>
            <a:spLocks noGrp="1"/>
          </p:cNvSpPr>
          <p:nvPr>
            <p:ph idx="1"/>
          </p:nvPr>
        </p:nvSpPr>
        <p:spPr>
          <a:xfrm>
            <a:off x="457200" y="524618"/>
            <a:ext cx="8229600" cy="5601545"/>
          </a:xfrm>
        </p:spPr>
        <p:txBody>
          <a:bodyPr>
            <a:noAutofit/>
          </a:bodyPr>
          <a:lstStyle/>
          <a:p>
            <a:pPr marL="0" indent="0">
              <a:buNone/>
            </a:pPr>
            <a:r>
              <a:rPr lang="da-DK" sz="2200" b="1" dirty="0">
                <a:latin typeface="Helvetica"/>
                <a:cs typeface="Helvetica"/>
              </a:rPr>
              <a:t>Musiknøglen</a:t>
            </a:r>
          </a:p>
          <a:p>
            <a:pPr marL="0" indent="0">
              <a:buNone/>
            </a:pPr>
            <a:r>
              <a:rPr lang="da-DK" sz="2200" dirty="0">
                <a:latin typeface="Helvetica Light"/>
                <a:cs typeface="Helvetica Light"/>
              </a:rPr>
              <a:t>Folkene bag ”Musiknøglen” mener, at der </a:t>
            </a:r>
            <a:r>
              <a:rPr lang="da-DK" sz="2200" dirty="0" smtClean="0">
                <a:latin typeface="Helvetica Light"/>
                <a:cs typeface="Helvetica Light"/>
              </a:rPr>
              <a:t>rundt </a:t>
            </a:r>
            <a:r>
              <a:rPr lang="da-DK" sz="2200" dirty="0">
                <a:latin typeface="Helvetica Light"/>
                <a:cs typeface="Helvetica Light"/>
              </a:rPr>
              <a:t>om sidder mange mennesker, som på en eller anden måder er interesseret i musik, men som ikke har mulighed for at udnytte deres interesse. Måske er der komponister, som har melodier, de kunne tænke sig at få brugt; forfattere, der kunne tænke sig at få brugt deres tekster; sangere, der mangler mulighed for at synge; musikere, der mangler nogen at spille sammen med.</a:t>
            </a:r>
          </a:p>
          <a:p>
            <a:pPr marL="0" indent="0">
              <a:buNone/>
            </a:pPr>
            <a:r>
              <a:rPr lang="da-DK" sz="2200" dirty="0" smtClean="0">
                <a:latin typeface="Helvetica Light"/>
                <a:cs typeface="Helvetica Light"/>
              </a:rPr>
              <a:t>       ”</a:t>
            </a:r>
            <a:r>
              <a:rPr lang="da-DK" sz="2200" dirty="0">
                <a:latin typeface="Helvetica Light"/>
                <a:cs typeface="Helvetica Light"/>
              </a:rPr>
              <a:t>Musiknøglen” skal være med til at åbne for alt dette. Den skal dels fungere som et kontaktforum mellem amatører med musik som nøgleordet, dels stå som arrangør af diverse festivals, koncerter o. lign. Inden for alle genrer af musikken.</a:t>
            </a:r>
          </a:p>
          <a:p>
            <a:pPr marL="0" indent="0" algn="r">
              <a:buNone/>
            </a:pPr>
            <a:r>
              <a:rPr lang="da-DK" sz="2200" dirty="0">
                <a:latin typeface="Helvetica Light"/>
                <a:cs typeface="Helvetica Light"/>
              </a:rPr>
              <a:t>(Valbybladet) </a:t>
            </a:r>
          </a:p>
        </p:txBody>
      </p:sp>
      <p:pic>
        <p:nvPicPr>
          <p:cNvPr id="4" name="Billede 3"/>
          <p:cNvPicPr>
            <a:picLocks noChangeAspect="1"/>
          </p:cNvPicPr>
          <p:nvPr/>
        </p:nvPicPr>
        <p:blipFill>
          <a:blip r:embed="rId2"/>
          <a:stretch>
            <a:fillRect/>
          </a:stretch>
        </p:blipFill>
        <p:spPr>
          <a:xfrm>
            <a:off x="7236296" y="5661248"/>
            <a:ext cx="1540644" cy="985629"/>
          </a:xfrm>
          <a:prstGeom prst="rect">
            <a:avLst/>
          </a:prstGeom>
        </p:spPr>
      </p:pic>
    </p:spTree>
    <p:extLst>
      <p:ext uri="{BB962C8B-B14F-4D97-AF65-F5344CB8AC3E}">
        <p14:creationId xmlns:p14="http://schemas.microsoft.com/office/powerpoint/2010/main" val="860989531"/>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Kontor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654</TotalTime>
  <Words>3572</Words>
  <Application>Microsoft Macintosh PowerPoint</Application>
  <PresentationFormat>Skærmshow (4:3)</PresentationFormat>
  <Paragraphs>96</Paragraphs>
  <Slides>21</Slides>
  <Notes>0</Notes>
  <HiddenSlides>0</HiddenSlides>
  <MMClips>0</MMClips>
  <ScaleCrop>false</ScaleCrop>
  <HeadingPairs>
    <vt:vector size="4" baseType="variant">
      <vt:variant>
        <vt:lpstr>Tema</vt:lpstr>
      </vt:variant>
      <vt:variant>
        <vt:i4>1</vt:i4>
      </vt:variant>
      <vt:variant>
        <vt:lpstr>Diastitler</vt:lpstr>
      </vt:variant>
      <vt:variant>
        <vt:i4>21</vt:i4>
      </vt:variant>
    </vt:vector>
  </HeadingPairs>
  <TitlesOfParts>
    <vt:vector size="22" baseType="lpstr">
      <vt:lpstr>Kontortema</vt:lpstr>
      <vt:lpstr>SKRIVEFAGET</vt:lpstr>
      <vt:lpstr>Hvad er et afsnit?</vt:lpstr>
      <vt:lpstr>Hvordan bygges et afsnit op?</vt:lpstr>
      <vt:lpstr>PowerPoint-præsentation</vt:lpstr>
      <vt:lpstr>PowerPoint-præsentation</vt:lpstr>
      <vt:lpstr>PowerPoint-præsentation</vt:lpstr>
      <vt:lpstr>PowerPoint-præsentation</vt:lpstr>
      <vt:lpstr>Øvelse 1: Afsnitselementer</vt:lpstr>
      <vt:lpstr>PowerPoint-præsentation</vt:lpstr>
      <vt:lpstr>PowerPoint-præsentation</vt:lpstr>
      <vt:lpstr>Øvelse 2: Lav afsnitsinddeling</vt:lpstr>
      <vt:lpstr>PowerPoint-præsentation</vt:lpstr>
      <vt:lpstr>PowerPoint-præsentation</vt:lpstr>
      <vt:lpstr>PowerPoint-præsentation</vt:lpstr>
      <vt:lpstr>PowerPoint-præsentation</vt:lpstr>
      <vt:lpstr>PowerPoint-præsentation</vt:lpstr>
      <vt:lpstr>PowerPoint-præsentation</vt:lpstr>
      <vt:lpstr>Øvelse 3: Emnesætninger</vt:lpstr>
      <vt:lpstr>PowerPoint-præsentation</vt:lpstr>
      <vt:lpstr>Øvelse 4: Lav kohærens!</vt:lpstr>
      <vt:lpstr>PowerPoint-præsentation</vt:lpstr>
    </vt:vector>
  </TitlesOfParts>
  <Company>Skanderborg Gymnasium</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SKRIVEFAGET</dc:title>
  <dc:creator>Søren Rasmussen</dc:creator>
  <cp:lastModifiedBy>Jakob Peter Thomsen</cp:lastModifiedBy>
  <cp:revision>69</cp:revision>
  <dcterms:created xsi:type="dcterms:W3CDTF">2012-06-21T07:47:33Z</dcterms:created>
  <dcterms:modified xsi:type="dcterms:W3CDTF">2015-11-24T20:05:13Z</dcterms:modified>
</cp:coreProperties>
</file>