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6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0768-9F2B-48B4-88E4-DF64B5E384D4}" type="datetimeFigureOut">
              <a:rPr lang="da-DK" smtClean="0"/>
              <a:pPr/>
              <a:t>18/11/15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068C-ED8C-448A-A4D3-EB69C48D84A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273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0768-9F2B-48B4-88E4-DF64B5E384D4}" type="datetimeFigureOut">
              <a:rPr lang="da-DK" smtClean="0"/>
              <a:pPr/>
              <a:t>18/11/15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068C-ED8C-448A-A4D3-EB69C48D84A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322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0768-9F2B-48B4-88E4-DF64B5E384D4}" type="datetimeFigureOut">
              <a:rPr lang="da-DK" smtClean="0"/>
              <a:pPr/>
              <a:t>18/11/15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068C-ED8C-448A-A4D3-EB69C48D84A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358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0768-9F2B-48B4-88E4-DF64B5E384D4}" type="datetimeFigureOut">
              <a:rPr lang="da-DK" smtClean="0"/>
              <a:pPr/>
              <a:t>18/11/15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068C-ED8C-448A-A4D3-EB69C48D84A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048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0768-9F2B-48B4-88E4-DF64B5E384D4}" type="datetimeFigureOut">
              <a:rPr lang="da-DK" smtClean="0"/>
              <a:pPr/>
              <a:t>18/11/15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068C-ED8C-448A-A4D3-EB69C48D84A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662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0768-9F2B-48B4-88E4-DF64B5E384D4}" type="datetimeFigureOut">
              <a:rPr lang="da-DK" smtClean="0"/>
              <a:pPr/>
              <a:t>18/11/15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068C-ED8C-448A-A4D3-EB69C48D84A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655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0768-9F2B-48B4-88E4-DF64B5E384D4}" type="datetimeFigureOut">
              <a:rPr lang="da-DK" smtClean="0"/>
              <a:pPr/>
              <a:t>18/11/15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068C-ED8C-448A-A4D3-EB69C48D84A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623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0768-9F2B-48B4-88E4-DF64B5E384D4}" type="datetimeFigureOut">
              <a:rPr lang="da-DK" smtClean="0"/>
              <a:pPr/>
              <a:t>18/11/15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068C-ED8C-448A-A4D3-EB69C48D84A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507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0768-9F2B-48B4-88E4-DF64B5E384D4}" type="datetimeFigureOut">
              <a:rPr lang="da-DK" smtClean="0"/>
              <a:pPr/>
              <a:t>18/11/15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068C-ED8C-448A-A4D3-EB69C48D84A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499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0768-9F2B-48B4-88E4-DF64B5E384D4}" type="datetimeFigureOut">
              <a:rPr lang="da-DK" smtClean="0"/>
              <a:pPr/>
              <a:t>18/11/15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068C-ED8C-448A-A4D3-EB69C48D84A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697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0768-9F2B-48B4-88E4-DF64B5E384D4}" type="datetimeFigureOut">
              <a:rPr lang="da-DK" smtClean="0"/>
              <a:pPr/>
              <a:t>18/11/15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068C-ED8C-448A-A4D3-EB69C48D84A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694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70768-9F2B-48B4-88E4-DF64B5E384D4}" type="datetimeFigureOut">
              <a:rPr lang="da-DK" smtClean="0"/>
              <a:pPr/>
              <a:t>18/11/15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D068C-ED8C-448A-A4D3-EB69C48D84A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161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SKRIVEFAGET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>
                <a:solidFill>
                  <a:srgbClr val="4F81BD"/>
                </a:solidFill>
                <a:latin typeface="Helvetica Light"/>
                <a:cs typeface="Helvetica Light"/>
              </a:rPr>
              <a:t>Modul 1: </a:t>
            </a:r>
            <a:r>
              <a:rPr lang="da-DK" dirty="0" smtClean="0">
                <a:latin typeface="Helvetica Light"/>
                <a:cs typeface="Helvetica Light"/>
              </a:rPr>
              <a:t>Skriveproces og struktur</a:t>
            </a:r>
          </a:p>
          <a:p>
            <a:r>
              <a:rPr lang="da-DK" dirty="0" smtClean="0">
                <a:solidFill>
                  <a:schemeClr val="accent1"/>
                </a:solidFill>
                <a:latin typeface="Helvetica Light"/>
                <a:cs typeface="Helvetica Light"/>
              </a:rPr>
              <a:t>Lektion 2: 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Fase 1: Idéudvikling og fokus</a:t>
            </a:r>
          </a:p>
          <a:p>
            <a:pPr algn="l"/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	 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     </a:t>
            </a:r>
          </a:p>
          <a:p>
            <a:pPr algn="l"/>
            <a:endParaRPr lang="da-DK" dirty="0" smtClean="0">
              <a:solidFill>
                <a:srgbClr val="FFFFFF"/>
              </a:solidFill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476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dirty="0" smtClean="0">
                <a:latin typeface="Helvetica"/>
                <a:cs typeface="Helvetica"/>
              </a:rPr>
              <a:t>Fase 1: De 7 trin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r>
              <a:rPr lang="da-DK" sz="2900" dirty="0" smtClean="0">
                <a:latin typeface="Helvetica Light"/>
                <a:cs typeface="Helvetica Light"/>
              </a:rPr>
              <a:t>Trin 1: Hurtigskrivning</a:t>
            </a:r>
          </a:p>
          <a:p>
            <a:r>
              <a:rPr lang="da-DK" sz="2900" dirty="0" smtClean="0">
                <a:latin typeface="Helvetica Light"/>
                <a:cs typeface="Helvetica Light"/>
              </a:rPr>
              <a:t>Trin 2: Hovedbudskab i en</a:t>
            </a:r>
            <a:r>
              <a:rPr lang="da-DK" sz="2900" dirty="0">
                <a:latin typeface="Helvetica Light"/>
                <a:cs typeface="Helvetica Light"/>
              </a:rPr>
              <a:t> </a:t>
            </a:r>
            <a:r>
              <a:rPr lang="da-DK" sz="2900" dirty="0" smtClean="0">
                <a:latin typeface="Helvetica Light"/>
                <a:cs typeface="Helvetica Light"/>
              </a:rPr>
              <a:t>sætning</a:t>
            </a:r>
          </a:p>
          <a:p>
            <a:r>
              <a:rPr lang="da-DK" sz="2900" dirty="0" smtClean="0">
                <a:latin typeface="Helvetica Light"/>
                <a:cs typeface="Helvetica Light"/>
              </a:rPr>
              <a:t>Trin 3: Omformulér sætningen til et spørgsmål</a:t>
            </a:r>
          </a:p>
          <a:p>
            <a:r>
              <a:rPr lang="da-DK" sz="2900" dirty="0" smtClean="0">
                <a:latin typeface="Helvetica Light"/>
                <a:cs typeface="Helvetica Light"/>
              </a:rPr>
              <a:t>Trin 4: </a:t>
            </a:r>
            <a:r>
              <a:rPr lang="da-DK" sz="2900" dirty="0">
                <a:latin typeface="Helvetica Light"/>
                <a:cs typeface="Helvetica Light"/>
              </a:rPr>
              <a:t>F</a:t>
            </a:r>
            <a:r>
              <a:rPr lang="da-DK" sz="2900" dirty="0" smtClean="0">
                <a:latin typeface="Helvetica Light"/>
                <a:cs typeface="Helvetica Light"/>
              </a:rPr>
              <a:t>ormulér alternative spørgsmål</a:t>
            </a:r>
          </a:p>
          <a:p>
            <a:r>
              <a:rPr lang="da-DK" sz="2900" dirty="0" smtClean="0">
                <a:latin typeface="Helvetica Light"/>
                <a:cs typeface="Helvetica Light"/>
              </a:rPr>
              <a:t>Trin 5: Diskutér, og vurdér de alternative spørgsmål</a:t>
            </a:r>
          </a:p>
          <a:p>
            <a:r>
              <a:rPr lang="da-DK" sz="2900" dirty="0" smtClean="0">
                <a:latin typeface="Helvetica Light"/>
                <a:cs typeface="Helvetica Light"/>
              </a:rPr>
              <a:t>Trin 6: Vælg et af de alternative spørgsmål</a:t>
            </a:r>
          </a:p>
          <a:p>
            <a:r>
              <a:rPr lang="da-DK" sz="2900" dirty="0" smtClean="0">
                <a:latin typeface="Helvetica Light"/>
                <a:cs typeface="Helvetica Light"/>
              </a:rPr>
              <a:t>Trin 7: Forklar og begrund valget</a:t>
            </a:r>
            <a:endParaRPr lang="da-DK" sz="29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De 3 faser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r>
              <a:rPr lang="da-DK" sz="1700" dirty="0" smtClean="0">
                <a:latin typeface="Helvetica Light"/>
                <a:cs typeface="Helvetica Light"/>
              </a:rPr>
              <a:t>Fase 1: </a:t>
            </a:r>
            <a:r>
              <a:rPr lang="da-DK" sz="1700" dirty="0" err="1" smtClean="0">
                <a:latin typeface="Helvetica Light"/>
                <a:cs typeface="Helvetica Light"/>
              </a:rPr>
              <a:t>Idéudvikling</a:t>
            </a:r>
            <a:r>
              <a:rPr lang="da-DK" sz="1700" dirty="0" smtClean="0">
                <a:latin typeface="Helvetica Light"/>
                <a:cs typeface="Helvetica Light"/>
              </a:rPr>
              <a:t> og fokus</a:t>
            </a:r>
          </a:p>
          <a:p>
            <a:pPr lvl="1"/>
            <a:r>
              <a:rPr lang="da-DK" sz="1700" dirty="0" smtClean="0">
                <a:latin typeface="Helvetica Light"/>
                <a:cs typeface="Helvetica Light"/>
              </a:rPr>
              <a:t>Indsamling af viden (indefra og udefra)</a:t>
            </a:r>
          </a:p>
          <a:p>
            <a:pPr lvl="1"/>
            <a:r>
              <a:rPr lang="da-DK" sz="1700" dirty="0" smtClean="0">
                <a:latin typeface="Helvetica Light"/>
                <a:cs typeface="Helvetica Light"/>
              </a:rPr>
              <a:t>Tænkeskrivning (hurtigskrivning)</a:t>
            </a:r>
          </a:p>
          <a:p>
            <a:pPr lvl="1"/>
            <a:r>
              <a:rPr lang="da-DK" sz="1700" dirty="0" smtClean="0">
                <a:latin typeface="Helvetica Light"/>
                <a:cs typeface="Helvetica Light"/>
              </a:rPr>
              <a:t>Målrette skrivearbejdet ved hjælp spørgsmål (heuristisk metode)</a:t>
            </a:r>
          </a:p>
          <a:p>
            <a:pPr lvl="1"/>
            <a:r>
              <a:rPr lang="da-DK" sz="1700" dirty="0" smtClean="0">
                <a:latin typeface="Helvetica Light"/>
                <a:cs typeface="Helvetica Light"/>
              </a:rPr>
              <a:t>Fokussætning – skabe et fokus i opgaven</a:t>
            </a:r>
          </a:p>
          <a:p>
            <a:r>
              <a:rPr lang="da-DK" sz="1700" dirty="0" smtClean="0">
                <a:latin typeface="Helvetica Light"/>
                <a:cs typeface="Helvetica Light"/>
              </a:rPr>
              <a:t>Fase 2: Skrive udkast</a:t>
            </a:r>
          </a:p>
          <a:p>
            <a:pPr lvl="1"/>
            <a:r>
              <a:rPr lang="da-DK" sz="1700" dirty="0" smtClean="0">
                <a:latin typeface="Helvetica Light"/>
                <a:cs typeface="Helvetica Light"/>
              </a:rPr>
              <a:t>Mind </a:t>
            </a:r>
            <a:r>
              <a:rPr lang="da-DK" sz="1700" dirty="0" err="1" smtClean="0">
                <a:latin typeface="Helvetica Light"/>
                <a:cs typeface="Helvetica Light"/>
              </a:rPr>
              <a:t>map</a:t>
            </a:r>
            <a:endParaRPr lang="da-DK" sz="1700" dirty="0" smtClean="0">
              <a:latin typeface="Helvetica Light"/>
              <a:cs typeface="Helvetica Light"/>
            </a:endParaRPr>
          </a:p>
          <a:p>
            <a:pPr lvl="1"/>
            <a:r>
              <a:rPr lang="da-DK" sz="1700" dirty="0" smtClean="0">
                <a:latin typeface="Helvetica Light"/>
                <a:cs typeface="Helvetica Light"/>
              </a:rPr>
              <a:t>Disposition</a:t>
            </a:r>
          </a:p>
          <a:p>
            <a:pPr lvl="1"/>
            <a:r>
              <a:rPr lang="da-DK" sz="1700" dirty="0" smtClean="0">
                <a:latin typeface="Helvetica Light"/>
                <a:cs typeface="Helvetica Light"/>
              </a:rPr>
              <a:t>Sammenhæng – skabe en ”rød tråd”</a:t>
            </a:r>
          </a:p>
          <a:p>
            <a:pPr lvl="2"/>
            <a:r>
              <a:rPr lang="da-DK" sz="1700" dirty="0" smtClean="0">
                <a:latin typeface="Helvetica Light"/>
                <a:cs typeface="Helvetica Light"/>
              </a:rPr>
              <a:t>I hele teksten (mellem afsnit)</a:t>
            </a:r>
          </a:p>
          <a:p>
            <a:pPr lvl="2"/>
            <a:r>
              <a:rPr lang="da-DK" sz="1700" dirty="0" smtClean="0">
                <a:latin typeface="Helvetica Light"/>
                <a:cs typeface="Helvetica Light"/>
              </a:rPr>
              <a:t>I det enkelte afsnit (mellem sætninger)</a:t>
            </a:r>
          </a:p>
          <a:p>
            <a:pPr lvl="1"/>
            <a:r>
              <a:rPr lang="da-DK" sz="1700" dirty="0" smtClean="0">
                <a:latin typeface="Helvetica Light"/>
                <a:cs typeface="Helvetica Light"/>
              </a:rPr>
              <a:t>5 afsnitsmetoden</a:t>
            </a:r>
          </a:p>
          <a:p>
            <a:pPr lvl="1"/>
            <a:r>
              <a:rPr lang="da-DK" sz="1700" dirty="0" smtClean="0">
                <a:latin typeface="Helvetica Light"/>
                <a:cs typeface="Helvetica Light"/>
              </a:rPr>
              <a:t>Indledning og konklusion </a:t>
            </a:r>
          </a:p>
          <a:p>
            <a:pPr marL="0" indent="0">
              <a:buNone/>
            </a:pPr>
            <a:r>
              <a:rPr lang="da-DK" sz="1700" dirty="0" smtClean="0">
                <a:latin typeface="Helvetica Light"/>
                <a:cs typeface="Helvetica Light"/>
              </a:rPr>
              <a:t>Fase 3: Korrekturlæsning </a:t>
            </a:r>
            <a:r>
              <a:rPr lang="da-DK" sz="1700" dirty="0">
                <a:latin typeface="Helvetica Light"/>
                <a:cs typeface="Helvetica Light"/>
              </a:rPr>
              <a:t>og redigering</a:t>
            </a:r>
          </a:p>
          <a:p>
            <a:pPr lvl="1"/>
            <a:r>
              <a:rPr lang="da-DK" sz="1700" dirty="0">
                <a:latin typeface="Helvetica Light"/>
                <a:cs typeface="Helvetica Light"/>
              </a:rPr>
              <a:t>Læse korrektur </a:t>
            </a:r>
            <a:endParaRPr lang="da-DK" sz="1700" dirty="0" smtClean="0">
              <a:latin typeface="Helvetica Light"/>
              <a:cs typeface="Helvetica Light"/>
            </a:endParaRPr>
          </a:p>
          <a:p>
            <a:pPr lvl="1"/>
            <a:r>
              <a:rPr lang="da-DK" sz="1700" dirty="0" smtClean="0">
                <a:latin typeface="Helvetica Light"/>
                <a:cs typeface="Helvetica Light"/>
              </a:rPr>
              <a:t>Omskrivning</a:t>
            </a:r>
            <a:r>
              <a:rPr lang="da-DK" sz="1700" dirty="0">
                <a:latin typeface="Helvetica Light"/>
                <a:cs typeface="Helvetica Light"/>
              </a:rPr>
              <a:t>!</a:t>
            </a:r>
          </a:p>
          <a:p>
            <a:endParaRPr lang="da-DK" sz="17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dirty="0" smtClean="0">
                <a:latin typeface="Helvetica"/>
                <a:cs typeface="Helvetica"/>
              </a:rPr>
              <a:t>Fase 1: Trin 2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da-DK" sz="2500" dirty="0" smtClean="0">
                <a:latin typeface="Helvetica Light"/>
                <a:cs typeface="Helvetica Light"/>
              </a:rPr>
              <a:t>Ud fra hurtigskrivningen, dine notater fra sidste lektion samt de notater, du har taget derhjemme, skal du nu vælge en sætning eller en passage, du synes er særlig god eller interessant.</a:t>
            </a:r>
          </a:p>
          <a:p>
            <a:r>
              <a:rPr lang="da-DK" sz="2500" dirty="0" smtClean="0">
                <a:latin typeface="Helvetica Light"/>
                <a:cs typeface="Helvetica Light"/>
              </a:rPr>
              <a:t>Du skal derefter omformulere denne sætning, så den fremstår som et hovedbudskab formuleret i én sætning. Den kan eksempelvis begynde med: </a:t>
            </a:r>
          </a:p>
          <a:p>
            <a:pPr lvl="1"/>
            <a:r>
              <a:rPr lang="da-DK" sz="2500" dirty="0" smtClean="0">
                <a:latin typeface="Helvetica Light"/>
                <a:cs typeface="Helvetica Light"/>
              </a:rPr>
              <a:t>Min hovedpointe er…</a:t>
            </a:r>
          </a:p>
          <a:p>
            <a:pPr lvl="1"/>
            <a:r>
              <a:rPr lang="da-DK" sz="2500" dirty="0" smtClean="0">
                <a:latin typeface="Helvetica Light"/>
                <a:cs typeface="Helvetica Light"/>
              </a:rPr>
              <a:t>Det, jeg prøver at få frem her, er…</a:t>
            </a:r>
          </a:p>
          <a:p>
            <a:r>
              <a:rPr lang="da-DK" sz="2500" dirty="0" smtClean="0">
                <a:latin typeface="Helvetica Light"/>
                <a:cs typeface="Helvetica Light"/>
              </a:rPr>
              <a:t>Undgå at lave en sætning med alt for mange led!</a:t>
            </a:r>
          </a:p>
          <a:p>
            <a:endParaRPr lang="da-DK" sz="2500" dirty="0" smtClean="0">
              <a:latin typeface="Helvetica Light"/>
              <a:cs typeface="Helvetica Light"/>
            </a:endParaRPr>
          </a:p>
          <a:p>
            <a:endParaRPr lang="da-DK" sz="2500" dirty="0">
              <a:latin typeface="Helvetica Light"/>
              <a:cs typeface="Helvetica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dirty="0" smtClean="0">
                <a:latin typeface="Helvetica"/>
                <a:cs typeface="Helvetica"/>
              </a:rPr>
              <a:t>Fase 1: Trin 3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da-DK" sz="2900" dirty="0" smtClean="0">
                <a:latin typeface="Helvetica Light"/>
                <a:cs typeface="Helvetica Light"/>
              </a:rPr>
              <a:t>Omformuler nu dit hovedbudskab til et spørgsmål. </a:t>
            </a:r>
          </a:p>
          <a:p>
            <a:pPr marL="822960" lvl="1" indent="-457200">
              <a:buFont typeface="+mj-lt"/>
              <a:buAutoNum type="arabicPeriod"/>
            </a:pPr>
            <a:r>
              <a:rPr lang="da-DK" sz="2400" dirty="0" smtClean="0">
                <a:latin typeface="Helvetica Light"/>
                <a:cs typeface="Helvetica Light"/>
              </a:rPr>
              <a:t>Stryg først den indledende sætning, for eksempel: ”det, jeg prøver at sige.” </a:t>
            </a:r>
          </a:p>
          <a:p>
            <a:pPr marL="822960" lvl="1" indent="-457200">
              <a:buFont typeface="+mj-lt"/>
              <a:buAutoNum type="arabicPeriod"/>
            </a:pPr>
            <a:r>
              <a:rPr lang="da-DK" sz="2400" dirty="0" smtClean="0">
                <a:latin typeface="Helvetica Light"/>
                <a:cs typeface="Helvetica Light"/>
              </a:rPr>
              <a:t>Derefter omformulerer du resten af sætningen til et spørgsmål. </a:t>
            </a:r>
          </a:p>
          <a:p>
            <a:pPr marL="822960" lvl="1" indent="-457200">
              <a:buFont typeface="+mj-lt"/>
              <a:buAutoNum type="arabicPeriod"/>
            </a:pPr>
            <a:r>
              <a:rPr lang="da-DK" sz="2400" dirty="0" smtClean="0">
                <a:latin typeface="Helvetica Light"/>
                <a:cs typeface="Helvetica Light"/>
              </a:rPr>
              <a:t>Vurdér om spørgsmålet er godt, interessant, muligt at svare på </a:t>
            </a:r>
            <a:endParaRPr lang="da-DK" sz="24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dirty="0" smtClean="0">
                <a:latin typeface="Helvetica"/>
                <a:cs typeface="Helvetica"/>
              </a:rPr>
              <a:t>Fase 1: Trin 4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dirty="0" smtClean="0">
                <a:latin typeface="Helvetica Light"/>
                <a:cs typeface="Helvetica Light"/>
              </a:rPr>
              <a:t>Formuler alternative versioner af det spørgsmål, som du sidder med fra forrige trin. Du kan fx</a:t>
            </a:r>
          </a:p>
          <a:p>
            <a:pPr lvl="1"/>
            <a:r>
              <a:rPr lang="da-DK" dirty="0">
                <a:latin typeface="Helvetica Light"/>
                <a:cs typeface="Helvetica Light"/>
              </a:rPr>
              <a:t>b</a:t>
            </a:r>
            <a:r>
              <a:rPr lang="da-DK" dirty="0" smtClean="0">
                <a:latin typeface="Helvetica Light"/>
                <a:cs typeface="Helvetica Light"/>
              </a:rPr>
              <a:t>ruge andre typer </a:t>
            </a:r>
            <a:r>
              <a:rPr lang="da-DK" dirty="0" err="1" smtClean="0">
                <a:latin typeface="Helvetica Light"/>
                <a:cs typeface="Helvetica Light"/>
              </a:rPr>
              <a:t>hv</a:t>
            </a:r>
            <a:r>
              <a:rPr lang="da-DK" dirty="0" smtClean="0">
                <a:latin typeface="Helvetica Light"/>
                <a:cs typeface="Helvetica Light"/>
              </a:rPr>
              <a:t>-spørgsmål (hvem, hvad, hvor, hvordan, hvorfor, hvornår, hvor længe…)</a:t>
            </a:r>
          </a:p>
          <a:p>
            <a:pPr lvl="1"/>
            <a:r>
              <a:rPr lang="da-DK" dirty="0">
                <a:latin typeface="Helvetica Light"/>
                <a:cs typeface="Helvetica Light"/>
              </a:rPr>
              <a:t>p</a:t>
            </a:r>
            <a:r>
              <a:rPr lang="da-DK" dirty="0" smtClean="0">
                <a:latin typeface="Helvetica Light"/>
                <a:cs typeface="Helvetica Light"/>
              </a:rPr>
              <a:t>røve at spidsformulere spørgsmålet ved at stille det på en overdrevet, provokerende eller naiv måde</a:t>
            </a:r>
          </a:p>
          <a:p>
            <a:pPr lvl="1"/>
            <a:r>
              <a:rPr lang="da-DK" dirty="0">
                <a:latin typeface="Helvetica Light"/>
                <a:cs typeface="Helvetica Light"/>
              </a:rPr>
              <a:t>o</a:t>
            </a:r>
            <a:r>
              <a:rPr lang="da-DK" dirty="0" smtClean="0">
                <a:latin typeface="Helvetica Light"/>
                <a:cs typeface="Helvetica Light"/>
              </a:rPr>
              <a:t>verveje om dit spørgsmål er et underspørgsmål til et mere overordnet spørgsmål – skriv det overordnede spørgsmål, hvis det er tilfældet</a:t>
            </a:r>
          </a:p>
          <a:p>
            <a:pPr lvl="1"/>
            <a:r>
              <a:rPr lang="da-DK" dirty="0">
                <a:latin typeface="Helvetica Light"/>
                <a:cs typeface="Helvetica Light"/>
              </a:rPr>
              <a:t>o</a:t>
            </a:r>
            <a:r>
              <a:rPr lang="da-DK" dirty="0" smtClean="0">
                <a:latin typeface="Helvetica Light"/>
                <a:cs typeface="Helvetica Light"/>
              </a:rPr>
              <a:t>verveje om dit spørgsmål kan gøres mere specifikt og konkret – gør det, hvis det kan</a:t>
            </a:r>
          </a:p>
          <a:p>
            <a:pPr lvl="1"/>
            <a:r>
              <a:rPr lang="da-DK" dirty="0">
                <a:latin typeface="Helvetica Light"/>
                <a:cs typeface="Helvetica Light"/>
              </a:rPr>
              <a:t>u</a:t>
            </a:r>
            <a:r>
              <a:rPr lang="da-DK" dirty="0" smtClean="0">
                <a:latin typeface="Helvetica Light"/>
                <a:cs typeface="Helvetica Light"/>
              </a:rPr>
              <a:t>ndersøge om dit spørgsmål kan deles op i flere led – hvis det kan, så gør det, og lav øvelsen for hvert led. </a:t>
            </a:r>
            <a:endParaRPr lang="da-DK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dirty="0" smtClean="0">
                <a:latin typeface="Helvetica"/>
                <a:cs typeface="Helvetica"/>
              </a:rPr>
              <a:t>Fase 1: Trin 5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dirty="0" smtClean="0">
                <a:latin typeface="Helvetica Light"/>
                <a:cs typeface="Helvetica Light"/>
              </a:rPr>
              <a:t>Diskuter jeres forskellige alternative spørgsmål med sidemanden </a:t>
            </a:r>
          </a:p>
          <a:p>
            <a:pPr lvl="1"/>
            <a:r>
              <a:rPr lang="da-DK" dirty="0" smtClean="0">
                <a:latin typeface="Helvetica Light"/>
                <a:cs typeface="Helvetica Light"/>
              </a:rPr>
              <a:t>Når I diskuterer, skal I vurdere og eventuelt forbedre hinandens spørgsmål. Er der nogen spørgsmål, der er bedre end andre? Hvorfor/hvorfor ikke? </a:t>
            </a:r>
          </a:p>
          <a:p>
            <a:pPr lvl="1"/>
            <a:r>
              <a:rPr lang="da-DK" dirty="0" smtClean="0">
                <a:latin typeface="Helvetica Light"/>
                <a:cs typeface="Helvetica Light"/>
              </a:rPr>
              <a:t>Det er vigtigt, at I i denne forbindelse gør jer tanker om, hvordan man kunne svare på spørgsmålet. </a:t>
            </a:r>
          </a:p>
          <a:p>
            <a:pPr lvl="2"/>
            <a:r>
              <a:rPr lang="da-DK" dirty="0" smtClean="0">
                <a:latin typeface="Helvetica Light"/>
                <a:cs typeface="Helvetica Light"/>
              </a:rPr>
              <a:t>Bliver man nysgerrig og får lyst til at finde svaret på spørgsmålet?</a:t>
            </a:r>
          </a:p>
          <a:p>
            <a:pPr lvl="2"/>
            <a:r>
              <a:rPr lang="da-DK" dirty="0" smtClean="0">
                <a:latin typeface="Helvetica Light"/>
                <a:cs typeface="Helvetica Light"/>
              </a:rPr>
              <a:t>Vil der komme nogen interessante svar ud af spørgsmålet? Hvilke? </a:t>
            </a:r>
          </a:p>
          <a:p>
            <a:pPr lvl="2"/>
            <a:r>
              <a:rPr lang="da-DK" dirty="0" smtClean="0">
                <a:latin typeface="Helvetica Light"/>
                <a:cs typeface="Helvetica Light"/>
              </a:rPr>
              <a:t>Kan man overhovedet svare på spørgsmålet? Er det for abstrakt og svært? </a:t>
            </a:r>
          </a:p>
          <a:p>
            <a:pPr lvl="2"/>
            <a:r>
              <a:rPr lang="da-DK" dirty="0" smtClean="0">
                <a:latin typeface="Helvetica Light"/>
                <a:cs typeface="Helvetica Light"/>
              </a:rPr>
              <a:t>Omvendt, hvis det er for let at svare på, er det måske ikke et interessant nok spørgsmål. Et spørgsmål, man kan svare ja eller nej på, er fx ikke særligt interessant.</a:t>
            </a:r>
          </a:p>
          <a:p>
            <a:pPr lvl="1"/>
            <a:r>
              <a:rPr lang="da-DK" dirty="0" smtClean="0">
                <a:latin typeface="Helvetica Light"/>
                <a:cs typeface="Helvetica Light"/>
              </a:rPr>
              <a:t>Når I er færdige med diskussionen, skal begge parter gerne føle, at de er blevet vejledt og hjulpet på vej mod at finde et godt spørgsmål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dirty="0" smtClean="0">
                <a:latin typeface="Helvetica"/>
                <a:cs typeface="Helvetica"/>
              </a:rPr>
              <a:t>Fase 1: Trin 6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Helvetica Light"/>
                <a:cs typeface="Helvetica Light"/>
              </a:rPr>
              <a:t>Udvælg det spørgsmål, som du mener, er det bedste spørgsmål. Det skal være et spørgsmål, som er interessant, og som du bliver nysgerrig efter at besvare. Og som kan besvares!</a:t>
            </a:r>
          </a:p>
          <a:p>
            <a:r>
              <a:rPr lang="da-DK" sz="2800" dirty="0" smtClean="0">
                <a:latin typeface="Helvetica Light"/>
                <a:cs typeface="Helvetica Light"/>
              </a:rPr>
              <a:t>På baggrund af din samtale med din kammerat kan du evt. gøre spørgsmålet bedre</a:t>
            </a:r>
          </a:p>
          <a:p>
            <a:r>
              <a:rPr lang="da-DK" sz="2800" dirty="0" smtClean="0">
                <a:latin typeface="Helvetica Light"/>
                <a:cs typeface="Helvetica Light"/>
              </a:rPr>
              <a:t>Skriv spørgsmålet øverst på et nyt stykke papir/et nyt dokument </a:t>
            </a:r>
            <a:endParaRPr lang="da-DK" sz="28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dirty="0" smtClean="0">
                <a:latin typeface="Helvetica"/>
                <a:cs typeface="Helvetica"/>
              </a:rPr>
              <a:t>Fase 1: Trin 7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700" dirty="0" smtClean="0">
                <a:latin typeface="Helvetica Light"/>
                <a:cs typeface="Helvetica Light"/>
              </a:rPr>
              <a:t>Forklar og begrund, hvorfor spørgsmålet er værd at stille og besvare </a:t>
            </a:r>
          </a:p>
          <a:p>
            <a:pPr lvl="1"/>
            <a:r>
              <a:rPr lang="da-DK" sz="2700" dirty="0" smtClean="0">
                <a:latin typeface="Helvetica Light"/>
                <a:cs typeface="Helvetica Light"/>
              </a:rPr>
              <a:t>Tag udgangspunkt i den vejledning, du netop har modtaget af din sidemand</a:t>
            </a:r>
          </a:p>
          <a:p>
            <a:pPr lvl="1"/>
            <a:r>
              <a:rPr lang="da-DK" sz="2700" dirty="0" smtClean="0">
                <a:latin typeface="Helvetica Light"/>
                <a:cs typeface="Helvetica Light"/>
              </a:rPr>
              <a:t>Skriv i eget tempo i 5 minutter om, hvorfor det er et godt spørgsmål, der er værd at stille</a:t>
            </a:r>
            <a:r>
              <a:rPr lang="da-DK" sz="2700" dirty="0">
                <a:latin typeface="Helvetica Light"/>
                <a:cs typeface="Helvetica Light"/>
              </a:rPr>
              <a:t> </a:t>
            </a:r>
            <a:r>
              <a:rPr lang="da-DK" sz="2700" dirty="0" smtClean="0">
                <a:latin typeface="Helvetica Light"/>
                <a:cs typeface="Helvetica Light"/>
              </a:rPr>
              <a:t>og besvare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TILLYKKE!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a-DK" sz="3800" dirty="0" smtClean="0">
              <a:latin typeface="Helvetica Light"/>
              <a:cs typeface="Helvetica Light"/>
            </a:endParaRPr>
          </a:p>
          <a:p>
            <a:pPr marL="0" indent="0" algn="ctr">
              <a:buNone/>
            </a:pPr>
            <a:r>
              <a:rPr lang="da-DK" sz="3800" dirty="0" smtClean="0">
                <a:latin typeface="Helvetica Light"/>
                <a:cs typeface="Helvetica Light"/>
              </a:rPr>
              <a:t>Du er nu klar til at gå i gang med at skrive din tekst</a:t>
            </a:r>
          </a:p>
          <a:p>
            <a:pPr marL="0" indent="0" algn="ctr">
              <a:buNone/>
            </a:pPr>
            <a:r>
              <a:rPr lang="da-DK" sz="10000" dirty="0" smtClean="0">
                <a:latin typeface="Helvetica Light"/>
                <a:cs typeface="Helvetica Light"/>
                <a:sym typeface="Wingdings"/>
              </a:rPr>
              <a:t></a:t>
            </a:r>
            <a:endParaRPr lang="da-DK" sz="100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968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732</Words>
  <Application>Microsoft Macintosh PowerPoint</Application>
  <PresentationFormat>Skærmshow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SKRIVEFAGET</vt:lpstr>
      <vt:lpstr>De 3 faser</vt:lpstr>
      <vt:lpstr>Fase 1: Trin 2</vt:lpstr>
      <vt:lpstr>Fase 1: Trin 3</vt:lpstr>
      <vt:lpstr>Fase 1: Trin 4</vt:lpstr>
      <vt:lpstr>Fase 1: Trin 5</vt:lpstr>
      <vt:lpstr>Fase 1: Trin 6</vt:lpstr>
      <vt:lpstr>Fase 1: Trin 7</vt:lpstr>
      <vt:lpstr>TILLYKKE!</vt:lpstr>
      <vt:lpstr>Fase 1: De 7 trin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Skridt på vejen mod ”den gode opgave”</dc:title>
  <dc:creator>admin</dc:creator>
  <cp:lastModifiedBy>Jakob Peter Thomsen</cp:lastModifiedBy>
  <cp:revision>41</cp:revision>
  <dcterms:created xsi:type="dcterms:W3CDTF">2010-11-29T09:14:00Z</dcterms:created>
  <dcterms:modified xsi:type="dcterms:W3CDTF">2015-11-18T12:30:38Z</dcterms:modified>
</cp:coreProperties>
</file>