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57" r:id="rId3"/>
    <p:sldId id="258" r:id="rId4"/>
    <p:sldId id="260" r:id="rId5"/>
    <p:sldId id="263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2" d="100"/>
          <a:sy n="102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80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969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173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24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140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346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77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12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459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5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509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C6EB-FE4F-6B42-B653-13895259A055}" type="datetimeFigureOut">
              <a:rPr lang="da-DK" smtClean="0"/>
              <a:pPr/>
              <a:t>24/11/15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A8E-54B6-A646-B38E-C4094E55B33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425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964488" cy="17526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Modul 1: </a:t>
            </a:r>
            <a:r>
              <a:rPr lang="da-DK" sz="2800" dirty="0" smtClean="0">
                <a:latin typeface="Helvetica Light"/>
                <a:cs typeface="Helvetica Light"/>
              </a:rPr>
              <a:t>Skriveproces og struktur</a:t>
            </a:r>
          </a:p>
          <a:p>
            <a:r>
              <a:rPr lang="da-DK" sz="28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Lektion 6: </a:t>
            </a:r>
            <a:r>
              <a:rPr lang="da-DK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Fase 3: Korrekturlæsning og redigering</a:t>
            </a:r>
          </a:p>
          <a:p>
            <a:pPr algn="l"/>
            <a:r>
              <a:rPr lang="da-DK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	 </a:t>
            </a:r>
            <a:r>
              <a:rPr lang="da-DK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    </a:t>
            </a:r>
          </a:p>
          <a:p>
            <a:pPr algn="l"/>
            <a:endParaRPr lang="da-DK" sz="2800" dirty="0" smtClean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1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Fase 2: At skrive udkast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900" dirty="0" smtClean="0">
                <a:latin typeface="Helvetica Light"/>
                <a:cs typeface="Helvetica Light"/>
              </a:rPr>
              <a:t>5 afsnitsmetoden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900" dirty="0" smtClean="0">
                <a:latin typeface="Helvetica Light"/>
                <a:cs typeface="Helvetica Light"/>
              </a:rPr>
              <a:t>Lav mindmap med stikord, udvælg 3 grene, og omform det til en disposition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900" dirty="0" smtClean="0">
                <a:latin typeface="Helvetica Light"/>
                <a:cs typeface="Helvetica Light"/>
              </a:rPr>
              <a:t>Skriv tre sætninger ud fra de tre grene i mindmappen, du har valgt ud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900" dirty="0" smtClean="0">
                <a:latin typeface="Helvetica Light"/>
                <a:cs typeface="Helvetica Light"/>
              </a:rPr>
              <a:t>Skriv to sætninger mere – en til indledning og en til afslutning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900" dirty="0" smtClean="0">
                <a:latin typeface="Helvetica Light"/>
                <a:cs typeface="Helvetica Light"/>
              </a:rPr>
              <a:t>Udvid alle fem sætninger til fem afsnit</a:t>
            </a:r>
          </a:p>
          <a:p>
            <a:pPr>
              <a:buNone/>
            </a:pPr>
            <a:endParaRPr lang="da-DK" sz="2900" dirty="0" smtClean="0">
              <a:latin typeface="Helvetica Light"/>
              <a:cs typeface="Helvetica Light"/>
            </a:endParaRPr>
          </a:p>
          <a:p>
            <a:pPr>
              <a:buNone/>
            </a:pPr>
            <a:endParaRPr lang="da-DK" sz="29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Fase 3: Korrekturlæsning 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Ofte skrive man bare ’derudaf’, når man skriver udkast. Det kan give god sammenhæng i teksten, men det kan også betyde, at man kommer til at lave nogle fejl undervejs.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Man læser korrektur på sin tekst for at sikre sig, at man har fået kommunikeret det, man ville, på en måde, som er hensigtsmæssig i forhold til fx opgavetypen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Det kan være en god hjælp at få andre til at læse korrektur på din tekst. 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Der er mange forskellige aspekter, man kan tage fat på, og det er vigtigt at have fokus på et (eller to) ad gangen – derfor skal der læses korrektur ad flere omgange</a:t>
            </a:r>
          </a:p>
          <a:p>
            <a:endParaRPr lang="da-DK" sz="2200" dirty="0" smtClean="0">
              <a:latin typeface="Helvetica Light"/>
              <a:cs typeface="Helvetica Light"/>
            </a:endParaRPr>
          </a:p>
          <a:p>
            <a:endParaRPr lang="da-DK" sz="2200" dirty="0" smtClean="0">
              <a:latin typeface="Helvetica Light"/>
              <a:cs typeface="Helvetica Light"/>
            </a:endParaRPr>
          </a:p>
          <a:p>
            <a:pPr>
              <a:buNone/>
            </a:pPr>
            <a:endParaRPr lang="da-DK" sz="2200" dirty="0" smtClean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smtClean="0">
                <a:latin typeface="Helvetica"/>
                <a:cs typeface="Helvetica"/>
              </a:rPr>
              <a:t/>
            </a:r>
            <a:br>
              <a:rPr lang="da-DK" dirty="0" smtClean="0">
                <a:latin typeface="Helvetica"/>
                <a:cs typeface="Helvetica"/>
              </a:rPr>
            </a:br>
            <a:r>
              <a:rPr lang="da-DK" dirty="0" smtClean="0">
                <a:latin typeface="Helvetica"/>
                <a:cs typeface="Helvetica"/>
              </a:rPr>
              <a:t>Fase 3: Korrekturlæsning</a:t>
            </a:r>
            <a:br>
              <a:rPr lang="da-DK" dirty="0" smtClean="0">
                <a:latin typeface="Helvetica"/>
                <a:cs typeface="Helvetica"/>
              </a:rPr>
            </a:b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900" dirty="0" smtClean="0">
                <a:latin typeface="Helvetica Light"/>
                <a:cs typeface="Helvetica Light"/>
              </a:rPr>
              <a:t>Man kan skelne mellem tre forskellige niveauer for korrekturlæsning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Indhold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Struktur</a:t>
            </a:r>
          </a:p>
          <a:p>
            <a:r>
              <a:rPr lang="da-DK" sz="2900" dirty="0" smtClean="0">
                <a:latin typeface="Helvetica Light"/>
                <a:cs typeface="Helvetica Light"/>
              </a:rPr>
              <a:t>Sprog</a:t>
            </a:r>
            <a:endParaRPr lang="da-DK" sz="29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900" dirty="0" smtClean="0">
                <a:latin typeface="Helvetica"/>
                <a:cs typeface="Helvetica"/>
              </a:rPr>
              <a:t>Fase 3: Korrekturlæsning på indhold</a:t>
            </a:r>
            <a:endParaRPr lang="da-DK" sz="39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Er der et klart – og godt – spørgsmål i indledningen? </a:t>
            </a:r>
            <a:endParaRPr lang="da-DK" sz="2200" dirty="0">
              <a:latin typeface="Helvetica Light"/>
              <a:cs typeface="Helvetica Light"/>
            </a:endParaRPr>
          </a:p>
          <a:p>
            <a:r>
              <a:rPr lang="da-DK" sz="2200" dirty="0" smtClean="0">
                <a:latin typeface="Helvetica Light"/>
                <a:cs typeface="Helvetica Light"/>
              </a:rPr>
              <a:t>Kommer teksten i dybden med emnet i de enkelte afsnit? Er der noget der skal uddybes? Er der noget der er overflødigt?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Er </a:t>
            </a:r>
            <a:r>
              <a:rPr lang="da-DK" sz="2200" dirty="0">
                <a:latin typeface="Helvetica Light"/>
                <a:cs typeface="Helvetica Light"/>
              </a:rPr>
              <a:t>der er klar </a:t>
            </a:r>
            <a:r>
              <a:rPr lang="da-DK" sz="2200" dirty="0" smtClean="0">
                <a:latin typeface="Helvetica Light"/>
                <a:cs typeface="Helvetica Light"/>
              </a:rPr>
              <a:t>konklusion, hvor der er et tydeligt svar på spørgsmålet fra indledningen?</a:t>
            </a:r>
          </a:p>
          <a:p>
            <a:pPr marL="457200" lvl="1" indent="0">
              <a:buNone/>
            </a:pPr>
            <a:endParaRPr lang="da-DK" sz="2200" dirty="0" smtClean="0">
              <a:solidFill>
                <a:srgbClr val="FF0000"/>
              </a:solidFill>
              <a:latin typeface="Helvetica Light"/>
              <a:cs typeface="Helvetica Light"/>
            </a:endParaRPr>
          </a:p>
          <a:p>
            <a:pPr marL="457200" lvl="1" indent="0">
              <a:buNone/>
            </a:pPr>
            <a:r>
              <a:rPr lang="da-DK" sz="22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Opgave: </a:t>
            </a:r>
            <a:r>
              <a:rPr lang="da-DK" sz="2200" dirty="0" smtClean="0">
                <a:latin typeface="Helvetica Light"/>
                <a:cs typeface="Helvetica Light"/>
              </a:rPr>
              <a:t>Byt tekst med sidemanden og svar på ovenstående spørgsmål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900" dirty="0" smtClean="0">
                <a:latin typeface="Helvetica"/>
                <a:cs typeface="Helvetica"/>
              </a:rPr>
              <a:t>Fase 3: Korrekturlæsning på struktur</a:t>
            </a:r>
            <a:endParaRPr lang="da-DK" sz="39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Er der en tydelig rød tråd i opgaven?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Er der en logisk sammenhæng mellem de enkelte afsnit? Måske skal nogle afsnit flyttes?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Starter hvert afsnit med en emnesætning, </a:t>
            </a:r>
            <a:r>
              <a:rPr lang="da-DK" sz="2200" dirty="0">
                <a:latin typeface="Helvetica Light"/>
                <a:cs typeface="Helvetica Light"/>
              </a:rPr>
              <a:t>som resten af afsnittet holder sig </a:t>
            </a:r>
            <a:r>
              <a:rPr lang="da-DK" sz="2200" dirty="0" smtClean="0">
                <a:latin typeface="Helvetica Light"/>
                <a:cs typeface="Helvetica Light"/>
              </a:rPr>
              <a:t>til?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Er der en hensigtsmæssig inddeling i afsnit? Eller skal nogle afsnit slås sammen og andre deles op?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Er der sammenhæng mellem indledning og afslutning?</a:t>
            </a:r>
          </a:p>
          <a:p>
            <a:pPr marL="457200" lvl="1" indent="0">
              <a:buNone/>
            </a:pPr>
            <a:endParaRPr lang="da-DK" sz="2200" dirty="0" smtClean="0">
              <a:solidFill>
                <a:srgbClr val="FF0000"/>
              </a:solidFill>
              <a:latin typeface="Helvetica Light"/>
              <a:cs typeface="Helvetica Light"/>
            </a:endParaRPr>
          </a:p>
          <a:p>
            <a:pPr marL="457200" lvl="1" indent="0">
              <a:buNone/>
            </a:pPr>
            <a:r>
              <a:rPr lang="da-DK" sz="22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Opgave</a:t>
            </a:r>
            <a:r>
              <a:rPr lang="da-DK" sz="2200" dirty="0">
                <a:solidFill>
                  <a:srgbClr val="4F81BD"/>
                </a:solidFill>
                <a:latin typeface="Helvetica Light"/>
                <a:cs typeface="Helvetica Light"/>
              </a:rPr>
              <a:t>: </a:t>
            </a:r>
            <a:r>
              <a:rPr lang="da-DK" sz="2200" dirty="0">
                <a:latin typeface="Helvetica Light"/>
                <a:cs typeface="Helvetica Light"/>
              </a:rPr>
              <a:t>Byt tekst med sidemanden og svar på ovenstående spørgsmål</a:t>
            </a:r>
          </a:p>
          <a:p>
            <a:pPr lvl="1"/>
            <a:endParaRPr lang="da-DK" sz="2200" dirty="0" smtClean="0">
              <a:latin typeface="Helvetica Light"/>
              <a:cs typeface="Helvetica Light"/>
            </a:endParaRPr>
          </a:p>
          <a:p>
            <a:pPr lvl="1"/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5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900" dirty="0" smtClean="0">
                <a:latin typeface="Helvetica"/>
                <a:cs typeface="Helvetica"/>
              </a:rPr>
              <a:t>Fase 3: Korrekturlæsning på sprog</a:t>
            </a:r>
            <a:endParaRPr lang="da-DK" sz="39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Er mit sprog skriftsprog (og ikke talesprog)?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Passer mit sprog (fx ordforråd) i forhold til tekstgenren og til læseren?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Er mine formuleringer præcise? 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Er der lange indviklede sætninger, som kan være vanskelige at forstå for læseren? </a:t>
            </a:r>
            <a:r>
              <a:rPr lang="da-DK" sz="2200" dirty="0">
                <a:latin typeface="Helvetica Light"/>
                <a:cs typeface="Helvetica Light"/>
              </a:rPr>
              <a:t>S</a:t>
            </a:r>
            <a:r>
              <a:rPr lang="da-DK" sz="2200" dirty="0" smtClean="0">
                <a:latin typeface="Helvetica Light"/>
                <a:cs typeface="Helvetica Light"/>
              </a:rPr>
              <a:t>kal der måske sættes flere punktummer?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Er mit sprog grammatisk korrekt?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Har jeg fået sat alle kommaerne, hvor de skal stå?</a:t>
            </a:r>
          </a:p>
          <a:p>
            <a:pPr lvl="1"/>
            <a:endParaRPr lang="da-DK" sz="2200" dirty="0">
              <a:latin typeface="Helvetica Light"/>
              <a:cs typeface="Helvetica Light"/>
            </a:endParaRPr>
          </a:p>
          <a:p>
            <a:pPr marL="457200" lvl="1" indent="0">
              <a:buNone/>
            </a:pPr>
            <a:r>
              <a:rPr lang="da-DK" sz="2200" dirty="0">
                <a:solidFill>
                  <a:srgbClr val="4F81BD"/>
                </a:solidFill>
                <a:latin typeface="Helvetica Light"/>
                <a:cs typeface="Helvetica Light"/>
              </a:rPr>
              <a:t>Opgave: </a:t>
            </a:r>
            <a:r>
              <a:rPr lang="da-DK" sz="2200" dirty="0">
                <a:latin typeface="Helvetica Light"/>
                <a:cs typeface="Helvetica Light"/>
              </a:rPr>
              <a:t>Byt tekst med sidemanden og svar på ovenstående spørgsmål</a:t>
            </a:r>
          </a:p>
          <a:p>
            <a:pPr lvl="1"/>
            <a:endParaRPr lang="da-DK" sz="2200" dirty="0" smtClean="0">
              <a:latin typeface="Helvetica Light"/>
              <a:cs typeface="Helvetica Light"/>
            </a:endParaRPr>
          </a:p>
          <a:p>
            <a:pPr lvl="1"/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1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dirty="0" smtClean="0">
                <a:solidFill>
                  <a:srgbClr val="4F81BD"/>
                </a:solidFill>
                <a:latin typeface="Helvetica"/>
                <a:cs typeface="Helvetica"/>
              </a:rPr>
              <a:t>Opgave: </a:t>
            </a:r>
            <a:r>
              <a:rPr lang="da-DK" sz="3600" dirty="0" smtClean="0">
                <a:latin typeface="Helvetica"/>
                <a:cs typeface="Helvetica"/>
              </a:rPr>
              <a:t>Korrekturlæsning og redigering</a:t>
            </a:r>
            <a:endParaRPr lang="da-DK" sz="3600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3100" dirty="0" smtClean="0">
                <a:latin typeface="Helvetica Light"/>
                <a:cs typeface="Helvetica Light"/>
              </a:rPr>
              <a:t>Rediger din tekst ud fra den respons, du har fået fra sidemanden.</a:t>
            </a:r>
            <a:endParaRPr lang="da-DK" sz="31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3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463</Words>
  <Application>Microsoft Macintosh PowerPoint</Application>
  <PresentationFormat>Skærmshow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SKRIVEFAGET</vt:lpstr>
      <vt:lpstr> Fase 2: At skrive udkast </vt:lpstr>
      <vt:lpstr> Fase 3: Korrekturlæsning  </vt:lpstr>
      <vt:lpstr> Fase 3: Korrekturlæsning </vt:lpstr>
      <vt:lpstr>Fase 3: Korrekturlæsning på indhold</vt:lpstr>
      <vt:lpstr>Fase 3: Korrekturlæsning på struktur</vt:lpstr>
      <vt:lpstr>Fase 3: Korrekturlæsning på sprog</vt:lpstr>
      <vt:lpstr>Opgave: Korrekturlæsning og redigering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Skridt på vejen til ”den gode opgave”</dc:title>
  <dc:creator>Jesper Strøm</dc:creator>
  <cp:lastModifiedBy>Jakob Peter Thomsen</cp:lastModifiedBy>
  <cp:revision>27</cp:revision>
  <dcterms:created xsi:type="dcterms:W3CDTF">2010-12-13T16:08:56Z</dcterms:created>
  <dcterms:modified xsi:type="dcterms:W3CDTF">2015-11-24T15:19:58Z</dcterms:modified>
</cp:coreProperties>
</file>