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68" r:id="rId2"/>
    <p:sldId id="258" r:id="rId3"/>
    <p:sldId id="256" r:id="rId4"/>
    <p:sldId id="259" r:id="rId5"/>
    <p:sldId id="265" r:id="rId6"/>
    <p:sldId id="266" r:id="rId7"/>
    <p:sldId id="269" r:id="rId8"/>
    <p:sldId id="260" r:id="rId9"/>
    <p:sldId id="261" r:id="rId10"/>
    <p:sldId id="262" r:id="rId11"/>
    <p:sldId id="263" r:id="rId12"/>
    <p:sldId id="270" r:id="rId13"/>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8" d="100"/>
          <a:sy n="98" d="100"/>
        </p:scale>
        <p:origin x="-12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F1A64D93-262F-0E43-87A1-0E89331D73AF}"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132A5FC-C116-9243-BE93-4B40F48D55B6}" type="slidenum">
              <a:rPr lang="da-DK" smtClean="0"/>
              <a:pPr/>
              <a:t>‹nr.›</a:t>
            </a:fld>
            <a:endParaRPr lang="da-DK"/>
          </a:p>
        </p:txBody>
      </p:sp>
    </p:spTree>
    <p:extLst>
      <p:ext uri="{BB962C8B-B14F-4D97-AF65-F5344CB8AC3E}">
        <p14:creationId xmlns:p14="http://schemas.microsoft.com/office/powerpoint/2010/main" val="267771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1A64D93-262F-0E43-87A1-0E89331D73AF}"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132A5FC-C116-9243-BE93-4B40F48D55B6}" type="slidenum">
              <a:rPr lang="da-DK" smtClean="0"/>
              <a:pPr/>
              <a:t>‹nr.›</a:t>
            </a:fld>
            <a:endParaRPr lang="da-DK"/>
          </a:p>
        </p:txBody>
      </p:sp>
    </p:spTree>
    <p:extLst>
      <p:ext uri="{BB962C8B-B14F-4D97-AF65-F5344CB8AC3E}">
        <p14:creationId xmlns:p14="http://schemas.microsoft.com/office/powerpoint/2010/main" val="3401289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1A64D93-262F-0E43-87A1-0E89331D73AF}"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132A5FC-C116-9243-BE93-4B40F48D55B6}" type="slidenum">
              <a:rPr lang="da-DK" smtClean="0"/>
              <a:pPr/>
              <a:t>‹nr.›</a:t>
            </a:fld>
            <a:endParaRPr lang="da-DK"/>
          </a:p>
        </p:txBody>
      </p:sp>
    </p:spTree>
    <p:extLst>
      <p:ext uri="{BB962C8B-B14F-4D97-AF65-F5344CB8AC3E}">
        <p14:creationId xmlns:p14="http://schemas.microsoft.com/office/powerpoint/2010/main" val="121201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1A64D93-262F-0E43-87A1-0E89331D73AF}"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132A5FC-C116-9243-BE93-4B40F48D55B6}" type="slidenum">
              <a:rPr lang="da-DK" smtClean="0"/>
              <a:pPr/>
              <a:t>‹nr.›</a:t>
            </a:fld>
            <a:endParaRPr lang="da-DK"/>
          </a:p>
        </p:txBody>
      </p:sp>
    </p:spTree>
    <p:extLst>
      <p:ext uri="{BB962C8B-B14F-4D97-AF65-F5344CB8AC3E}">
        <p14:creationId xmlns:p14="http://schemas.microsoft.com/office/powerpoint/2010/main" val="228808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F1A64D93-262F-0E43-87A1-0E89331D73AF}"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132A5FC-C116-9243-BE93-4B40F48D55B6}" type="slidenum">
              <a:rPr lang="da-DK" smtClean="0"/>
              <a:pPr/>
              <a:t>‹nr.›</a:t>
            </a:fld>
            <a:endParaRPr lang="da-DK"/>
          </a:p>
        </p:txBody>
      </p:sp>
    </p:spTree>
    <p:extLst>
      <p:ext uri="{BB962C8B-B14F-4D97-AF65-F5344CB8AC3E}">
        <p14:creationId xmlns:p14="http://schemas.microsoft.com/office/powerpoint/2010/main" val="90012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F1A64D93-262F-0E43-87A1-0E89331D73AF}" type="datetimeFigureOut">
              <a:rPr lang="da-DK" smtClean="0"/>
              <a:pPr/>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132A5FC-C116-9243-BE93-4B40F48D55B6}" type="slidenum">
              <a:rPr lang="da-DK" smtClean="0"/>
              <a:pPr/>
              <a:t>‹nr.›</a:t>
            </a:fld>
            <a:endParaRPr lang="da-DK"/>
          </a:p>
        </p:txBody>
      </p:sp>
    </p:spTree>
    <p:extLst>
      <p:ext uri="{BB962C8B-B14F-4D97-AF65-F5344CB8AC3E}">
        <p14:creationId xmlns:p14="http://schemas.microsoft.com/office/powerpoint/2010/main" val="39106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F1A64D93-262F-0E43-87A1-0E89331D73AF}" type="datetimeFigureOut">
              <a:rPr lang="da-DK" smtClean="0"/>
              <a:pPr/>
              <a:t>24/11/15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6132A5FC-C116-9243-BE93-4B40F48D55B6}" type="slidenum">
              <a:rPr lang="da-DK" smtClean="0"/>
              <a:pPr/>
              <a:t>‹nr.›</a:t>
            </a:fld>
            <a:endParaRPr lang="da-DK"/>
          </a:p>
        </p:txBody>
      </p:sp>
    </p:spTree>
    <p:extLst>
      <p:ext uri="{BB962C8B-B14F-4D97-AF65-F5344CB8AC3E}">
        <p14:creationId xmlns:p14="http://schemas.microsoft.com/office/powerpoint/2010/main" val="1644950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F1A64D93-262F-0E43-87A1-0E89331D73AF}" type="datetimeFigureOut">
              <a:rPr lang="da-DK" smtClean="0"/>
              <a:pPr/>
              <a:t>24/11/15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132A5FC-C116-9243-BE93-4B40F48D55B6}" type="slidenum">
              <a:rPr lang="da-DK" smtClean="0"/>
              <a:pPr/>
              <a:t>‹nr.›</a:t>
            </a:fld>
            <a:endParaRPr lang="da-DK"/>
          </a:p>
        </p:txBody>
      </p:sp>
    </p:spTree>
    <p:extLst>
      <p:ext uri="{BB962C8B-B14F-4D97-AF65-F5344CB8AC3E}">
        <p14:creationId xmlns:p14="http://schemas.microsoft.com/office/powerpoint/2010/main" val="34672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F1A64D93-262F-0E43-87A1-0E89331D73AF}" type="datetimeFigureOut">
              <a:rPr lang="da-DK" smtClean="0"/>
              <a:pPr/>
              <a:t>24/11/15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6132A5FC-C116-9243-BE93-4B40F48D55B6}" type="slidenum">
              <a:rPr lang="da-DK" smtClean="0"/>
              <a:pPr/>
              <a:t>‹nr.›</a:t>
            </a:fld>
            <a:endParaRPr lang="da-DK"/>
          </a:p>
        </p:txBody>
      </p:sp>
    </p:spTree>
    <p:extLst>
      <p:ext uri="{BB962C8B-B14F-4D97-AF65-F5344CB8AC3E}">
        <p14:creationId xmlns:p14="http://schemas.microsoft.com/office/powerpoint/2010/main" val="183275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F1A64D93-262F-0E43-87A1-0E89331D73AF}" type="datetimeFigureOut">
              <a:rPr lang="da-DK" smtClean="0"/>
              <a:pPr/>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132A5FC-C116-9243-BE93-4B40F48D55B6}" type="slidenum">
              <a:rPr lang="da-DK" smtClean="0"/>
              <a:pPr/>
              <a:t>‹nr.›</a:t>
            </a:fld>
            <a:endParaRPr lang="da-DK"/>
          </a:p>
        </p:txBody>
      </p:sp>
    </p:spTree>
    <p:extLst>
      <p:ext uri="{BB962C8B-B14F-4D97-AF65-F5344CB8AC3E}">
        <p14:creationId xmlns:p14="http://schemas.microsoft.com/office/powerpoint/2010/main" val="2376558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F1A64D93-262F-0E43-87A1-0E89331D73AF}" type="datetimeFigureOut">
              <a:rPr lang="da-DK" smtClean="0"/>
              <a:pPr/>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132A5FC-C116-9243-BE93-4B40F48D55B6}" type="slidenum">
              <a:rPr lang="da-DK" smtClean="0"/>
              <a:pPr/>
              <a:t>‹nr.›</a:t>
            </a:fld>
            <a:endParaRPr lang="da-DK"/>
          </a:p>
        </p:txBody>
      </p:sp>
    </p:spTree>
    <p:extLst>
      <p:ext uri="{BB962C8B-B14F-4D97-AF65-F5344CB8AC3E}">
        <p14:creationId xmlns:p14="http://schemas.microsoft.com/office/powerpoint/2010/main" val="32044477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64D93-262F-0E43-87A1-0E89331D73AF}" type="datetimeFigureOut">
              <a:rPr lang="da-DK" smtClean="0"/>
              <a:pPr/>
              <a:t>24/11/15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2A5FC-C116-9243-BE93-4B40F48D55B6}" type="slidenum">
              <a:rPr lang="da-DK" smtClean="0"/>
              <a:pPr/>
              <a:t>‹nr.›</a:t>
            </a:fld>
            <a:endParaRPr lang="da-DK"/>
          </a:p>
        </p:txBody>
      </p:sp>
    </p:spTree>
    <p:extLst>
      <p:ext uri="{BB962C8B-B14F-4D97-AF65-F5344CB8AC3E}">
        <p14:creationId xmlns:p14="http://schemas.microsoft.com/office/powerpoint/2010/main" val="1414780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p:txBody>
          <a:bodyPr>
            <a:normAutofit/>
          </a:bodyPr>
          <a:lstStyle/>
          <a:p>
            <a:r>
              <a:rPr lang="da-DK" dirty="0" smtClean="0">
                <a:solidFill>
                  <a:srgbClr val="4F81BD"/>
                </a:solidFill>
                <a:latin typeface="Helvetica Light"/>
                <a:cs typeface="Helvetica Light"/>
              </a:rPr>
              <a:t>Modul 1: </a:t>
            </a:r>
            <a:r>
              <a:rPr lang="da-DK" dirty="0" smtClean="0">
                <a:latin typeface="Helvetica Light"/>
                <a:cs typeface="Helvetica Light"/>
              </a:rPr>
              <a:t>Skriveproces og struktur</a:t>
            </a:r>
          </a:p>
          <a:p>
            <a:r>
              <a:rPr lang="da-DK" dirty="0" smtClean="0">
                <a:solidFill>
                  <a:schemeClr val="accent1"/>
                </a:solidFill>
                <a:latin typeface="Helvetica Light"/>
                <a:cs typeface="Helvetica Light"/>
              </a:rPr>
              <a:t>Lektion 3-5: </a:t>
            </a:r>
            <a:r>
              <a:rPr lang="da-DK" dirty="0" smtClean="0">
                <a:solidFill>
                  <a:schemeClr val="bg1">
                    <a:lumMod val="50000"/>
                  </a:schemeClr>
                </a:solidFill>
                <a:latin typeface="Helvetica Light"/>
                <a:cs typeface="Helvetica Light"/>
              </a:rPr>
              <a:t>Fase 2: Skrive udkast</a:t>
            </a:r>
          </a:p>
          <a:p>
            <a:pPr algn="l"/>
            <a:r>
              <a:rPr lang="da-DK" dirty="0">
                <a:solidFill>
                  <a:schemeClr val="bg1">
                    <a:lumMod val="50000"/>
                  </a:schemeClr>
                </a:solidFill>
                <a:latin typeface="Helvetica Light"/>
                <a:cs typeface="Helvetica Light"/>
              </a:rPr>
              <a:t>	 </a:t>
            </a:r>
            <a:r>
              <a:rPr lang="da-DK" dirty="0" smtClean="0">
                <a:solidFill>
                  <a:schemeClr val="bg1">
                    <a:lumMod val="50000"/>
                  </a:schemeClr>
                </a:solidFill>
                <a:latin typeface="Helvetica Light"/>
                <a:cs typeface="Helvetica Light"/>
              </a:rPr>
              <a:t>     </a:t>
            </a:r>
          </a:p>
          <a:p>
            <a:pPr algn="l"/>
            <a:endParaRPr lang="da-DK" dirty="0" smtClean="0">
              <a:solidFill>
                <a:srgbClr val="FFFFFF"/>
              </a:solidFill>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612591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4000" dirty="0" smtClean="0">
                <a:latin typeface="Helvetica"/>
                <a:cs typeface="Helvetica"/>
              </a:rPr>
              <a:t>Fase 2: 3. trin</a:t>
            </a:r>
            <a:endParaRPr lang="da-DK" sz="4000" dirty="0">
              <a:latin typeface="Helvetica"/>
              <a:cs typeface="Helvetica"/>
            </a:endParaRPr>
          </a:p>
        </p:txBody>
      </p:sp>
      <p:sp>
        <p:nvSpPr>
          <p:cNvPr id="3" name="Pladsholder til indhold 2"/>
          <p:cNvSpPr>
            <a:spLocks noGrp="1"/>
          </p:cNvSpPr>
          <p:nvPr>
            <p:ph idx="1"/>
          </p:nvPr>
        </p:nvSpPr>
        <p:spPr>
          <a:xfrm>
            <a:off x="457200" y="1600200"/>
            <a:ext cx="8229600" cy="4853136"/>
          </a:xfrm>
        </p:spPr>
        <p:txBody>
          <a:bodyPr>
            <a:normAutofit/>
          </a:bodyPr>
          <a:lstStyle/>
          <a:p>
            <a:pPr marL="0" indent="0">
              <a:buNone/>
            </a:pPr>
            <a:r>
              <a:rPr lang="da-DK" sz="2200" dirty="0" smtClean="0">
                <a:latin typeface="Helvetica Light"/>
                <a:cs typeface="Helvetica Light"/>
              </a:rPr>
              <a:t>Nu skal du skrive yderligere to sætninger, som skal danne ramme om hoveddelen. Du skal skrive en passende indledningssætning og en passende afslutningssætning</a:t>
            </a:r>
          </a:p>
          <a:p>
            <a:r>
              <a:rPr lang="da-DK" sz="2200" dirty="0" smtClean="0">
                <a:latin typeface="Helvetica Light"/>
                <a:cs typeface="Helvetica Light"/>
              </a:rPr>
              <a:t>Indledningssætningen skal</a:t>
            </a:r>
          </a:p>
          <a:p>
            <a:pPr lvl="1"/>
            <a:r>
              <a:rPr lang="da-DK" sz="2200" dirty="0" smtClean="0">
                <a:latin typeface="Helvetica Light"/>
                <a:cs typeface="Helvetica Light"/>
              </a:rPr>
              <a:t>gøre emnet nærværende for læseren</a:t>
            </a:r>
          </a:p>
          <a:p>
            <a:pPr lvl="1"/>
            <a:r>
              <a:rPr lang="da-DK" sz="2200" dirty="0" smtClean="0">
                <a:latin typeface="Helvetica Light"/>
                <a:cs typeface="Helvetica Light"/>
              </a:rPr>
              <a:t>i en eller anden form anvende spørgsmålet, som danner udgangspunkt for din tekst. </a:t>
            </a:r>
          </a:p>
          <a:p>
            <a:r>
              <a:rPr lang="da-DK" sz="2200" dirty="0" smtClean="0">
                <a:latin typeface="Helvetica Light"/>
                <a:cs typeface="Helvetica Light"/>
              </a:rPr>
              <a:t>Afslutningssætningen skal</a:t>
            </a:r>
          </a:p>
          <a:p>
            <a:pPr lvl="1"/>
            <a:r>
              <a:rPr lang="da-DK" sz="2200" dirty="0" smtClean="0">
                <a:latin typeface="Helvetica Light"/>
                <a:cs typeface="Helvetica Light"/>
              </a:rPr>
              <a:t>relatere sig til indledningssætningen</a:t>
            </a:r>
          </a:p>
          <a:p>
            <a:pPr lvl="1"/>
            <a:r>
              <a:rPr lang="da-DK" sz="2200" dirty="0" smtClean="0">
                <a:latin typeface="Helvetica Light"/>
                <a:cs typeface="Helvetica Light"/>
              </a:rPr>
              <a:t>afrunde/samle op/konkludere/svare på spørgsmålet</a:t>
            </a:r>
          </a:p>
          <a:p>
            <a:pPr lvl="1"/>
            <a:r>
              <a:rPr lang="da-DK" sz="2200" dirty="0" smtClean="0">
                <a:latin typeface="Helvetica Light"/>
                <a:cs typeface="Helvetica Light"/>
              </a:rPr>
              <a:t>appellere til læseren</a:t>
            </a:r>
          </a:p>
          <a:p>
            <a:endParaRPr lang="da-DK" sz="22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2" name="Titel 1"/>
          <p:cNvSpPr>
            <a:spLocks noGrp="1"/>
          </p:cNvSpPr>
          <p:nvPr>
            <p:ph type="title"/>
          </p:nvPr>
        </p:nvSpPr>
        <p:spPr/>
        <p:txBody>
          <a:bodyPr>
            <a:normAutofit/>
          </a:bodyPr>
          <a:lstStyle/>
          <a:p>
            <a:pPr algn="ctr"/>
            <a:r>
              <a:rPr lang="da-DK" sz="4000" dirty="0" smtClean="0">
                <a:latin typeface="Helvetica"/>
                <a:cs typeface="Helvetica"/>
              </a:rPr>
              <a:t>Fase 2: 4. trin</a:t>
            </a:r>
            <a:endParaRPr lang="da-DK" sz="4000" dirty="0">
              <a:latin typeface="Helvetica"/>
              <a:cs typeface="Helvetica"/>
            </a:endParaRPr>
          </a:p>
        </p:txBody>
      </p:sp>
      <p:sp>
        <p:nvSpPr>
          <p:cNvPr id="3" name="Pladsholder til indhold 2"/>
          <p:cNvSpPr>
            <a:spLocks noGrp="1"/>
          </p:cNvSpPr>
          <p:nvPr>
            <p:ph idx="1"/>
          </p:nvPr>
        </p:nvSpPr>
        <p:spPr>
          <a:xfrm>
            <a:off x="457200" y="1417638"/>
            <a:ext cx="8229600" cy="5251722"/>
          </a:xfrm>
        </p:spPr>
        <p:txBody>
          <a:bodyPr>
            <a:noAutofit/>
          </a:bodyPr>
          <a:lstStyle/>
          <a:p>
            <a:pPr>
              <a:lnSpc>
                <a:spcPct val="130000"/>
              </a:lnSpc>
            </a:pPr>
            <a:r>
              <a:rPr lang="da-DK" sz="1800" dirty="0" smtClean="0">
                <a:latin typeface="Helvetica Light"/>
                <a:cs typeface="Helvetica Light"/>
              </a:rPr>
              <a:t>Nu skal hver af de 5 sætninger udvides til et afsnit ved at forklare lidt nærmere, hvad du mener med de enkelte sætninger</a:t>
            </a:r>
          </a:p>
          <a:p>
            <a:pPr lvl="1">
              <a:lnSpc>
                <a:spcPct val="130000"/>
              </a:lnSpc>
            </a:pPr>
            <a:r>
              <a:rPr lang="da-DK" sz="1800" dirty="0" smtClean="0">
                <a:latin typeface="Helvetica Light"/>
                <a:cs typeface="Helvetica Light"/>
              </a:rPr>
              <a:t>Prøv om du kan følge tankegangen fra din disposition</a:t>
            </a:r>
          </a:p>
          <a:p>
            <a:pPr lvl="1">
              <a:lnSpc>
                <a:spcPct val="130000"/>
              </a:lnSpc>
            </a:pPr>
            <a:r>
              <a:rPr lang="da-DK" sz="1800" dirty="0" smtClean="0">
                <a:latin typeface="Helvetica Light"/>
                <a:cs typeface="Helvetica Light"/>
              </a:rPr>
              <a:t>Du kan evt. hente hjælp hos en klassekammerat ved at have en at forklare til, og som kan stille spørgsmål til dig</a:t>
            </a:r>
          </a:p>
          <a:p>
            <a:pPr lvl="1">
              <a:lnSpc>
                <a:spcPct val="130000"/>
              </a:lnSpc>
            </a:pPr>
            <a:r>
              <a:rPr lang="da-DK" sz="1800" dirty="0" smtClean="0">
                <a:latin typeface="Helvetica Light"/>
                <a:cs typeface="Helvetica Light"/>
              </a:rPr>
              <a:t>Hvis du er alene, kan du (mentalt) tale med dig selv og selv stille spørgsmål som ”hvorfor det?” og ”hvad mener du?” eller ”kan du ikke uddybe det du siger der?”</a:t>
            </a:r>
          </a:p>
          <a:p>
            <a:pPr lvl="1">
              <a:lnSpc>
                <a:spcPct val="130000"/>
              </a:lnSpc>
            </a:pPr>
            <a:r>
              <a:rPr lang="da-DK" sz="1800" dirty="0" smtClean="0">
                <a:latin typeface="Helvetica Light"/>
                <a:cs typeface="Helvetica Light"/>
              </a:rPr>
              <a:t>Måske kan det hjælpe at kigge tilbage på din mindmap</a:t>
            </a:r>
          </a:p>
          <a:p>
            <a:pPr>
              <a:lnSpc>
                <a:spcPct val="130000"/>
              </a:lnSpc>
            </a:pPr>
            <a:r>
              <a:rPr lang="da-DK" sz="1800" dirty="0" smtClean="0">
                <a:latin typeface="Helvetica Light"/>
                <a:cs typeface="Helvetica Light"/>
              </a:rPr>
              <a:t>Hvert afsnit skal minimum bestå af 5-7 sætninger, men gerne flere</a:t>
            </a:r>
          </a:p>
          <a:p>
            <a:pPr>
              <a:lnSpc>
                <a:spcPct val="130000"/>
              </a:lnSpc>
            </a:pPr>
            <a:r>
              <a:rPr lang="da-DK" sz="1800" dirty="0" smtClean="0">
                <a:latin typeface="Helvetica Light"/>
                <a:cs typeface="Helvetica Light"/>
              </a:rPr>
              <a:t>Indledning og afslutning må gerne være lidt kortere. 3-4 sætninger fx</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000" dirty="0" smtClean="0">
                <a:latin typeface="Helvetica"/>
                <a:cs typeface="Helvetica"/>
              </a:rPr>
              <a:t>Til næste gang…</a:t>
            </a:r>
            <a:endParaRPr lang="da-DK" sz="40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endParaRPr lang="da-DK" sz="3500" dirty="0" smtClean="0">
              <a:latin typeface="Helvetica Light"/>
              <a:cs typeface="Helvetica Light"/>
            </a:endParaRPr>
          </a:p>
          <a:p>
            <a:pPr marL="0" indent="0">
              <a:buNone/>
            </a:pPr>
            <a:r>
              <a:rPr lang="da-DK" sz="3500" dirty="0" smtClean="0">
                <a:latin typeface="Helvetica Light"/>
                <a:cs typeface="Helvetica Light"/>
              </a:rPr>
              <a:t>Du skal have skrevet et udkast til din tekst – alle 5 afsnit – til næste lektion</a:t>
            </a:r>
            <a:endParaRPr lang="da-DK" sz="35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9439072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dirty="0" smtClean="0">
                <a:latin typeface="Helvetica"/>
                <a:cs typeface="Helvetica"/>
              </a:rPr>
              <a:t>Fase 1: Idéudvikling og fokus</a:t>
            </a:r>
            <a:endParaRPr lang="da-DK" dirty="0">
              <a:latin typeface="Helvetica"/>
              <a:cs typeface="Helvetica"/>
            </a:endParaRPr>
          </a:p>
        </p:txBody>
      </p:sp>
      <p:sp>
        <p:nvSpPr>
          <p:cNvPr id="3" name="Pladsholder til indhold 2"/>
          <p:cNvSpPr>
            <a:spLocks noGrp="1"/>
          </p:cNvSpPr>
          <p:nvPr>
            <p:ph idx="1"/>
          </p:nvPr>
        </p:nvSpPr>
        <p:spPr>
          <a:xfrm>
            <a:off x="457200" y="1600200"/>
            <a:ext cx="8435280" cy="4525963"/>
          </a:xfrm>
        </p:spPr>
        <p:txBody>
          <a:bodyPr>
            <a:normAutofit/>
          </a:bodyPr>
          <a:lstStyle/>
          <a:p>
            <a:r>
              <a:rPr lang="da-DK" sz="2900" dirty="0" smtClean="0">
                <a:latin typeface="Helvetica Light"/>
                <a:cs typeface="Helvetica Light"/>
              </a:rPr>
              <a:t>Trin 1: hurtigskrivning</a:t>
            </a:r>
          </a:p>
          <a:p>
            <a:r>
              <a:rPr lang="da-DK" sz="2900" dirty="0" smtClean="0">
                <a:latin typeface="Helvetica Light"/>
                <a:cs typeface="Helvetica Light"/>
              </a:rPr>
              <a:t>Trin 2: hovedbudskab i en sætning</a:t>
            </a:r>
          </a:p>
          <a:p>
            <a:r>
              <a:rPr lang="da-DK" sz="2900" dirty="0" smtClean="0">
                <a:latin typeface="Helvetica Light"/>
                <a:cs typeface="Helvetica Light"/>
              </a:rPr>
              <a:t>Trin 3: omformuler sætningen til et spørgsmål</a:t>
            </a:r>
          </a:p>
          <a:p>
            <a:r>
              <a:rPr lang="da-DK" sz="2900" dirty="0" smtClean="0">
                <a:latin typeface="Helvetica Light"/>
                <a:cs typeface="Helvetica Light"/>
              </a:rPr>
              <a:t>Trin 4: formuler alternative spørgsmål</a:t>
            </a:r>
          </a:p>
          <a:p>
            <a:r>
              <a:rPr lang="da-DK" sz="2900" dirty="0" smtClean="0">
                <a:latin typeface="Helvetica Light"/>
                <a:cs typeface="Helvetica Light"/>
              </a:rPr>
              <a:t>Trin 5: diskuter/vurder de alternative spørgsmål</a:t>
            </a:r>
          </a:p>
          <a:p>
            <a:r>
              <a:rPr lang="da-DK" sz="2900" dirty="0" smtClean="0">
                <a:latin typeface="Helvetica Light"/>
                <a:cs typeface="Helvetica Light"/>
              </a:rPr>
              <a:t>Trin 6: vælg et af de alternative spørgsmål</a:t>
            </a:r>
          </a:p>
          <a:p>
            <a:r>
              <a:rPr lang="da-DK" sz="2900" dirty="0" smtClean="0">
                <a:latin typeface="Helvetica Light"/>
                <a:cs typeface="Helvetica Light"/>
              </a:rPr>
              <a:t>Trin 7: forklar og begrund valget</a:t>
            </a:r>
            <a:endParaRPr lang="da-DK" sz="29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ctr"/>
            <a:r>
              <a:rPr lang="da-DK" dirty="0" smtClean="0">
                <a:latin typeface="Helvetica"/>
                <a:cs typeface="Helvetica"/>
              </a:rPr>
              <a:t>Fase 2: At skrive udkast</a:t>
            </a:r>
            <a:endParaRPr lang="da-DK" dirty="0">
              <a:latin typeface="Helvetica"/>
              <a:cs typeface="Helvetica"/>
            </a:endParaRPr>
          </a:p>
        </p:txBody>
      </p:sp>
      <p:sp>
        <p:nvSpPr>
          <p:cNvPr id="5" name="Pladsholder til indhold 4"/>
          <p:cNvSpPr>
            <a:spLocks noGrp="1"/>
          </p:cNvSpPr>
          <p:nvPr>
            <p:ph idx="1"/>
          </p:nvPr>
        </p:nvSpPr>
        <p:spPr/>
        <p:txBody>
          <a:bodyPr>
            <a:noAutofit/>
          </a:bodyPr>
          <a:lstStyle/>
          <a:p>
            <a:pPr marL="0" indent="0">
              <a:buNone/>
            </a:pPr>
            <a:r>
              <a:rPr lang="da-DK" sz="2000" dirty="0" smtClean="0">
                <a:latin typeface="Helvetica Light"/>
                <a:cs typeface="Helvetica Light"/>
              </a:rPr>
              <a:t>5 afsnitsmetoden</a:t>
            </a:r>
          </a:p>
          <a:p>
            <a:pPr lvl="1"/>
            <a:r>
              <a:rPr lang="da-DK" sz="2000" dirty="0" smtClean="0">
                <a:latin typeface="Helvetica Light"/>
                <a:cs typeface="Helvetica Light"/>
              </a:rPr>
              <a:t>Arbejdsmåde som sikrer, at man altid kan komme i gang med at skrive</a:t>
            </a:r>
          </a:p>
          <a:p>
            <a:pPr lvl="1"/>
            <a:r>
              <a:rPr lang="da-DK" sz="2000" dirty="0" smtClean="0">
                <a:latin typeface="Helvetica Light"/>
                <a:cs typeface="Helvetica Light"/>
              </a:rPr>
              <a:t>På en god dag, hvor man har lidt for mange gode idéer, hjælper den til at begrænse og strukturere</a:t>
            </a:r>
          </a:p>
          <a:p>
            <a:pPr lvl="1"/>
            <a:r>
              <a:rPr lang="da-DK" sz="2000" dirty="0" smtClean="0">
                <a:latin typeface="Helvetica Light"/>
                <a:cs typeface="Helvetica Light"/>
              </a:rPr>
              <a:t>På en dårlig dag, hvor man er uinspireret, og der er idétørke, hjælper metoden med at dele skriveprocessen ind i små dele, så man alligevel får skrevet et brugbart udkast</a:t>
            </a:r>
          </a:p>
          <a:p>
            <a:pPr lvl="1"/>
            <a:r>
              <a:rPr lang="da-DK" sz="2000" dirty="0" smtClean="0">
                <a:latin typeface="Helvetica Light"/>
                <a:cs typeface="Helvetica Light"/>
              </a:rPr>
              <a:t>Hjælper til at arbejde med struktur og sammenhæng i tekster. En tekst med en begyndelse, en midte og en afslutning. Og hvor der er en rød tråd, som læseren kan følge hele vejen </a:t>
            </a:r>
          </a:p>
        </p:txBody>
      </p:sp>
      <p:pic>
        <p:nvPicPr>
          <p:cNvPr id="6" name="Billede 5"/>
          <p:cNvPicPr>
            <a:picLocks noChangeAspect="1"/>
          </p:cNvPicPr>
          <p:nvPr/>
        </p:nvPicPr>
        <p:blipFill>
          <a:blip r:embed="rId2"/>
          <a:stretch>
            <a:fillRect/>
          </a:stretch>
        </p:blipFill>
        <p:spPr>
          <a:xfrm>
            <a:off x="7236296" y="5661248"/>
            <a:ext cx="1540644" cy="985629"/>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a-DK" dirty="0" smtClean="0">
                <a:latin typeface="Helvetica"/>
                <a:cs typeface="Helvetica"/>
              </a:rPr>
              <a:t/>
            </a:r>
            <a:br>
              <a:rPr lang="da-DK" dirty="0" smtClean="0">
                <a:latin typeface="Helvetica"/>
                <a:cs typeface="Helvetica"/>
              </a:rPr>
            </a:br>
            <a:r>
              <a:rPr lang="da-DK" dirty="0" smtClean="0">
                <a:latin typeface="Helvetica"/>
                <a:cs typeface="Helvetica"/>
              </a:rPr>
              <a:t>Fase 2: 1. trin</a:t>
            </a:r>
            <a:br>
              <a:rPr lang="da-DK" dirty="0" smtClean="0">
                <a:latin typeface="Helvetica"/>
                <a:cs typeface="Helvetica"/>
              </a:rPr>
            </a:b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200" dirty="0" smtClean="0">
                <a:latin typeface="Helvetica Light"/>
                <a:cs typeface="Helvetica Light"/>
              </a:rPr>
              <a:t>Lav en mindmap med dit spørgsmål i midten</a:t>
            </a:r>
          </a:p>
          <a:p>
            <a:pPr lvl="1"/>
            <a:r>
              <a:rPr lang="da-DK" sz="2200" dirty="0" smtClean="0">
                <a:latin typeface="Helvetica Light"/>
                <a:cs typeface="Helvetica Light"/>
              </a:rPr>
              <a:t>Tag evt. udgangspunkt i hurtigskrivningen fra sidste lektion</a:t>
            </a:r>
          </a:p>
          <a:p>
            <a:pPr lvl="1"/>
            <a:r>
              <a:rPr lang="da-DK" sz="2200" dirty="0" smtClean="0">
                <a:latin typeface="Helvetica Light"/>
                <a:cs typeface="Helvetica Light"/>
              </a:rPr>
              <a:t>Du skal skrive i stikord (ikke i sætninger)</a:t>
            </a:r>
          </a:p>
          <a:p>
            <a:pPr lvl="1"/>
            <a:r>
              <a:rPr lang="da-DK" sz="2200" dirty="0" smtClean="0">
                <a:latin typeface="Helvetica Light"/>
                <a:cs typeface="Helvetica Light"/>
              </a:rPr>
              <a:t>Det er vigtigt, at der kommer mange forskellige ’grene’ ud fra midten</a:t>
            </a:r>
          </a:p>
          <a:p>
            <a:pPr lvl="1"/>
            <a:r>
              <a:rPr lang="da-DK" sz="2200" dirty="0" smtClean="0">
                <a:latin typeface="Helvetica Light"/>
                <a:cs typeface="Helvetica Light"/>
              </a:rPr>
              <a:t>Det er vigtigt, at hver ’gren’ ikke får lov at stå alene, men bliver udbygget med en række underpunkter i flere led</a:t>
            </a:r>
          </a:p>
          <a:p>
            <a:pPr lvl="1"/>
            <a:r>
              <a:rPr lang="da-DK" sz="2200" dirty="0" smtClean="0">
                <a:latin typeface="Helvetica Light"/>
                <a:cs typeface="Helvetica Light"/>
              </a:rPr>
              <a:t>Mindmap er forskellig fra brainstorming. Man forsøger at strukturere idéer ved at skabe sammenhæng mellem dem</a:t>
            </a:r>
          </a:p>
          <a:p>
            <a:endParaRPr lang="da-DK" sz="22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
        <p:nvSpPr>
          <p:cNvPr id="2" name="Titel 1"/>
          <p:cNvSpPr>
            <a:spLocks noGrp="1"/>
          </p:cNvSpPr>
          <p:nvPr>
            <p:ph type="title"/>
          </p:nvPr>
        </p:nvSpPr>
        <p:spPr/>
        <p:txBody>
          <a:bodyPr/>
          <a:lstStyle/>
          <a:p>
            <a:pPr algn="ctr"/>
            <a:r>
              <a:rPr lang="da-DK" dirty="0">
                <a:latin typeface="Helvetica"/>
                <a:cs typeface="Helvetica"/>
              </a:rPr>
              <a:t>M</a:t>
            </a:r>
            <a:r>
              <a:rPr lang="da-DK" dirty="0" smtClean="0">
                <a:latin typeface="Helvetica"/>
                <a:cs typeface="Helvetica"/>
              </a:rPr>
              <a:t>indmap</a:t>
            </a:r>
            <a:endParaRPr lang="da-DK" dirty="0">
              <a:latin typeface="Helvetica"/>
              <a:cs typeface="Helvetica"/>
            </a:endParaRPr>
          </a:p>
        </p:txBody>
      </p:sp>
      <p:pic>
        <p:nvPicPr>
          <p:cNvPr id="4" name="Pladsholder til indhold 3" descr="health-map.jpg"/>
          <p:cNvPicPr>
            <a:picLocks noGrp="1" noChangeAspect="1"/>
          </p:cNvPicPr>
          <p:nvPr>
            <p:ph idx="1"/>
          </p:nvPr>
        </p:nvPicPr>
        <p:blipFill rotWithShape="1">
          <a:blip r:embed="rId3">
            <a:extLst>
              <a:ext uri="{28A0092B-C50C-407E-A947-70E740481C1C}">
                <a14:useLocalDpi xmlns:a14="http://schemas.microsoft.com/office/drawing/2010/main" val="0"/>
              </a:ext>
            </a:extLst>
          </a:blip>
          <a:srcRect l="-2136" r="-654"/>
          <a:stretch/>
        </p:blipFill>
        <p:spPr>
          <a:xfrm>
            <a:off x="1082557" y="1196752"/>
            <a:ext cx="7036046" cy="4924335"/>
          </a:xfr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4000" dirty="0" smtClean="0">
                <a:latin typeface="Helvetica"/>
                <a:cs typeface="Helvetica"/>
              </a:rPr>
              <a:t>Fase 2: 1. trin</a:t>
            </a:r>
            <a:endParaRPr lang="da-DK" sz="4000" dirty="0">
              <a:latin typeface="Helvetica"/>
              <a:cs typeface="Helvetica"/>
            </a:endParaRPr>
          </a:p>
        </p:txBody>
      </p:sp>
      <p:sp>
        <p:nvSpPr>
          <p:cNvPr id="3" name="Pladsholder til indhold 2"/>
          <p:cNvSpPr>
            <a:spLocks noGrp="1"/>
          </p:cNvSpPr>
          <p:nvPr>
            <p:ph idx="1"/>
          </p:nvPr>
        </p:nvSpPr>
        <p:spPr>
          <a:xfrm>
            <a:off x="457200" y="1404903"/>
            <a:ext cx="8229600" cy="4857403"/>
          </a:xfrm>
        </p:spPr>
        <p:txBody>
          <a:bodyPr>
            <a:normAutofit/>
          </a:bodyPr>
          <a:lstStyle/>
          <a:p>
            <a:pPr marL="0" indent="0">
              <a:buNone/>
            </a:pPr>
            <a:r>
              <a:rPr lang="da-DK" sz="2200" dirty="0">
                <a:latin typeface="Helvetica Light"/>
                <a:cs typeface="Helvetica Light"/>
              </a:rPr>
              <a:t>F</a:t>
            </a:r>
            <a:r>
              <a:rPr lang="da-DK" sz="2200" dirty="0" smtClean="0">
                <a:latin typeface="Helvetica Light"/>
                <a:cs typeface="Helvetica Light"/>
              </a:rPr>
              <a:t>ra </a:t>
            </a:r>
            <a:r>
              <a:rPr lang="da-DK" sz="2200" dirty="0">
                <a:latin typeface="Helvetica Light"/>
                <a:cs typeface="Helvetica Light"/>
              </a:rPr>
              <a:t>mindmap til </a:t>
            </a:r>
            <a:r>
              <a:rPr lang="da-DK" sz="2200" dirty="0" smtClean="0">
                <a:latin typeface="Helvetica Light"/>
                <a:cs typeface="Helvetica Light"/>
              </a:rPr>
              <a:t>disposition</a:t>
            </a:r>
          </a:p>
          <a:p>
            <a:r>
              <a:rPr lang="da-DK" sz="2200" dirty="0" smtClean="0">
                <a:latin typeface="Helvetica Light"/>
                <a:cs typeface="Helvetica Light"/>
              </a:rPr>
              <a:t>Når du er færdig med dit mindmap skal du vælge det område (den gren), der er mest kød på – og gerne noget, der har en vis sammenhæng</a:t>
            </a:r>
          </a:p>
          <a:p>
            <a:r>
              <a:rPr lang="da-DK" sz="2200" dirty="0" smtClean="0">
                <a:latin typeface="Helvetica Light"/>
                <a:cs typeface="Helvetica Light"/>
              </a:rPr>
              <a:t>På den måde sikrer du et fokus for din tekst</a:t>
            </a:r>
          </a:p>
          <a:p>
            <a:r>
              <a:rPr lang="da-DK" sz="2200" dirty="0" smtClean="0">
                <a:latin typeface="Helvetica Light"/>
                <a:cs typeface="Helvetica Light"/>
              </a:rPr>
              <a:t>Opstil grenene i en rækkefølge, som giver mening</a:t>
            </a:r>
          </a:p>
          <a:p>
            <a:r>
              <a:rPr lang="da-DK" sz="2200" dirty="0" smtClean="0">
                <a:latin typeface="Helvetica Light"/>
                <a:cs typeface="Helvetica Light"/>
              </a:rPr>
              <a:t>Forsøg derpå at strukturere idéerne på grenene, så der er en logisk rækkefølge i underpunkterne. Nogle idéer skal måske udelades… </a:t>
            </a:r>
          </a:p>
          <a:p>
            <a:pPr marL="1371600" lvl="3" indent="-457200">
              <a:buFont typeface="+mj-lt"/>
              <a:buAutoNum type="arabicPeriod"/>
            </a:pPr>
            <a:endParaRPr lang="da-DK" sz="22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
        <p:nvSpPr>
          <p:cNvPr id="2" name="Titel 1"/>
          <p:cNvSpPr>
            <a:spLocks noGrp="1"/>
          </p:cNvSpPr>
          <p:nvPr>
            <p:ph type="title"/>
          </p:nvPr>
        </p:nvSpPr>
        <p:spPr/>
        <p:txBody>
          <a:bodyPr>
            <a:normAutofit/>
          </a:bodyPr>
          <a:lstStyle/>
          <a:p>
            <a:r>
              <a:rPr lang="da-DK" sz="4000" dirty="0">
                <a:latin typeface="Helvetica"/>
                <a:cs typeface="Helvetica"/>
              </a:rPr>
              <a:t>Fase 2: 1. trin</a:t>
            </a:r>
          </a:p>
        </p:txBody>
      </p:sp>
      <p:sp>
        <p:nvSpPr>
          <p:cNvPr id="3" name="Pladsholder til indhold 2"/>
          <p:cNvSpPr>
            <a:spLocks noGrp="1"/>
          </p:cNvSpPr>
          <p:nvPr>
            <p:ph idx="1"/>
          </p:nvPr>
        </p:nvSpPr>
        <p:spPr/>
        <p:txBody>
          <a:bodyPr>
            <a:noAutofit/>
          </a:bodyPr>
          <a:lstStyle/>
          <a:p>
            <a:r>
              <a:rPr lang="da-DK" sz="1700" dirty="0">
                <a:latin typeface="Helvetica Light"/>
                <a:cs typeface="Helvetica Light"/>
              </a:rPr>
              <a:t>Opstil dit mindmap som en disposition. Hvis du fx vil skrive om </a:t>
            </a:r>
            <a:r>
              <a:rPr lang="da-DK" sz="1700" dirty="0" smtClean="0">
                <a:latin typeface="Helvetica Light"/>
                <a:cs typeface="Helvetica Light"/>
              </a:rPr>
              <a:t>stress, </a:t>
            </a:r>
            <a:r>
              <a:rPr lang="da-DK" sz="1700" dirty="0">
                <a:latin typeface="Helvetica Light"/>
                <a:cs typeface="Helvetica Light"/>
              </a:rPr>
              <a:t>kunne det se således ud:</a:t>
            </a:r>
          </a:p>
          <a:p>
            <a:pPr marL="822960" lvl="1" indent="-457200">
              <a:buFont typeface="+mj-lt"/>
              <a:buAutoNum type="arabicPeriod"/>
            </a:pPr>
            <a:r>
              <a:rPr lang="da-DK" sz="1700" dirty="0" err="1">
                <a:latin typeface="Helvetica Light"/>
                <a:cs typeface="Helvetica Light"/>
              </a:rPr>
              <a:t>Causes</a:t>
            </a:r>
            <a:endParaRPr lang="da-DK" sz="1700" dirty="0">
              <a:latin typeface="Helvetica Light"/>
              <a:cs typeface="Helvetica Light"/>
            </a:endParaRPr>
          </a:p>
          <a:p>
            <a:pPr marL="1223010" lvl="2" indent="-457200">
              <a:buFont typeface="+mj-lt"/>
              <a:buAutoNum type="arabicPeriod"/>
            </a:pPr>
            <a:r>
              <a:rPr lang="da-DK" sz="1700" dirty="0" err="1">
                <a:latin typeface="Helvetica Light"/>
                <a:cs typeface="Helvetica Light"/>
              </a:rPr>
              <a:t>Exams</a:t>
            </a:r>
            <a:endParaRPr lang="da-DK" sz="1700" dirty="0">
              <a:latin typeface="Helvetica Light"/>
              <a:cs typeface="Helvetica Light"/>
            </a:endParaRPr>
          </a:p>
          <a:p>
            <a:pPr marL="1223010" lvl="2" indent="-457200">
              <a:buFont typeface="+mj-lt"/>
              <a:buAutoNum type="arabicPeriod"/>
            </a:pPr>
            <a:r>
              <a:rPr lang="da-DK" sz="1700" dirty="0">
                <a:latin typeface="Helvetica Light"/>
                <a:cs typeface="Helvetica Light"/>
              </a:rPr>
              <a:t>Relationships</a:t>
            </a:r>
          </a:p>
          <a:p>
            <a:pPr marL="1223010" lvl="2" indent="-457200">
              <a:buFont typeface="+mj-lt"/>
              <a:buAutoNum type="arabicPeriod"/>
            </a:pPr>
            <a:r>
              <a:rPr lang="da-DK" sz="1700" dirty="0">
                <a:latin typeface="Helvetica Light"/>
                <a:cs typeface="Helvetica Light"/>
              </a:rPr>
              <a:t>…</a:t>
            </a:r>
          </a:p>
          <a:p>
            <a:pPr marL="822960" lvl="1" indent="-457200">
              <a:buFont typeface="+mj-lt"/>
              <a:buAutoNum type="arabicPeriod"/>
            </a:pPr>
            <a:r>
              <a:rPr lang="da-DK" sz="1700" dirty="0" err="1">
                <a:latin typeface="Helvetica Light"/>
                <a:cs typeface="Helvetica Light"/>
              </a:rPr>
              <a:t>Effects</a:t>
            </a:r>
            <a:endParaRPr lang="da-DK" sz="1700" dirty="0">
              <a:latin typeface="Helvetica Light"/>
              <a:cs typeface="Helvetica Light"/>
            </a:endParaRPr>
          </a:p>
          <a:p>
            <a:pPr marL="1371600" lvl="3" indent="-457200">
              <a:buFont typeface="+mj-lt"/>
              <a:buAutoNum type="arabicPeriod"/>
            </a:pPr>
            <a:r>
              <a:rPr lang="da-DK" sz="1700" dirty="0" err="1">
                <a:latin typeface="Helvetica Light"/>
                <a:cs typeface="Helvetica Light"/>
              </a:rPr>
              <a:t>Anxious</a:t>
            </a:r>
            <a:endParaRPr lang="da-DK" sz="1700" dirty="0">
              <a:latin typeface="Helvetica Light"/>
              <a:cs typeface="Helvetica Light"/>
            </a:endParaRPr>
          </a:p>
          <a:p>
            <a:pPr marL="1371600" lvl="3" indent="-457200">
              <a:buFont typeface="+mj-lt"/>
              <a:buAutoNum type="arabicPeriod"/>
            </a:pPr>
            <a:r>
              <a:rPr lang="da-DK" sz="1700" dirty="0" err="1">
                <a:latin typeface="Helvetica Light"/>
                <a:cs typeface="Helvetica Light"/>
              </a:rPr>
              <a:t>Insomnia</a:t>
            </a:r>
            <a:endParaRPr lang="da-DK" sz="1700" dirty="0">
              <a:latin typeface="Helvetica Light"/>
              <a:cs typeface="Helvetica Light"/>
            </a:endParaRPr>
          </a:p>
          <a:p>
            <a:pPr marL="1371600" lvl="3" indent="-457200">
              <a:buFont typeface="+mj-lt"/>
              <a:buAutoNum type="arabicPeriod"/>
            </a:pPr>
            <a:r>
              <a:rPr lang="da-DK" sz="1700" dirty="0">
                <a:latin typeface="Helvetica Light"/>
                <a:cs typeface="Helvetica Light"/>
              </a:rPr>
              <a:t>….</a:t>
            </a:r>
          </a:p>
          <a:p>
            <a:pPr marL="822960" lvl="1" indent="-457200">
              <a:buFont typeface="+mj-lt"/>
              <a:buAutoNum type="arabicPeriod"/>
            </a:pPr>
            <a:r>
              <a:rPr lang="da-DK" sz="1700" dirty="0">
                <a:latin typeface="Helvetica Light"/>
                <a:cs typeface="Helvetica Light"/>
              </a:rPr>
              <a:t>Solutions</a:t>
            </a:r>
          </a:p>
          <a:p>
            <a:pPr marL="1223010" lvl="2" indent="-457200">
              <a:buFont typeface="+mj-lt"/>
              <a:buAutoNum type="arabicPeriod"/>
            </a:pPr>
            <a:r>
              <a:rPr lang="da-DK" sz="1700" dirty="0" err="1">
                <a:latin typeface="Helvetica Light"/>
                <a:cs typeface="Helvetica Light"/>
              </a:rPr>
              <a:t>Exercise</a:t>
            </a:r>
            <a:endParaRPr lang="da-DK" sz="1700" dirty="0">
              <a:latin typeface="Helvetica Light"/>
              <a:cs typeface="Helvetica Light"/>
            </a:endParaRPr>
          </a:p>
          <a:p>
            <a:pPr marL="1223010" lvl="2" indent="-457200">
              <a:buFont typeface="+mj-lt"/>
              <a:buAutoNum type="arabicPeriod"/>
            </a:pPr>
            <a:r>
              <a:rPr lang="da-DK" sz="1700" dirty="0" err="1">
                <a:latin typeface="Helvetica Light"/>
                <a:cs typeface="Helvetica Light"/>
              </a:rPr>
              <a:t>Relaxation</a:t>
            </a:r>
            <a:endParaRPr lang="da-DK" sz="1700" dirty="0">
              <a:latin typeface="Helvetica Light"/>
              <a:cs typeface="Helvetica Light"/>
            </a:endParaRPr>
          </a:p>
          <a:p>
            <a:pPr marL="1223010" lvl="2" indent="-457200">
              <a:buFont typeface="+mj-lt"/>
              <a:buAutoNum type="arabicPeriod"/>
            </a:pPr>
            <a:r>
              <a:rPr lang="da-DK" sz="1700" dirty="0">
                <a:latin typeface="Helvetica Light"/>
                <a:cs typeface="Helvetica Light"/>
              </a:rPr>
              <a:t>…</a:t>
            </a:r>
          </a:p>
          <a:p>
            <a:endParaRPr lang="da-DK" sz="1700" dirty="0">
              <a:latin typeface="Helvetica Light"/>
              <a:cs typeface="Helvetica Light"/>
            </a:endParaRPr>
          </a:p>
        </p:txBody>
      </p:sp>
      <p:pic>
        <p:nvPicPr>
          <p:cNvPr id="4" name="Pladsholder til indhold 3" descr="health-map.jpg"/>
          <p:cNvPicPr>
            <a:picLocks noChangeAspect="1"/>
          </p:cNvPicPr>
          <p:nvPr/>
        </p:nvPicPr>
        <p:blipFill>
          <a:blip r:embed="rId3">
            <a:extLst>
              <a:ext uri="{28A0092B-C50C-407E-A947-70E740481C1C}">
                <a14:useLocalDpi xmlns:a14="http://schemas.microsoft.com/office/drawing/2010/main" val="0"/>
              </a:ext>
            </a:extLst>
          </a:blip>
          <a:srcRect l="-15405" r="-15405"/>
          <a:stretch>
            <a:fillRect/>
          </a:stretch>
        </p:blipFill>
        <p:spPr>
          <a:xfrm>
            <a:off x="3131840" y="2420888"/>
            <a:ext cx="5891976" cy="3240360"/>
          </a:xfrm>
          <a:prstGeom prst="rect">
            <a:avLst/>
          </a:prstGeom>
        </p:spPr>
      </p:pic>
    </p:spTree>
    <p:extLst>
      <p:ext uri="{BB962C8B-B14F-4D97-AF65-F5344CB8AC3E}">
        <p14:creationId xmlns:p14="http://schemas.microsoft.com/office/powerpoint/2010/main" val="13840664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4000" dirty="0" smtClean="0">
                <a:latin typeface="Helvetica"/>
                <a:cs typeface="Helvetica"/>
              </a:rPr>
              <a:t>Fase 2: 2. trin</a:t>
            </a:r>
            <a:endParaRPr lang="da-DK" sz="4000" dirty="0">
              <a:latin typeface="Helvetica"/>
              <a:cs typeface="Helvetica"/>
            </a:endParaRPr>
          </a:p>
        </p:txBody>
      </p:sp>
      <p:sp>
        <p:nvSpPr>
          <p:cNvPr id="3" name="Pladsholder til indhold 2"/>
          <p:cNvSpPr>
            <a:spLocks noGrp="1"/>
          </p:cNvSpPr>
          <p:nvPr>
            <p:ph idx="1"/>
          </p:nvPr>
        </p:nvSpPr>
        <p:spPr>
          <a:xfrm>
            <a:off x="457200" y="1600200"/>
            <a:ext cx="8435280" cy="4525963"/>
          </a:xfrm>
        </p:spPr>
        <p:txBody>
          <a:bodyPr>
            <a:normAutofit/>
          </a:bodyPr>
          <a:lstStyle/>
          <a:p>
            <a:pPr>
              <a:lnSpc>
                <a:spcPct val="130000"/>
              </a:lnSpc>
            </a:pPr>
            <a:r>
              <a:rPr lang="da-DK" sz="2200" dirty="0" smtClean="0">
                <a:latin typeface="Helvetica Light"/>
                <a:cs typeface="Helvetica Light"/>
              </a:rPr>
              <a:t>Skriv </a:t>
            </a:r>
            <a:r>
              <a:rPr lang="da-DK" sz="2200" dirty="0">
                <a:latin typeface="Helvetica Light"/>
                <a:cs typeface="Helvetica Light"/>
              </a:rPr>
              <a:t>e</a:t>
            </a:r>
            <a:r>
              <a:rPr lang="da-DK" sz="2200" dirty="0" smtClean="0">
                <a:latin typeface="Helvetica Light"/>
                <a:cs typeface="Helvetica Light"/>
              </a:rPr>
              <a:t>n sætning ud fra hver af de 3 stikord, som er på det øverste niveau i din disposition, så du i alt skriver 3 sætninger. Dette kaldes emnesætninger</a:t>
            </a:r>
          </a:p>
          <a:p>
            <a:pPr>
              <a:lnSpc>
                <a:spcPct val="130000"/>
              </a:lnSpc>
            </a:pPr>
            <a:r>
              <a:rPr lang="da-DK" sz="2200" dirty="0" smtClean="0">
                <a:latin typeface="Helvetica Light"/>
                <a:cs typeface="Helvetica Light"/>
              </a:rPr>
              <a:t>Disse </a:t>
            </a:r>
            <a:r>
              <a:rPr lang="da-DK" sz="2200" dirty="0">
                <a:latin typeface="Helvetica Light"/>
                <a:cs typeface="Helvetica Light"/>
              </a:rPr>
              <a:t>3 sætninger skal blive til 3 </a:t>
            </a:r>
            <a:r>
              <a:rPr lang="da-DK" sz="2200" dirty="0" smtClean="0">
                <a:latin typeface="Helvetica Light"/>
                <a:cs typeface="Helvetica Light"/>
              </a:rPr>
              <a:t>afsnit, </a:t>
            </a:r>
            <a:r>
              <a:rPr lang="da-DK" sz="2200" dirty="0">
                <a:latin typeface="Helvetica Light"/>
                <a:cs typeface="Helvetica Light"/>
              </a:rPr>
              <a:t>som skal udgøre </a:t>
            </a:r>
            <a:r>
              <a:rPr lang="da-DK" sz="2200" dirty="0" smtClean="0">
                <a:latin typeface="Helvetica Light"/>
                <a:cs typeface="Helvetica Light"/>
              </a:rPr>
              <a:t>hoveddelen </a:t>
            </a:r>
            <a:r>
              <a:rPr lang="da-DK" sz="2200" dirty="0">
                <a:latin typeface="Helvetica Light"/>
                <a:cs typeface="Helvetica Light"/>
              </a:rPr>
              <a:t>af din tekst</a:t>
            </a:r>
          </a:p>
          <a:p>
            <a:pPr>
              <a:lnSpc>
                <a:spcPct val="130000"/>
              </a:lnSpc>
            </a:pPr>
            <a:r>
              <a:rPr lang="da-DK" sz="2200" dirty="0" smtClean="0">
                <a:latin typeface="Helvetica Light"/>
                <a:cs typeface="Helvetica Light"/>
              </a:rPr>
              <a:t>For at skabe en vis sammenhæng, så prøv at bygge dine sætninger op efter en af modellerne på næste side. Vælg den model, der passer bedst på dine stikord og dit spørgsmål</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4000" dirty="0" smtClean="0">
                <a:latin typeface="Helvetica"/>
                <a:cs typeface="Helvetica"/>
              </a:rPr>
              <a:t>Fase 2: 2. trin</a:t>
            </a:r>
            <a:endParaRPr lang="da-DK" sz="4000" dirty="0">
              <a:latin typeface="Helvetica"/>
              <a:cs typeface="Helvetica"/>
            </a:endParaRPr>
          </a:p>
        </p:txBody>
      </p:sp>
      <p:sp>
        <p:nvSpPr>
          <p:cNvPr id="3" name="Pladsholder til indhold 2"/>
          <p:cNvSpPr>
            <a:spLocks noGrp="1"/>
          </p:cNvSpPr>
          <p:nvPr>
            <p:ph idx="1"/>
          </p:nvPr>
        </p:nvSpPr>
        <p:spPr>
          <a:xfrm>
            <a:off x="457200" y="1417638"/>
            <a:ext cx="8229600" cy="5251722"/>
          </a:xfrm>
        </p:spPr>
        <p:txBody>
          <a:bodyPr>
            <a:normAutofit/>
          </a:bodyPr>
          <a:lstStyle/>
          <a:p>
            <a:pPr>
              <a:lnSpc>
                <a:spcPct val="120000"/>
              </a:lnSpc>
            </a:pPr>
            <a:r>
              <a:rPr lang="da-DK" sz="2200" dirty="0" smtClean="0">
                <a:latin typeface="Helvetica Light"/>
                <a:cs typeface="Helvetica Light"/>
              </a:rPr>
              <a:t>For det </a:t>
            </a:r>
            <a:r>
              <a:rPr lang="da-DK" sz="2200" dirty="0" err="1" smtClean="0">
                <a:latin typeface="Helvetica Light"/>
                <a:cs typeface="Helvetica Light"/>
              </a:rPr>
              <a:t>første…for</a:t>
            </a:r>
            <a:r>
              <a:rPr lang="da-DK" sz="2200" dirty="0" smtClean="0">
                <a:latin typeface="Helvetica Light"/>
                <a:cs typeface="Helvetica Light"/>
              </a:rPr>
              <a:t> det </a:t>
            </a:r>
            <a:r>
              <a:rPr lang="da-DK" sz="2200" dirty="0" err="1" smtClean="0">
                <a:latin typeface="Helvetica Light"/>
                <a:cs typeface="Helvetica Light"/>
              </a:rPr>
              <a:t>andet…for</a:t>
            </a:r>
            <a:r>
              <a:rPr lang="da-DK" sz="2200" dirty="0" smtClean="0">
                <a:latin typeface="Helvetica Light"/>
                <a:cs typeface="Helvetica Light"/>
              </a:rPr>
              <a:t> det tredje</a:t>
            </a:r>
          </a:p>
          <a:p>
            <a:pPr>
              <a:lnSpc>
                <a:spcPct val="120000"/>
              </a:lnSpc>
            </a:pPr>
            <a:r>
              <a:rPr lang="da-DK" sz="2200" dirty="0" smtClean="0">
                <a:latin typeface="Helvetica Light"/>
                <a:cs typeface="Helvetica Light"/>
              </a:rPr>
              <a:t>Det er vigtigt </a:t>
            </a:r>
            <a:r>
              <a:rPr lang="da-DK" sz="2200" dirty="0" err="1" smtClean="0">
                <a:latin typeface="Helvetica Light"/>
                <a:cs typeface="Helvetica Light"/>
              </a:rPr>
              <a:t>at…men</a:t>
            </a:r>
            <a:r>
              <a:rPr lang="da-DK" sz="2200" dirty="0" smtClean="0">
                <a:latin typeface="Helvetica Light"/>
                <a:cs typeface="Helvetica Light"/>
              </a:rPr>
              <a:t> endnu </a:t>
            </a:r>
            <a:r>
              <a:rPr lang="da-DK" sz="2200" dirty="0" err="1" smtClean="0">
                <a:latin typeface="Helvetica Light"/>
                <a:cs typeface="Helvetica Light"/>
              </a:rPr>
              <a:t>vigtigere…og</a:t>
            </a:r>
            <a:r>
              <a:rPr lang="da-DK" sz="2200" dirty="0" smtClean="0">
                <a:latin typeface="Helvetica Light"/>
                <a:cs typeface="Helvetica Light"/>
              </a:rPr>
              <a:t> </a:t>
            </a:r>
            <a:r>
              <a:rPr lang="da-DK" sz="2200" dirty="0" err="1" smtClean="0">
                <a:latin typeface="Helvetica Light"/>
                <a:cs typeface="Helvetica Light"/>
              </a:rPr>
              <a:t>aller</a:t>
            </a:r>
            <a:r>
              <a:rPr lang="da-DK" sz="2200" dirty="0" smtClean="0">
                <a:latin typeface="Helvetica Light"/>
                <a:cs typeface="Helvetica Light"/>
              </a:rPr>
              <a:t> vigtigst</a:t>
            </a:r>
          </a:p>
          <a:p>
            <a:pPr>
              <a:lnSpc>
                <a:spcPct val="120000"/>
              </a:lnSpc>
            </a:pPr>
            <a:r>
              <a:rPr lang="da-DK" sz="2200" dirty="0" smtClean="0">
                <a:latin typeface="Helvetica Light"/>
                <a:cs typeface="Helvetica Light"/>
              </a:rPr>
              <a:t>På den ene side…på den anden…alt i alt</a:t>
            </a:r>
          </a:p>
          <a:p>
            <a:pPr>
              <a:lnSpc>
                <a:spcPct val="120000"/>
              </a:lnSpc>
            </a:pPr>
            <a:r>
              <a:rPr lang="da-DK" sz="2200" dirty="0" smtClean="0">
                <a:latin typeface="Helvetica Light"/>
                <a:cs typeface="Helvetica Light"/>
              </a:rPr>
              <a:t>Nogen vil mene…andre vil mene…fælles er alligevel</a:t>
            </a:r>
          </a:p>
          <a:p>
            <a:pPr>
              <a:lnSpc>
                <a:spcPct val="120000"/>
              </a:lnSpc>
            </a:pPr>
            <a:r>
              <a:rPr lang="da-DK" sz="2200" dirty="0" smtClean="0">
                <a:latin typeface="Helvetica Light"/>
                <a:cs typeface="Helvetica Light"/>
              </a:rPr>
              <a:t>Nogen vil </a:t>
            </a:r>
            <a:r>
              <a:rPr lang="da-DK" sz="2200" dirty="0" err="1" smtClean="0">
                <a:latin typeface="Helvetica Light"/>
                <a:cs typeface="Helvetica Light"/>
              </a:rPr>
              <a:t>mene…andre</a:t>
            </a:r>
            <a:r>
              <a:rPr lang="da-DK" sz="2200" dirty="0" smtClean="0">
                <a:latin typeface="Helvetica Light"/>
                <a:cs typeface="Helvetica Light"/>
              </a:rPr>
              <a:t> vil </a:t>
            </a:r>
            <a:r>
              <a:rPr lang="da-DK" sz="2200" dirty="0" err="1" smtClean="0">
                <a:latin typeface="Helvetica Light"/>
                <a:cs typeface="Helvetica Light"/>
              </a:rPr>
              <a:t>mene…vigtigst</a:t>
            </a:r>
            <a:r>
              <a:rPr lang="da-DK" sz="2200" dirty="0" smtClean="0">
                <a:latin typeface="Helvetica Light"/>
                <a:cs typeface="Helvetica Light"/>
              </a:rPr>
              <a:t> er alligevel</a:t>
            </a:r>
          </a:p>
          <a:p>
            <a:pPr>
              <a:lnSpc>
                <a:spcPct val="120000"/>
              </a:lnSpc>
            </a:pPr>
            <a:r>
              <a:rPr lang="da-DK" sz="2200" dirty="0" err="1" smtClean="0">
                <a:latin typeface="Helvetica Light"/>
                <a:cs typeface="Helvetica Light"/>
              </a:rPr>
              <a:t>Før…nu…herefter</a:t>
            </a:r>
            <a:endParaRPr lang="da-DK" sz="2200" dirty="0" smtClean="0">
              <a:latin typeface="Helvetica Light"/>
              <a:cs typeface="Helvetica Light"/>
            </a:endParaRPr>
          </a:p>
          <a:p>
            <a:pPr>
              <a:lnSpc>
                <a:spcPct val="120000"/>
              </a:lnSpc>
            </a:pPr>
            <a:r>
              <a:rPr lang="da-DK" sz="2200" dirty="0" smtClean="0">
                <a:latin typeface="Helvetica Light"/>
                <a:cs typeface="Helvetica Light"/>
              </a:rPr>
              <a:t>Nu…herefter…til syvende og sidst </a:t>
            </a:r>
          </a:p>
          <a:p>
            <a:pPr marL="0" indent="0">
              <a:lnSpc>
                <a:spcPct val="120000"/>
              </a:lnSpc>
              <a:buNone/>
            </a:pPr>
            <a:endParaRPr lang="da-DK" sz="2200" dirty="0" smtClean="0">
              <a:latin typeface="Helvetica Light"/>
              <a:cs typeface="Helvetica Light"/>
            </a:endParaRPr>
          </a:p>
          <a:p>
            <a:pPr marL="0" indent="0">
              <a:lnSpc>
                <a:spcPct val="120000"/>
              </a:lnSpc>
              <a:buNone/>
            </a:pPr>
            <a:r>
              <a:rPr lang="da-DK" sz="2200" dirty="0" smtClean="0">
                <a:latin typeface="Helvetica Light"/>
                <a:cs typeface="Helvetica Light"/>
              </a:rPr>
              <a:t>Hvis </a:t>
            </a:r>
            <a:r>
              <a:rPr lang="da-DK" sz="2200" dirty="0">
                <a:latin typeface="Helvetica Light"/>
                <a:cs typeface="Helvetica Light"/>
              </a:rPr>
              <a:t>ikke du kan finde </a:t>
            </a:r>
            <a:r>
              <a:rPr lang="da-DK" sz="2200" dirty="0" smtClean="0">
                <a:latin typeface="Helvetica Light"/>
                <a:cs typeface="Helvetica Light"/>
              </a:rPr>
              <a:t>en, </a:t>
            </a:r>
            <a:r>
              <a:rPr lang="da-DK" sz="2200" dirty="0">
                <a:latin typeface="Helvetica Light"/>
                <a:cs typeface="Helvetica Light"/>
              </a:rPr>
              <a:t>der </a:t>
            </a:r>
            <a:r>
              <a:rPr lang="da-DK" sz="2200" dirty="0" smtClean="0">
                <a:latin typeface="Helvetica Light"/>
                <a:cs typeface="Helvetica Light"/>
              </a:rPr>
              <a:t>passer, så lav </a:t>
            </a:r>
            <a:r>
              <a:rPr lang="da-DK" sz="2200" dirty="0">
                <a:latin typeface="Helvetica Light"/>
                <a:cs typeface="Helvetica Light"/>
              </a:rPr>
              <a:t>selv en tilsvarende </a:t>
            </a:r>
            <a:r>
              <a:rPr lang="da-DK" sz="2200" dirty="0" smtClean="0">
                <a:latin typeface="Helvetica Light"/>
                <a:cs typeface="Helvetica Light"/>
              </a:rPr>
              <a:t>model, </a:t>
            </a:r>
            <a:r>
              <a:rPr lang="da-DK" sz="2200" dirty="0">
                <a:latin typeface="Helvetica Light"/>
                <a:cs typeface="Helvetica Light"/>
              </a:rPr>
              <a:t>hvor de tre sætninger bliver kædet sammen</a:t>
            </a:r>
          </a:p>
          <a:p>
            <a:pPr>
              <a:lnSpc>
                <a:spcPct val="120000"/>
              </a:lnSpc>
            </a:pPr>
            <a:endParaRPr lang="da-DK" sz="22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355</TotalTime>
  <Words>823</Words>
  <Application>Microsoft Macintosh PowerPoint</Application>
  <PresentationFormat>Skærmshow (4:3)</PresentationFormat>
  <Paragraphs>80</Paragraphs>
  <Slides>12</Slides>
  <Notes>0</Notes>
  <HiddenSlides>0</HiddenSlides>
  <MMClips>0</MMClips>
  <ScaleCrop>false</ScaleCrop>
  <HeadingPairs>
    <vt:vector size="4" baseType="variant">
      <vt:variant>
        <vt:lpstr>Tema</vt:lpstr>
      </vt:variant>
      <vt:variant>
        <vt:i4>1</vt:i4>
      </vt:variant>
      <vt:variant>
        <vt:lpstr>Diastitler</vt:lpstr>
      </vt:variant>
      <vt:variant>
        <vt:i4>12</vt:i4>
      </vt:variant>
    </vt:vector>
  </HeadingPairs>
  <TitlesOfParts>
    <vt:vector size="13" baseType="lpstr">
      <vt:lpstr>Kontortema</vt:lpstr>
      <vt:lpstr>SKRIVEFAGET</vt:lpstr>
      <vt:lpstr>Fase 1: Idéudvikling og fokus</vt:lpstr>
      <vt:lpstr>Fase 2: At skrive udkast</vt:lpstr>
      <vt:lpstr> Fase 2: 1. trin </vt:lpstr>
      <vt:lpstr>Mindmap</vt:lpstr>
      <vt:lpstr>Fase 2: 1. trin</vt:lpstr>
      <vt:lpstr>Fase 2: 1. trin</vt:lpstr>
      <vt:lpstr>Fase 2: 2. trin</vt:lpstr>
      <vt:lpstr>Fase 2: 2. trin</vt:lpstr>
      <vt:lpstr>Fase 2: 3. trin</vt:lpstr>
      <vt:lpstr>Fase 2: 4. trin</vt:lpstr>
      <vt:lpstr>Til næste gang…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Skridt på vejen mod ”den gode opgave”</dc:title>
  <dc:creator>Jesper Strøm</dc:creator>
  <cp:lastModifiedBy>Jakob Peter Thomsen</cp:lastModifiedBy>
  <cp:revision>49</cp:revision>
  <dcterms:created xsi:type="dcterms:W3CDTF">2010-12-13T16:09:53Z</dcterms:created>
  <dcterms:modified xsi:type="dcterms:W3CDTF">2015-11-24T15:29:42Z</dcterms:modified>
</cp:coreProperties>
</file>