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  <p:sldId id="274" r:id="rId4"/>
    <p:sldId id="275" r:id="rId5"/>
    <p:sldId id="270" r:id="rId6"/>
    <p:sldId id="269" r:id="rId7"/>
    <p:sldId id="271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61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61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3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04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7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28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93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78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107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306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10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33BD-E17B-4276-8D47-C4BC706E092A}" type="datetimeFigureOut">
              <a:rPr lang="da-DK" smtClean="0"/>
              <a:pPr/>
              <a:t>12/11/15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CA3F-F119-4C1B-B220-2319DF0884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850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		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latin typeface="Helvetica Light"/>
                <a:cs typeface="Helvetica Light"/>
              </a:rPr>
              <a:t>- overordnede rammer</a:t>
            </a:r>
          </a:p>
        </p:txBody>
      </p:sp>
    </p:spTree>
    <p:extLst>
      <p:ext uri="{BB962C8B-B14F-4D97-AF65-F5344CB8AC3E}">
        <p14:creationId xmlns:p14="http://schemas.microsoft.com/office/powerpoint/2010/main" val="66097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Fase 3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500" dirty="0" smtClean="0">
                <a:latin typeface="Helvetica Light"/>
                <a:cs typeface="Helvetica Light"/>
              </a:rPr>
              <a:t>Korrekturlæsning og redigering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Læse korrektur flere gange med forskellige fokus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Omskrivning!</a:t>
            </a:r>
          </a:p>
          <a:p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Hvorfor skrivefag?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”Det brede perspektiv”: Det er vigtigt, at du kan udtrykke dig skriftligt som borger i et moderne videnssamfund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”Det smallere perspektiv”: Skrivning </a:t>
            </a:r>
            <a:r>
              <a:rPr lang="da-DK" sz="2200" dirty="0">
                <a:latin typeface="Helvetica Light"/>
                <a:cs typeface="Helvetica Light"/>
              </a:rPr>
              <a:t>fylder en væsentlig del af din tid i gymnasiet – både i de enkelte fag og på tværs af fag</a:t>
            </a:r>
          </a:p>
          <a:p>
            <a:r>
              <a:rPr lang="da-DK" sz="2200" dirty="0">
                <a:latin typeface="Helvetica Light"/>
                <a:cs typeface="Helvetica Light"/>
              </a:rPr>
              <a:t>Der </a:t>
            </a:r>
            <a:r>
              <a:rPr lang="da-DK" sz="2200" dirty="0" smtClean="0">
                <a:latin typeface="Helvetica Light"/>
                <a:cs typeface="Helvetica Light"/>
              </a:rPr>
              <a:t>lægges altså </a:t>
            </a:r>
            <a:r>
              <a:rPr lang="da-DK" sz="2200" dirty="0">
                <a:latin typeface="Helvetica Light"/>
                <a:cs typeface="Helvetica Light"/>
              </a:rPr>
              <a:t>stor vægt på din evne til at fremlægge og formidle din viden på skrift – både i samfundet og i </a:t>
            </a:r>
            <a:r>
              <a:rPr lang="da-DK" sz="2200" dirty="0" smtClean="0">
                <a:latin typeface="Helvetica Light"/>
                <a:cs typeface="Helvetica Light"/>
              </a:rPr>
              <a:t>gymnasiet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Skrivning </a:t>
            </a:r>
            <a:r>
              <a:rPr lang="da-DK" sz="2200" dirty="0">
                <a:latin typeface="Helvetica Light"/>
                <a:cs typeface="Helvetica Light"/>
              </a:rPr>
              <a:t>er et håndværk – du kan lære at </a:t>
            </a:r>
            <a:r>
              <a:rPr lang="da-DK" sz="2200" dirty="0" smtClean="0">
                <a:latin typeface="Helvetica Light"/>
                <a:cs typeface="Helvetica Light"/>
              </a:rPr>
              <a:t>skrive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Skrivefaget giver dig redskaber til at blive endnu bedre til at skrive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Øvelse </a:t>
            </a:r>
            <a:r>
              <a:rPr lang="da-DK" sz="2200" dirty="0">
                <a:latin typeface="Helvetica Light"/>
                <a:cs typeface="Helvetica Light"/>
              </a:rPr>
              <a:t>gør mester</a:t>
            </a:r>
          </a:p>
          <a:p>
            <a:pPr marL="0" indent="0">
              <a:buNone/>
            </a:pP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9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latin typeface="Helvetica"/>
                <a:cs typeface="Helvetica"/>
              </a:rPr>
              <a:t>SGs</a:t>
            </a:r>
            <a:r>
              <a:rPr lang="da-DK" dirty="0" smtClean="0">
                <a:latin typeface="Helvetica"/>
                <a:cs typeface="Helvetica"/>
              </a:rPr>
              <a:t> læreplan for 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>
                <a:latin typeface="Helvetica Light"/>
                <a:cs typeface="Helvetica Light"/>
              </a:rPr>
              <a:t>Faglige mål – du skal: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have </a:t>
            </a:r>
            <a:r>
              <a:rPr lang="da-DK" sz="2000" dirty="0">
                <a:latin typeface="Helvetica Light"/>
                <a:cs typeface="Helvetica Light"/>
              </a:rPr>
              <a:t>kendskab til skriveprocessens forskellige </a:t>
            </a:r>
            <a:r>
              <a:rPr lang="da-DK" sz="2000" dirty="0" smtClean="0">
                <a:latin typeface="Helvetica Light"/>
                <a:cs typeface="Helvetica Light"/>
              </a:rPr>
              <a:t>faser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have </a:t>
            </a:r>
            <a:r>
              <a:rPr lang="da-DK" sz="2000" dirty="0">
                <a:latin typeface="Helvetica Light"/>
                <a:cs typeface="Helvetica Light"/>
              </a:rPr>
              <a:t>en bevidsthed om, hvordan man skaber sproglig sammenhæng i tekst og anvender sammenhængsskabende elementer i egen </a:t>
            </a:r>
            <a:r>
              <a:rPr lang="da-DK" sz="2000" dirty="0" smtClean="0">
                <a:latin typeface="Helvetica Light"/>
                <a:cs typeface="Helvetica Light"/>
              </a:rPr>
              <a:t>tekst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kunne </a:t>
            </a:r>
            <a:r>
              <a:rPr lang="da-DK" sz="2000" dirty="0">
                <a:latin typeface="Helvetica Light"/>
                <a:cs typeface="Helvetica Light"/>
              </a:rPr>
              <a:t>producere tekst med meningsfuld afsnitsinddeling og med brug af emnesætning og </a:t>
            </a:r>
            <a:r>
              <a:rPr lang="da-DK" sz="2000" dirty="0" smtClean="0">
                <a:latin typeface="Helvetica Light"/>
                <a:cs typeface="Helvetica Light"/>
              </a:rPr>
              <a:t>støttesætninger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kunne </a:t>
            </a:r>
            <a:r>
              <a:rPr lang="da-DK" sz="2000" dirty="0">
                <a:latin typeface="Helvetica Light"/>
                <a:cs typeface="Helvetica Light"/>
              </a:rPr>
              <a:t>skelne mellem argumenter og </a:t>
            </a:r>
            <a:r>
              <a:rPr lang="da-DK" sz="2000" dirty="0" smtClean="0">
                <a:latin typeface="Helvetica Light"/>
                <a:cs typeface="Helvetica Light"/>
              </a:rPr>
              <a:t>årsagsforklaringer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kunne </a:t>
            </a:r>
            <a:r>
              <a:rPr lang="da-DK" sz="2000" dirty="0">
                <a:latin typeface="Helvetica Light"/>
                <a:cs typeface="Helvetica Light"/>
              </a:rPr>
              <a:t>argumentere nuanceret og grundigt – både på sætnings- og </a:t>
            </a:r>
            <a:r>
              <a:rPr lang="da-DK" sz="2000" dirty="0" smtClean="0">
                <a:latin typeface="Helvetica Light"/>
                <a:cs typeface="Helvetica Light"/>
              </a:rPr>
              <a:t>tekstniveau</a:t>
            </a:r>
          </a:p>
          <a:p>
            <a:r>
              <a:rPr lang="da-DK" sz="2000" dirty="0" smtClean="0">
                <a:latin typeface="Helvetica Light"/>
                <a:cs typeface="Helvetica Light"/>
              </a:rPr>
              <a:t>kunne </a:t>
            </a:r>
            <a:r>
              <a:rPr lang="da-DK" sz="2000" dirty="0">
                <a:latin typeface="Helvetica Light"/>
                <a:cs typeface="Helvetica Light"/>
              </a:rPr>
              <a:t>skrive emneorienteret med en taksonomisk bevidsthed og med anvendelse af relevante fagbegreber</a:t>
            </a:r>
          </a:p>
          <a:p>
            <a:endParaRPr lang="da-DK" sz="20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6697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Hvordan</a:t>
            </a:r>
            <a:r>
              <a:rPr lang="da-DK" dirty="0">
                <a:latin typeface="Helvetica"/>
                <a:cs typeface="Helvetica"/>
              </a:rPr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1800" dirty="0" smtClean="0">
                <a:latin typeface="Helvetica Light"/>
                <a:cs typeface="Helvetica Light"/>
              </a:rPr>
              <a:t>Fire moduler à 4-5 lektioner. Forskellige lærere tager sig af de enkelte moduler. Modulerne er placeret i 1.g</a:t>
            </a:r>
          </a:p>
          <a:p>
            <a:r>
              <a:rPr lang="da-DK" sz="1800" dirty="0" smtClean="0">
                <a:latin typeface="Helvetica Light"/>
                <a:cs typeface="Helvetica Light"/>
              </a:rPr>
              <a:t>Hvert modul sætter fokus på nogle overordnede elementer ved skrivning:</a:t>
            </a:r>
          </a:p>
          <a:p>
            <a:pPr marL="0" indent="0">
              <a:buNone/>
            </a:pPr>
            <a:r>
              <a:rPr lang="da-DK" sz="1800" dirty="0" smtClean="0">
                <a:latin typeface="Helvetica Light"/>
                <a:cs typeface="Helvetica Light"/>
              </a:rPr>
              <a:t>	1: Skriveproces og struktur</a:t>
            </a:r>
          </a:p>
          <a:p>
            <a:pPr marL="0" indent="0">
              <a:buNone/>
            </a:pPr>
            <a:r>
              <a:rPr lang="da-DK" sz="1800" dirty="0" smtClean="0">
                <a:latin typeface="Helvetica Light"/>
                <a:cs typeface="Helvetica Light"/>
              </a:rPr>
              <a:t>	2: Tekstsammenhæng</a:t>
            </a:r>
          </a:p>
          <a:p>
            <a:pPr marL="0" indent="0">
              <a:buNone/>
            </a:pPr>
            <a:r>
              <a:rPr lang="da-DK" sz="1800" dirty="0" smtClean="0">
                <a:latin typeface="Helvetica Light"/>
                <a:cs typeface="Helvetica Light"/>
              </a:rPr>
              <a:t>	3: Argumentation</a:t>
            </a:r>
          </a:p>
          <a:p>
            <a:pPr marL="0" indent="0">
              <a:buNone/>
            </a:pPr>
            <a:r>
              <a:rPr lang="da-DK" sz="1800" dirty="0" smtClean="0">
                <a:latin typeface="Helvetica Light"/>
                <a:cs typeface="Helvetica Light"/>
              </a:rPr>
              <a:t>	4: Faglighed og taksonomi</a:t>
            </a:r>
          </a:p>
          <a:p>
            <a:r>
              <a:rPr lang="da-DK" sz="1800" dirty="0" smtClean="0">
                <a:latin typeface="Helvetica Light"/>
                <a:cs typeface="Helvetica Light"/>
              </a:rPr>
              <a:t>Opfølgningslektioner efter modul 2-4 i de fag, hvor du har skriftlige afleveringer (dansk, matematik, engelsk, fysik, samfundsfag). Her trænes de værktøjer, du har arbejdet med i modulet</a:t>
            </a:r>
          </a:p>
          <a:p>
            <a:r>
              <a:rPr lang="da-DK" sz="1800" dirty="0" smtClean="0">
                <a:latin typeface="Helvetica Light"/>
                <a:cs typeface="Helvetica Light"/>
              </a:rPr>
              <a:t>Når de fire moduler + opfølgningslektionerne er afholdt, vil du have en række forskellige redskaber, som du kan bruge i din egen produktion af tekster</a:t>
            </a:r>
          </a:p>
        </p:txBody>
      </p:sp>
    </p:spTree>
    <p:extLst>
      <p:ext uri="{BB962C8B-B14F-4D97-AF65-F5344CB8AC3E}">
        <p14:creationId xmlns:p14="http://schemas.microsoft.com/office/powerpoint/2010/main" val="99636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Modul 1: </a:t>
            </a:r>
            <a:r>
              <a:rPr lang="da-DK" dirty="0" smtClean="0">
                <a:latin typeface="Helvetica Light"/>
                <a:cs typeface="Helvetica Light"/>
              </a:rPr>
              <a:t>Skriveproces og struktur</a:t>
            </a:r>
          </a:p>
          <a:p>
            <a:r>
              <a:rPr lang="da-DK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1: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Intro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6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000" dirty="0" smtClean="0">
                <a:latin typeface="Helvetica"/>
                <a:cs typeface="Helvetica"/>
              </a:rPr>
              <a:t>Den dårlige opgave og de dårlige vaner</a:t>
            </a:r>
            <a:endParaRPr lang="da-DK" sz="40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modtager opgaven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er længe om at få den op af tasken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trækker tiden ud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kikker her og der efter lidt stof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skriver indledning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går i stå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skriver mere indledning (skriver om!)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ser tv (alt for længe!)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høvler tre sider af efter de tilfældige indfalds metode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spiser junk </a:t>
            </a:r>
            <a:r>
              <a:rPr lang="da-DK" sz="1800" dirty="0" err="1" smtClean="0">
                <a:latin typeface="Helvetica Light"/>
                <a:cs typeface="Helvetica Light"/>
              </a:rPr>
              <a:t>food</a:t>
            </a:r>
            <a:endParaRPr lang="da-DK" sz="1800" dirty="0" smtClean="0">
              <a:latin typeface="Helvetica Light"/>
              <a:cs typeface="Helvetica Light"/>
            </a:endParaRP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standser skrivningen ved simpelthen at holde op (og det er også for sent)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afleverer opgaven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modtager rettet opgave (i bedste fald til 4!)</a:t>
            </a:r>
          </a:p>
          <a:p>
            <a:pPr lvl="0"/>
            <a:r>
              <a:rPr lang="da-DK" sz="1800" dirty="0" smtClean="0">
                <a:latin typeface="Helvetica Light"/>
                <a:cs typeface="Helvetica Light"/>
              </a:rPr>
              <a:t>bliver sur på lærer</a:t>
            </a:r>
          </a:p>
          <a:p>
            <a:endParaRPr lang="da-DK" sz="18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Formål med skrivekurset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sz="2000" dirty="0">
                <a:latin typeface="Helvetica Light"/>
                <a:cs typeface="Helvetica Light"/>
              </a:rPr>
              <a:t>Lære at skelne mellem to slags skrivning</a:t>
            </a:r>
          </a:p>
          <a:p>
            <a:pPr lvl="1"/>
            <a:r>
              <a:rPr lang="da-DK" sz="2000" dirty="0">
                <a:latin typeface="Helvetica Light"/>
                <a:cs typeface="Helvetica Light"/>
              </a:rPr>
              <a:t>Tænkeskrivning </a:t>
            </a:r>
          </a:p>
          <a:p>
            <a:pPr lvl="1"/>
            <a:r>
              <a:rPr lang="da-DK" sz="2000" dirty="0">
                <a:latin typeface="Helvetica Light"/>
                <a:cs typeface="Helvetica Light"/>
              </a:rPr>
              <a:t>Formidlingsskrivning</a:t>
            </a:r>
          </a:p>
          <a:p>
            <a:pPr lvl="2">
              <a:buNone/>
            </a:pPr>
            <a:endParaRPr lang="da-DK" sz="2000" dirty="0">
              <a:latin typeface="Helvetica Light"/>
              <a:cs typeface="Helvetica Light"/>
            </a:endParaRPr>
          </a:p>
          <a:p>
            <a:r>
              <a:rPr lang="da-DK" sz="2000" dirty="0">
                <a:latin typeface="Helvetica Light"/>
                <a:cs typeface="Helvetica Light"/>
              </a:rPr>
              <a:t>Lære om og anvende skriveprocessens 3 </a:t>
            </a:r>
            <a:r>
              <a:rPr lang="da-DK" sz="2000" dirty="0" smtClean="0">
                <a:latin typeface="Helvetica Light"/>
                <a:cs typeface="Helvetica Light"/>
              </a:rPr>
              <a:t>faser</a:t>
            </a:r>
            <a:endParaRPr lang="da-DK" sz="2000" dirty="0">
              <a:latin typeface="Helvetica Light"/>
              <a:cs typeface="Helvetica Light"/>
            </a:endParaRPr>
          </a:p>
          <a:p>
            <a:pPr lvl="1"/>
            <a:r>
              <a:rPr lang="da-DK" sz="2000" dirty="0">
                <a:latin typeface="Helvetica Light"/>
                <a:cs typeface="Helvetica Light"/>
              </a:rPr>
              <a:t>hvordan man går i gang med en opgave</a:t>
            </a:r>
          </a:p>
          <a:p>
            <a:pPr lvl="1"/>
            <a:r>
              <a:rPr lang="da-DK" sz="2000" dirty="0">
                <a:latin typeface="Helvetica Light"/>
                <a:cs typeface="Helvetica Light"/>
              </a:rPr>
              <a:t>hvordan man opnår struktur i en opgave</a:t>
            </a:r>
          </a:p>
          <a:p>
            <a:pPr lvl="1"/>
            <a:r>
              <a:rPr lang="da-DK" sz="2000" dirty="0" smtClean="0">
                <a:latin typeface="Helvetica Light"/>
                <a:cs typeface="Helvetica Light"/>
              </a:rPr>
              <a:t>Læse korrektur </a:t>
            </a:r>
          </a:p>
          <a:p>
            <a:pPr marL="0" indent="0">
              <a:buNone/>
            </a:pPr>
            <a:endParaRPr lang="da-DK" sz="2000" dirty="0" smtClean="0">
              <a:latin typeface="Helvetica Light"/>
              <a:cs typeface="Helvetica Light"/>
            </a:endParaRPr>
          </a:p>
          <a:p>
            <a:r>
              <a:rPr lang="da-DK" sz="2000" dirty="0" smtClean="0">
                <a:latin typeface="Helvetica Light"/>
                <a:cs typeface="Helvetica Light"/>
              </a:rPr>
              <a:t>Lære at skrive en sammenhængende tekst om et emne i 5 afsnit</a:t>
            </a:r>
            <a:endParaRPr lang="da-DK" sz="2000" dirty="0">
              <a:latin typeface="Helvetica Light"/>
              <a:cs typeface="Helvetica Light"/>
            </a:endParaRPr>
          </a:p>
          <a:p>
            <a:endParaRPr lang="da-DK" sz="2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4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Fase 1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500" dirty="0" err="1" smtClean="0">
                <a:latin typeface="Helvetica Light"/>
                <a:cs typeface="Helvetica Light"/>
              </a:rPr>
              <a:t>Idéudvikling</a:t>
            </a:r>
            <a:r>
              <a:rPr lang="da-DK" sz="2500" dirty="0" smtClean="0">
                <a:latin typeface="Helvetica Light"/>
                <a:cs typeface="Helvetica Light"/>
              </a:rPr>
              <a:t> og fokus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Indsamling af viden (indefra og udefra)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Tænkeskrivning (fx hurtigskrivning)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Målrette skrivearbejdet ved hjælp af spørgsmål</a:t>
            </a:r>
          </a:p>
          <a:p>
            <a:pPr lvl="1"/>
            <a:r>
              <a:rPr lang="da-DK" sz="2500" dirty="0" smtClean="0">
                <a:latin typeface="Helvetica Light"/>
                <a:cs typeface="Helvetica Light"/>
              </a:rPr>
              <a:t>Fokussætning – skabe et fokus i opgaven</a:t>
            </a:r>
          </a:p>
          <a:p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Fase 2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 smtClean="0">
                <a:latin typeface="Helvetica Light"/>
                <a:cs typeface="Helvetica Light"/>
              </a:rPr>
              <a:t>Skrive udkast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Mind </a:t>
            </a:r>
            <a:r>
              <a:rPr lang="da-DK" sz="2200" dirty="0" err="1" smtClean="0">
                <a:latin typeface="Helvetica Light"/>
                <a:cs typeface="Helvetica Light"/>
              </a:rPr>
              <a:t>map</a:t>
            </a:r>
            <a:endParaRPr lang="da-DK" sz="2200" dirty="0" smtClean="0">
              <a:latin typeface="Helvetica Light"/>
              <a:cs typeface="Helvetica Light"/>
            </a:endParaRP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Disposition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Skabe sammenhæng – ”rød tråd”</a:t>
            </a:r>
          </a:p>
          <a:p>
            <a:pPr lvl="2"/>
            <a:r>
              <a:rPr lang="da-DK" sz="2200" dirty="0" smtClean="0">
                <a:latin typeface="Helvetica Light"/>
                <a:cs typeface="Helvetica Light"/>
              </a:rPr>
              <a:t>I hele teksten (mellem afsnit)</a:t>
            </a:r>
          </a:p>
          <a:p>
            <a:pPr lvl="2"/>
            <a:r>
              <a:rPr lang="da-DK" sz="2200" dirty="0" smtClean="0">
                <a:latin typeface="Helvetica Light"/>
                <a:cs typeface="Helvetica Light"/>
              </a:rPr>
              <a:t>I det enkelte afsnit (mellem sætninger)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5 afsnitsmetoden</a:t>
            </a:r>
          </a:p>
          <a:p>
            <a:pPr lvl="1"/>
            <a:r>
              <a:rPr lang="da-DK" sz="2200" dirty="0" smtClean="0">
                <a:latin typeface="Helvetica Light"/>
                <a:cs typeface="Helvetica Light"/>
              </a:rPr>
              <a:t>Indledning og konklusion 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452</Words>
  <Application>Microsoft Macintosh PowerPoint</Application>
  <PresentationFormat>Skærmshow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SKRIVEFAGET  </vt:lpstr>
      <vt:lpstr>Hvorfor skrivefag?</vt:lpstr>
      <vt:lpstr>SGs læreplan for skrivefaget</vt:lpstr>
      <vt:lpstr>Hvordan?</vt:lpstr>
      <vt:lpstr>SKRIVEFAGET</vt:lpstr>
      <vt:lpstr>Den dårlige opgave og de dårlige vaner</vt:lpstr>
      <vt:lpstr>Formål med skrivekurset</vt:lpstr>
      <vt:lpstr>Fase 1</vt:lpstr>
      <vt:lpstr>Fase 2</vt:lpstr>
      <vt:lpstr>Fase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Forløb: ”om Lykke” 1. skridt på vejen mod ”den gode opgave”</dc:title>
  <dc:creator>admin</dc:creator>
  <cp:lastModifiedBy>Jakob Peter Thomsen</cp:lastModifiedBy>
  <cp:revision>37</cp:revision>
  <dcterms:created xsi:type="dcterms:W3CDTF">2010-11-22T09:39:03Z</dcterms:created>
  <dcterms:modified xsi:type="dcterms:W3CDTF">2015-11-12T22:43:40Z</dcterms:modified>
</cp:coreProperties>
</file>